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6" r:id="rId2"/>
    <p:sldId id="298" r:id="rId3"/>
    <p:sldId id="289" r:id="rId4"/>
    <p:sldId id="295" r:id="rId5"/>
    <p:sldId id="266" r:id="rId6"/>
    <p:sldId id="278" r:id="rId7"/>
    <p:sldId id="279" r:id="rId8"/>
    <p:sldId id="290" r:id="rId9"/>
    <p:sldId id="291" r:id="rId10"/>
    <p:sldId id="297" r:id="rId11"/>
    <p:sldId id="272" r:id="rId12"/>
    <p:sldId id="292" r:id="rId13"/>
    <p:sldId id="270" r:id="rId14"/>
    <p:sldId id="275" r:id="rId15"/>
    <p:sldId id="293" r:id="rId16"/>
    <p:sldId id="274" r:id="rId17"/>
    <p:sldId id="284" r:id="rId18"/>
    <p:sldId id="286" r:id="rId19"/>
    <p:sldId id="287" r:id="rId20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B"/>
    <a:srgbClr val="6396AB"/>
    <a:srgbClr val="6DA2B4"/>
    <a:srgbClr val="2F6699"/>
    <a:srgbClr val="5989A0"/>
    <a:srgbClr val="4A5D9F"/>
    <a:srgbClr val="5B8CB8"/>
    <a:srgbClr val="C6AF8B"/>
    <a:srgbClr val="306497"/>
    <a:srgbClr val="B3C9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2384" autoAdjust="0"/>
  </p:normalViewPr>
  <p:slideViewPr>
    <p:cSldViewPr snapToGrid="0">
      <p:cViewPr varScale="1">
        <p:scale>
          <a:sx n="50" d="100"/>
          <a:sy n="50" d="100"/>
        </p:scale>
        <p:origin x="740" y="28"/>
      </p:cViewPr>
      <p:guideLst>
        <p:guide orient="horz" pos="278"/>
        <p:guide pos="25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F1C6C-74E5-49D0-8812-5B5772745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1BACD-72E2-48C5-B2D0-630E02EB29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921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1BACD-72E2-48C5-B2D0-630E02EB296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970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1BACD-72E2-48C5-B2D0-630E02EB296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949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1BACD-72E2-48C5-B2D0-630E02EB296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506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smtClean="0"/>
              <a:t>Clic pentru a edita stilul de subtitlu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3795914"/>
            <a:ext cx="12192000" cy="526648"/>
          </a:xfrm>
          <a:prstGeom prst="rect">
            <a:avLst/>
          </a:prstGeom>
          <a:solidFill>
            <a:srgbClr val="009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53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0" y="5902325"/>
            <a:ext cx="12192000" cy="982613"/>
          </a:xfrm>
          <a:prstGeom prst="rect">
            <a:avLst/>
          </a:prstGeom>
          <a:solidFill>
            <a:srgbClr val="009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91" y="5960200"/>
            <a:ext cx="4372978" cy="9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61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95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22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63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17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35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64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86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815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422E3-0602-4E6C-A826-F65987D830C0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955B9-23A2-45CF-AD15-1A13FD830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02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1.docx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package" Target="../embeddings/Microsoft_Word_Document2.docx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12192000" cy="6949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 Single Corner Rectangle 5"/>
          <p:cNvSpPr/>
          <p:nvPr/>
        </p:nvSpPr>
        <p:spPr>
          <a:xfrm flipV="1">
            <a:off x="9826047" y="4246"/>
            <a:ext cx="2365953" cy="6942839"/>
          </a:xfrm>
          <a:prstGeom prst="round1Rect">
            <a:avLst>
              <a:gd name="adj" fmla="val 0"/>
            </a:avLst>
          </a:prstGeom>
          <a:solidFill>
            <a:srgbClr val="2F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ound Single Corner Rectangle 6"/>
          <p:cNvSpPr/>
          <p:nvPr/>
        </p:nvSpPr>
        <p:spPr>
          <a:xfrm rot="5400000" flipV="1">
            <a:off x="6383308" y="3414234"/>
            <a:ext cx="6957476" cy="108228"/>
          </a:xfrm>
          <a:prstGeom prst="round1Rect">
            <a:avLst>
              <a:gd name="adj" fmla="val 0"/>
            </a:avLst>
          </a:prstGeom>
          <a:solidFill>
            <a:srgbClr val="A590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pic>
        <p:nvPicPr>
          <p:cNvPr id="8" name="Picture 2" descr="F:\+ Grafic design\+ Oferte\Brosura IRES Oferta politica\BARA_COPERTAâ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5400000">
            <a:off x="6033965" y="3173119"/>
            <a:ext cx="6955121" cy="592812"/>
          </a:xfrm>
          <a:prstGeom prst="rect">
            <a:avLst/>
          </a:prstGeom>
          <a:noFill/>
        </p:spPr>
      </p:pic>
      <p:sp>
        <p:nvSpPr>
          <p:cNvPr id="10" name="CasetăText 5"/>
          <p:cNvSpPr txBox="1"/>
          <p:nvPr/>
        </p:nvSpPr>
        <p:spPr>
          <a:xfrm>
            <a:off x="325305" y="4482647"/>
            <a:ext cx="8457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EFICIENŢA ENERGETICĂ – </a:t>
            </a:r>
            <a:r>
              <a:rPr lang="ro-RO" sz="3200" b="1" dirty="0" smtClean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PRIORITATE </a:t>
            </a:r>
            <a:r>
              <a:rPr lang="ro-RO" sz="3200" b="1" dirty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NAŢIONALĂ </a:t>
            </a:r>
            <a:r>
              <a:rPr lang="ro-RO" sz="3200" b="1" dirty="0" smtClean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PENTRU</a:t>
            </a:r>
            <a:r>
              <a:rPr lang="en-US" sz="3200" b="1" dirty="0" smtClean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 </a:t>
            </a:r>
            <a:r>
              <a:rPr lang="ro-RO" sz="3200" b="1" dirty="0" smtClean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REDUCEREA </a:t>
            </a:r>
            <a:r>
              <a:rPr lang="ro-RO" sz="3200" b="1" dirty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SĂRĂCIEI ENERGETICE, </a:t>
            </a:r>
            <a:r>
              <a:rPr lang="ro-RO" sz="3200" b="1" dirty="0" smtClean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CREŞTEREA </a:t>
            </a:r>
            <a:r>
              <a:rPr lang="ro-RO" sz="3200" b="1" dirty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CALITĂŢII VIEŢII </a:t>
            </a:r>
            <a:r>
              <a:rPr lang="ro-RO" sz="3200" b="1" dirty="0" smtClean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ŞI </a:t>
            </a:r>
            <a:r>
              <a:rPr lang="ro-RO" sz="3200" b="1" dirty="0">
                <a:solidFill>
                  <a:srgbClr val="2F6699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SIGURANŢA CONSUMATORILOR DE ENERGIE</a:t>
            </a:r>
          </a:p>
        </p:txBody>
      </p:sp>
      <p:graphicFrame>
        <p:nvGraphicFramePr>
          <p:cNvPr id="14" name="Obi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8429171"/>
              </p:ext>
            </p:extLst>
          </p:nvPr>
        </p:nvGraphicFramePr>
        <p:xfrm>
          <a:off x="81280" y="415427"/>
          <a:ext cx="8199438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Document" r:id="rId6" imgW="6292783" imgH="930281" progId="Word.Document.12">
                  <p:embed/>
                </p:oleObj>
              </mc:Choice>
              <mc:Fallback>
                <p:oleObj name="Document" r:id="rId6" imgW="6292783" imgH="93028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1280" y="415427"/>
                        <a:ext cx="8199438" cy="1208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ound Single Corner Rectangle 14"/>
          <p:cNvSpPr/>
          <p:nvPr/>
        </p:nvSpPr>
        <p:spPr>
          <a:xfrm rot="5400000" flipV="1">
            <a:off x="5685705" y="3378904"/>
            <a:ext cx="6957476" cy="199668"/>
          </a:xfrm>
          <a:prstGeom prst="round1Rect">
            <a:avLst>
              <a:gd name="adj" fmla="val 0"/>
            </a:avLst>
          </a:prstGeom>
          <a:solidFill>
            <a:srgbClr val="A590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871103" y="5020640"/>
            <a:ext cx="227584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5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Coordonator:</a:t>
            </a:r>
          </a:p>
          <a:p>
            <a:r>
              <a:rPr lang="ro-RO" sz="15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Prof. dr. </a:t>
            </a:r>
            <a:r>
              <a:rPr lang="en-US" sz="15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ro-RO" sz="15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ătălin Zamfir</a:t>
            </a:r>
          </a:p>
          <a:p>
            <a:r>
              <a:rPr lang="ro-RO" sz="1500" b="1" dirty="0">
                <a:solidFill>
                  <a:schemeClr val="bg1"/>
                </a:solidFill>
                <a:latin typeface="Cambria" panose="02040503050406030204" pitchFamily="18" charset="0"/>
              </a:rPr>
              <a:t>m</a:t>
            </a:r>
            <a:r>
              <a:rPr lang="ro-RO" sz="15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embru corespondent</a:t>
            </a:r>
            <a:endParaRPr lang="en-US" sz="15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43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o-RO" sz="4400" b="1" dirty="0" smtClean="0"/>
              <a:t>Autoritatea </a:t>
            </a:r>
            <a:r>
              <a:rPr lang="ro-RO" sz="4400" b="1" dirty="0"/>
              <a:t>Națională de Reglementare a Energiei</a:t>
            </a:r>
            <a:br>
              <a:rPr lang="ro-RO" sz="4400" b="1" dirty="0"/>
            </a:br>
            <a:r>
              <a:rPr lang="ro-RO" sz="4400" b="1" dirty="0" smtClean="0"/>
              <a:t>			A N R E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15575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i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1296868"/>
              </p:ext>
            </p:extLst>
          </p:nvPr>
        </p:nvGraphicFramePr>
        <p:xfrm>
          <a:off x="142875" y="233363"/>
          <a:ext cx="8107363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Document" r:id="rId5" imgW="6292783" imgH="930281" progId="Word.Document.12">
                  <p:embed/>
                </p:oleObj>
              </mc:Choice>
              <mc:Fallback>
                <p:oleObj name="Document" r:id="rId5" imgW="6292783" imgH="93028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2875" y="233363"/>
                        <a:ext cx="8107363" cy="1198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tăText 5"/>
          <p:cNvSpPr txBox="1"/>
          <p:nvPr/>
        </p:nvSpPr>
        <p:spPr>
          <a:xfrm>
            <a:off x="300942" y="1586300"/>
            <a:ext cx="99947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EFICIENŢA ENERGETICĂ – </a:t>
            </a:r>
            <a:r>
              <a:rPr lang="ro-RO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PRIORITATE </a:t>
            </a:r>
            <a:r>
              <a:rPr lang="ro-RO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NAŢIONALĂ </a:t>
            </a:r>
            <a:r>
              <a:rPr lang="ro-RO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PENTRU</a:t>
            </a:r>
            <a:r>
              <a:rPr 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o-RO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REDUCEREA </a:t>
            </a:r>
            <a:r>
              <a:rPr lang="ro-RO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SĂRĂCIEI ENERGETICE, </a:t>
            </a:r>
            <a:r>
              <a:rPr lang="ro-RO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CREŞTEREA </a:t>
            </a:r>
            <a:r>
              <a:rPr lang="ro-RO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CALITĂŢII VIEŢII </a:t>
            </a:r>
            <a:endParaRPr lang="en-GB" sz="2200" b="1" dirty="0" smtClean="0">
              <a:solidFill>
                <a:schemeClr val="tx1">
                  <a:lumMod val="95000"/>
                  <a:lumOff val="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o-RO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ŞI </a:t>
            </a:r>
            <a:r>
              <a:rPr lang="ro-RO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SIGURANŢA CONSUMATORILOR DE ENERGIE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5903036"/>
            <a:ext cx="12192000" cy="526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6331352"/>
            <a:ext cx="12192000" cy="597768"/>
          </a:xfrm>
          <a:prstGeom prst="rect">
            <a:avLst/>
          </a:prstGeom>
          <a:solidFill>
            <a:srgbClr val="6DA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setăText 6"/>
          <p:cNvSpPr txBox="1"/>
          <p:nvPr/>
        </p:nvSpPr>
        <p:spPr>
          <a:xfrm>
            <a:off x="407988" y="2997800"/>
            <a:ext cx="10336695" cy="338554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ro-RO" sz="1600" b="1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Institutul </a:t>
            </a:r>
            <a:r>
              <a:rPr lang="ro-RO" sz="1600" b="1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de Cercetare a Calităţii Vieţii (ICCV</a:t>
            </a:r>
            <a:r>
              <a:rPr lang="ro-RO" sz="1600" b="1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):</a:t>
            </a:r>
            <a:endParaRPr lang="ro-RO" sz="1600" b="1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endParaRPr lang="en-US" sz="1600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Cătălin 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Zamfir </a:t>
            </a:r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(coordonator</a:t>
            </a:r>
            <a:r>
              <a:rPr lang="ro-RO" sz="16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                                                                                               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Mihai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DUMITRU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Adina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Mihăilescu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Mihnea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Preotesei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Mariana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Stanciu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Elena 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Zamfir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i="1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 </a:t>
            </a:r>
            <a:endParaRPr lang="en-US" sz="1600" i="1" cap="all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Cu suportul unor </a:t>
            </a:r>
            <a:r>
              <a:rPr lang="ro-RO" sz="16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specialiști </a:t>
            </a:r>
            <a:r>
              <a:rPr lang="ro-RO" sz="1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externi: </a:t>
            </a:r>
            <a:r>
              <a:rPr lang="ro-RO" sz="16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</a:p>
          <a:p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Virgil Mușetescu</a:t>
            </a:r>
            <a:endParaRPr lang="ro-RO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Cristian Hetea, </a:t>
            </a:r>
            <a:endParaRPr lang="ro-RO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Andreea Negru</a:t>
            </a:r>
            <a:endParaRPr lang="ro-RO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1600" b="1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Institutul </a:t>
            </a:r>
            <a:r>
              <a:rPr lang="ro-RO" sz="1600" b="1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de Sociologie (INSOC</a:t>
            </a:r>
            <a:r>
              <a:rPr lang="ro-RO" sz="1600" b="1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):</a:t>
            </a:r>
            <a:endParaRPr lang="en-GB" sz="1600" b="1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Ilie </a:t>
            </a:r>
            <a:r>
              <a:rPr lang="ro-RO" sz="1600" cap="all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Bădescu</a:t>
            </a:r>
            <a:endParaRPr lang="en-GB" sz="1600" cap="all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Ion 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Glodeanu</a:t>
            </a:r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endParaRPr lang="en-GB" sz="1600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Andreea 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Nicolaescu</a:t>
            </a:r>
            <a:r>
              <a:rPr lang="ro-RO" sz="1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endParaRPr lang="en-GB" sz="1600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o-RO" sz="16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Adela </a:t>
            </a:r>
            <a:r>
              <a:rPr lang="ro-RO" sz="1600" cap="all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Şerban</a:t>
            </a:r>
            <a:endParaRPr lang="ro-RO" sz="1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12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0" y="255543"/>
            <a:ext cx="8946776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UN NOU CONCEPT</a:t>
            </a: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: </a:t>
            </a:r>
            <a:r>
              <a:rPr lang="ro-RO" sz="32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eficiența socială </a:t>
            </a:r>
            <a:r>
              <a:rPr lang="ro-RO" sz="3200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 energiei</a:t>
            </a:r>
            <a:endParaRPr lang="en-US" sz="3200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94190" y="2146394"/>
            <a:ext cx="10515600" cy="4351338"/>
          </a:xfrm>
        </p:spPr>
        <p:txBody>
          <a:bodyPr/>
          <a:lstStyle/>
          <a:p>
            <a:pPr>
              <a:lnSpc>
                <a:spcPct val="50000"/>
              </a:lnSpc>
            </a:pPr>
            <a:r>
              <a:rPr lang="it-IT" dirty="0">
                <a:latin typeface="Cambria Math" panose="02040503050406030204" pitchFamily="18" charset="0"/>
                <a:ea typeface="Cambria Math" panose="02040503050406030204" pitchFamily="18" charset="0"/>
              </a:rPr>
              <a:t>Completarea </a:t>
            </a:r>
            <a:r>
              <a:rPr lang="it-IT" b="1" dirty="0">
                <a:latin typeface="Cambria Math" panose="02040503050406030204" pitchFamily="18" charset="0"/>
                <a:ea typeface="Cambria Math" panose="02040503050406030204" pitchFamily="18" charset="0"/>
              </a:rPr>
              <a:t>drepturilor fundamentale ale </a:t>
            </a:r>
            <a:r>
              <a:rPr lang="it-IT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omului</a:t>
            </a:r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: accesul</a:t>
            </a:r>
            <a:endParaRPr lang="en-GB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la energie - </a:t>
            </a:r>
            <a:r>
              <a:rPr lang="it-IT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un </a:t>
            </a:r>
            <a:r>
              <a:rPr lang="it-IT" b="1" dirty="0">
                <a:latin typeface="Cambria Math" panose="02040503050406030204" pitchFamily="18" charset="0"/>
                <a:ea typeface="Cambria Math" panose="02040503050406030204" pitchFamily="18" charset="0"/>
              </a:rPr>
              <a:t>drept </a:t>
            </a:r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uman </a:t>
            </a:r>
            <a:r>
              <a:rPr lang="it-IT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universal</a:t>
            </a:r>
          </a:p>
          <a:p>
            <a:pPr marL="0" indent="0">
              <a:lnSpc>
                <a:spcPct val="50000"/>
              </a:lnSpc>
              <a:buNone/>
            </a:pPr>
            <a:endParaRPr lang="ro-RO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Accesul/ continuitatea </a:t>
            </a:r>
            <a:r>
              <a:rPr lang="ro-RO" b="1" dirty="0">
                <a:latin typeface="Cambria Math" panose="02040503050406030204" pitchFamily="18" charset="0"/>
                <a:ea typeface="Cambria Math" panose="02040503050406030204" pitchFamily="18" charset="0"/>
              </a:rPr>
              <a:t>furnizării energiei pentru populație</a:t>
            </a:r>
          </a:p>
          <a:p>
            <a:pPr lvl="1"/>
            <a:endParaRPr lang="ro-RO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r>
              <a:rPr lang="ro-RO" b="1" dirty="0">
                <a:latin typeface="Cambria Math" panose="02040503050406030204" pitchFamily="18" charset="0"/>
                <a:ea typeface="Cambria Math" panose="02040503050406030204" pitchFamily="18" charset="0"/>
              </a:rPr>
              <a:t>La un preț cât mai scăzut, </a:t>
            </a:r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sustenabil social</a:t>
            </a:r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endParaRPr lang="ro-RO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Producerea și utilizarea energiei: curat ecologic și prevenirea dezastrelor ecologice și sociale</a:t>
            </a:r>
          </a:p>
          <a:p>
            <a:endParaRPr lang="ro-RO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endParaRPr lang="ro-RO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endParaRPr lang="ro-RO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ro-RO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57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-597061" y="-66668"/>
            <a:ext cx="10515600" cy="1325563"/>
          </a:xfrm>
        </p:spPr>
        <p:txBody>
          <a:bodyPr>
            <a:normAutofit/>
          </a:bodyPr>
          <a:lstStyle/>
          <a:p>
            <a:r>
              <a:rPr lang="ro-RO" sz="40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REFORMA ENERGIEI</a:t>
            </a:r>
            <a:endParaRPr lang="en-US" sz="4000" b="1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16548" y="1501790"/>
            <a:ext cx="9284652" cy="4351338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Privatizarea producției și comercializării energiei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ro-RO" sz="22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Alinierea </a:t>
            </a: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prețurilor energiei la prețurile UE prin realizarea unei piețe europene libere a </a:t>
            </a: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energiei</a:t>
            </a:r>
          </a:p>
          <a:p>
            <a:pPr marL="457200" lvl="1" indent="0">
              <a:buNone/>
            </a:pP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	</a:t>
            </a:r>
          </a:p>
          <a:p>
            <a:pPr marL="457200" lvl="1" indent="0">
              <a:buNone/>
            </a:pPr>
            <a:r>
              <a:rPr lang="ro-RO" sz="1800" dirty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	</a:t>
            </a: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 Competiția – scăderea prețurilor</a:t>
            </a:r>
            <a:endParaRPr lang="ro-RO" sz="1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57200" lvl="1" indent="0">
              <a:buNone/>
            </a:pP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	</a:t>
            </a:r>
            <a:endParaRPr lang="ro-RO" sz="1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Înlocuirea </a:t>
            </a: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politicii de suport universal al consumului energetic cu </a:t>
            </a:r>
            <a:endParaRPr lang="en-GB" sz="22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en-GB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</a:t>
            </a: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suport </a:t>
            </a: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focalizat </a:t>
            </a: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pe </a:t>
            </a:r>
            <a:r>
              <a:rPr lang="ro-RO" sz="22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sărăcia </a:t>
            </a:r>
            <a:r>
              <a:rPr lang="ro-RO" sz="2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energetică </a:t>
            </a: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și </a:t>
            </a:r>
            <a:r>
              <a:rPr lang="ro-RO" sz="2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consumatorul vulnerabil</a:t>
            </a: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	</a:t>
            </a: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	 </a:t>
            </a:r>
            <a:r>
              <a:rPr lang="ro-RO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Nevoia preevaluării efectelor reformei </a:t>
            </a:r>
            <a:endParaRPr lang="ro-RO" sz="22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		</a:t>
            </a:r>
            <a:r>
              <a:rPr lang="ro-RO" sz="2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</a:p>
          <a:p>
            <a:pPr marL="0" indent="0">
              <a:buNone/>
            </a:pPr>
            <a:endParaRPr lang="ro-RO" sz="22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eriod"/>
            </a:pPr>
            <a:endParaRPr lang="en-US" sz="2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06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8899" y="20376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EFECTUL 1</a:t>
            </a:r>
            <a:b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Efectul </a:t>
            </a:r>
            <a:r>
              <a:rPr lang="ro-RO" sz="3600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cumulat imediat al </a:t>
            </a: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reformei energetice: </a:t>
            </a:r>
            <a:r>
              <a:rPr lang="ro-RO" sz="3600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Explozia prețurilor </a:t>
            </a:r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energiei</a:t>
            </a:r>
            <a:endParaRPr lang="en-US" sz="3600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22334" y="196884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b="1" dirty="0">
                <a:latin typeface="Cambria Math" panose="02040503050406030204" pitchFamily="18" charset="0"/>
                <a:ea typeface="Cambria Math" panose="02040503050406030204" pitchFamily="18" charset="0"/>
              </a:rPr>
              <a:t>3 </a:t>
            </a:r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mecanisme:</a:t>
            </a:r>
            <a:endParaRPr lang="en-GB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ro-RO" sz="16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Monopolul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de stat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înlocuit cu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monopolul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privat:</a:t>
            </a: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consumatorul </a:t>
            </a: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prizonier</a:t>
            </a:r>
          </a:p>
          <a:p>
            <a:pPr marL="0" indent="0">
              <a:buNone/>
            </a:pPr>
            <a:endParaRPr lang="ro-RO" sz="16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2000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Corupția energetică </a:t>
            </a: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- fenomenul  </a:t>
            </a:r>
            <a:r>
              <a:rPr lang="ro-RO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”</a:t>
            </a: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băieților </a:t>
            </a:r>
            <a:r>
              <a:rPr lang="ro-RO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deștepți</a:t>
            </a: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”: un mecanism specific tranziției românești de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exploatarea privată a statului și populației</a:t>
            </a:r>
          </a:p>
          <a:p>
            <a:pPr marL="0" indent="0">
              <a:buNone/>
            </a:pPr>
            <a:endParaRPr lang="ro-RO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Alinierea la prețurilor europene</a:t>
            </a: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: mecanismele pieței europene libere, nu mecanisme politice, a dus la pierderea beneficiului posibil al resurselor natural</a:t>
            </a:r>
          </a:p>
          <a:p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US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8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	</a:t>
            </a:r>
            <a:r>
              <a:rPr lang="ro-RO" sz="5400" b="1" dirty="0" smtClean="0"/>
              <a:t>Trei probleme noi</a:t>
            </a:r>
            <a:endParaRPr lang="en-US" sz="5400" b="1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5600" y="1549400"/>
            <a:ext cx="8930640" cy="3706854"/>
          </a:xfrm>
        </p:spPr>
        <p:txBody>
          <a:bodyPr>
            <a:normAutofit lnSpcReduction="10000"/>
          </a:bodyPr>
          <a:lstStyle/>
          <a:p>
            <a:endParaRPr lang="ro-RO" sz="24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24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Dublarea</a:t>
            </a: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posibilă a prețurilor energiei pentru consumatorul casnic </a:t>
            </a: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- 2017/ 2018</a:t>
            </a:r>
          </a:p>
          <a:p>
            <a:endParaRPr lang="ro-RO" sz="24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Consecință: Va fi 2017-2018 o a doua </a:t>
            </a:r>
            <a:r>
              <a:rPr lang="ro-RO" sz="24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explozie a sărăcirii</a:t>
            </a: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: </a:t>
            </a:r>
            <a:r>
              <a:rPr lang="ro-RO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sărăcia energetică ?</a:t>
            </a:r>
          </a:p>
          <a:p>
            <a:endParaRPr lang="ro-RO" sz="24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Cum va face față </a:t>
            </a:r>
            <a:r>
              <a:rPr lang="ro-RO" sz="24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sistemul de protecție socială </a:t>
            </a: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exploziei prețurilor/sărăcirii ?</a:t>
            </a:r>
            <a:endParaRPr lang="ro-RO" sz="2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US" sz="2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43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128727"/>
              </p:ext>
            </p:extLst>
          </p:nvPr>
        </p:nvGraphicFramePr>
        <p:xfrm>
          <a:off x="407988" y="1912211"/>
          <a:ext cx="8497530" cy="342899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046984"/>
                <a:gridCol w="1251270"/>
                <a:gridCol w="878094"/>
                <a:gridCol w="1698550"/>
                <a:gridCol w="889314"/>
                <a:gridCol w="924132"/>
                <a:gridCol w="1809186"/>
              </a:tblGrid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400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Electricitate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800" b="1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o-RO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o-RO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Gaze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800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o-RO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o-RO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2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4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Creştere anuală cu pct </a:t>
                      </a:r>
                      <a:r>
                        <a:rPr lang="ro-RO" sz="1600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600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procentuale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Creştere anuală cu </a:t>
                      </a:r>
                      <a:r>
                        <a:rPr lang="en-US" sz="1600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pct</a:t>
                      </a:r>
                      <a:r>
                        <a:rPr lang="ro-RO" sz="1600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procentuale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UE 28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0,195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0,208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0,070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0,072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România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0,108</a:t>
                      </a:r>
                      <a:endParaRPr lang="ro-RO" sz="180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0,125</a:t>
                      </a:r>
                      <a:endParaRPr lang="ro-RO" sz="180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5,8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0,027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0,034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18,7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55,4%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60,1%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o-RO" sz="18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47,2%</a:t>
                      </a:r>
                      <a:endParaRPr lang="ro-RO" sz="18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itlu 1"/>
          <p:cNvSpPr>
            <a:spLocks noGrp="1"/>
          </p:cNvSpPr>
          <p:nvPr>
            <p:ph type="title"/>
          </p:nvPr>
        </p:nvSpPr>
        <p:spPr>
          <a:xfrm>
            <a:off x="319857" y="209342"/>
            <a:ext cx="8580303" cy="1325563"/>
          </a:xfrm>
        </p:spPr>
        <p:txBody>
          <a:bodyPr>
            <a:normAutofit/>
          </a:bodyPr>
          <a:lstStyle/>
          <a:p>
            <a:r>
              <a:rPr lang="ro-RO" sz="3600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Creșterea </a:t>
            </a:r>
            <a:r>
              <a:rPr lang="ro-RO" sz="36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prețurilor energiei s-a declanșat în ultimii </a:t>
            </a:r>
            <a:r>
              <a:rPr lang="ro-RO" sz="3600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ani:</a:t>
            </a:r>
            <a:endParaRPr lang="en-US" sz="3600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02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640955"/>
              </p:ext>
            </p:extLst>
          </p:nvPr>
        </p:nvGraphicFramePr>
        <p:xfrm>
          <a:off x="407988" y="2535610"/>
          <a:ext cx="8682241" cy="252944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259893"/>
                <a:gridCol w="1328875"/>
                <a:gridCol w="1082645"/>
                <a:gridCol w="966716"/>
                <a:gridCol w="941806"/>
                <a:gridCol w="1766723"/>
                <a:gridCol w="1335583"/>
              </a:tblGrid>
              <a:tr h="42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4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Electricitate</a:t>
                      </a:r>
                      <a:endParaRPr lang="ro-RO" sz="1800" b="1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o-RO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o-RO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Gaze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800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o-RO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o-RO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5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2017*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Creştere faţă de 2012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2018***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Creştere faţă de 2012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1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UE 28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0,195</a:t>
                      </a:r>
                      <a:endParaRPr lang="ro-RO" sz="160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0,227</a:t>
                      </a:r>
                      <a:endParaRPr lang="ro-RO" sz="1600" i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o-RO" sz="1600" b="1" baseline="0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16,4</a:t>
                      </a: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0,070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0,076   </a:t>
                      </a:r>
                      <a:endParaRPr lang="ro-RO" sz="1600" i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o-RO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3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România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0,108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0,227**</a:t>
                      </a:r>
                      <a:endParaRPr lang="ro-RO" sz="1600" b="1" i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o-RO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10,2</a:t>
                      </a: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0,027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0,076   </a:t>
                      </a:r>
                      <a:endParaRPr lang="ro-RO" sz="1600" b="1" i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o-RO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1</a:t>
                      </a: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81,5</a:t>
                      </a: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41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60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55,4%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600" b="1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48,6%</a:t>
                      </a:r>
                      <a:endParaRPr lang="ro-RO" sz="1600" b="1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u 1"/>
          <p:cNvSpPr>
            <a:spLocks noGrp="1"/>
          </p:cNvSpPr>
          <p:nvPr>
            <p:ph type="title"/>
          </p:nvPr>
        </p:nvSpPr>
        <p:spPr>
          <a:xfrm>
            <a:off x="72728" y="0"/>
            <a:ext cx="10766066" cy="1805581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Scenariu </a:t>
            </a:r>
            <a: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2017-2018</a:t>
            </a:r>
            <a:b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en-US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 </a:t>
            </a:r>
            <a:r>
              <a:rPr lang="en-US" sz="3000" b="1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se poate întâmpla prin </a:t>
            </a:r>
            <a:r>
              <a:rPr lang="en-US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alinierea </a:t>
            </a:r>
            <a:r>
              <a:rPr lang="en-US" sz="3000" b="1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preţurilor la nivel </a:t>
            </a:r>
            <a: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</a:t>
            </a:r>
            <a:r>
              <a:rPr lang="en-US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uropean</a:t>
            </a:r>
            <a:r>
              <a:rPr lang="ro-RO" sz="30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 impact direct</a:t>
            </a:r>
            <a:endParaRPr lang="en-US" sz="3000" b="1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71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EFECTUL </a:t>
            </a:r>
            <a:r>
              <a:rPr lang="en-US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:</a:t>
            </a: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US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Extinderea </a:t>
            </a: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sărăciei</a:t>
            </a:r>
            <a:endParaRPr lang="en-US" sz="3600" b="1" dirty="0">
              <a:latin typeface="Cambria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 b="1" dirty="0" smtClean="0"/>
          </a:p>
          <a:p>
            <a:endParaRPr lang="ro-RO" b="1" dirty="0"/>
          </a:p>
          <a:p>
            <a:pPr marL="0" indent="0">
              <a:buNone/>
            </a:pPr>
            <a:r>
              <a:rPr lang="ro-RO" b="1" dirty="0" smtClean="0">
                <a:latin typeface="Cambria" panose="02040503050406030204" pitchFamily="18" charset="0"/>
              </a:rPr>
              <a:t>Câți </a:t>
            </a:r>
            <a:r>
              <a:rPr lang="ro-RO" b="1" dirty="0">
                <a:latin typeface="Cambria" panose="02040503050406030204" pitchFamily="18" charset="0"/>
              </a:rPr>
              <a:t>săraci sunt în România </a:t>
            </a:r>
            <a:r>
              <a:rPr lang="ro-RO" b="1" dirty="0" smtClean="0">
                <a:latin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ro-RO" b="1" dirty="0">
                <a:latin typeface="Cambria" panose="02040503050406030204" pitchFamily="18" charset="0"/>
              </a:rPr>
              <a:t>	</a:t>
            </a:r>
            <a:r>
              <a:rPr lang="ro-RO" b="1" dirty="0" smtClean="0">
                <a:latin typeface="Cambria" panose="02040503050406030204" pitchFamily="18" charset="0"/>
              </a:rPr>
              <a:t>				</a:t>
            </a:r>
            <a:r>
              <a:rPr lang="ro-RO" dirty="0" smtClean="0">
                <a:latin typeface="Cambria" panose="02040503050406030204" pitchFamily="18" charset="0"/>
              </a:rPr>
              <a:t>       </a:t>
            </a:r>
            <a:r>
              <a:rPr lang="ro-RO" sz="2000" b="1" dirty="0">
                <a:latin typeface="Cambria" panose="02040503050406030204" pitchFamily="18" charset="0"/>
              </a:rPr>
              <a:t>UE	           </a:t>
            </a:r>
            <a:r>
              <a:rPr lang="ro-RO" sz="2000" b="1" dirty="0" smtClean="0">
                <a:latin typeface="Cambria" panose="02040503050406030204" pitchFamily="18" charset="0"/>
              </a:rPr>
              <a:t>       România</a:t>
            </a:r>
            <a:endParaRPr lang="ro-RO" sz="2000" b="1" dirty="0">
              <a:latin typeface="Cambria" panose="02040503050406030204" pitchFamily="18" charset="0"/>
            </a:endParaRPr>
          </a:p>
          <a:p>
            <a:pPr lvl="1"/>
            <a:r>
              <a:rPr lang="ro-RO" dirty="0">
                <a:latin typeface="Cambria" panose="02040503050406030204" pitchFamily="18" charset="0"/>
              </a:rPr>
              <a:t>Sărăcie relativă	                     </a:t>
            </a:r>
            <a:r>
              <a:rPr lang="ro-RO" dirty="0" smtClean="0">
                <a:latin typeface="Cambria" panose="02040503050406030204" pitchFamily="18" charset="0"/>
              </a:rPr>
              <a:t>	      16,7</a:t>
            </a:r>
            <a:r>
              <a:rPr lang="ro-RO" dirty="0">
                <a:latin typeface="Cambria" panose="02040503050406030204" pitchFamily="18" charset="0"/>
              </a:rPr>
              <a:t>%	</a:t>
            </a:r>
            <a:r>
              <a:rPr lang="ro-RO" dirty="0" smtClean="0">
                <a:latin typeface="Cambria" panose="02040503050406030204" pitchFamily="18" charset="0"/>
              </a:rPr>
              <a:t>  </a:t>
            </a:r>
            <a:r>
              <a:rPr lang="ro-RO" dirty="0">
                <a:latin typeface="Cambria" panose="02040503050406030204" pitchFamily="18" charset="0"/>
              </a:rPr>
              <a:t>22,4%</a:t>
            </a:r>
          </a:p>
          <a:p>
            <a:pPr lvl="1"/>
            <a:r>
              <a:rPr lang="ro-RO" dirty="0">
                <a:latin typeface="Cambria" panose="02040503050406030204" pitchFamily="18" charset="0"/>
              </a:rPr>
              <a:t>Deprivare materială severă     </a:t>
            </a:r>
            <a:r>
              <a:rPr lang="ro-RO" dirty="0" smtClean="0">
                <a:latin typeface="Cambria" panose="02040503050406030204" pitchFamily="18" charset="0"/>
              </a:rPr>
              <a:t>        9,6</a:t>
            </a:r>
            <a:r>
              <a:rPr lang="ro-RO" dirty="0">
                <a:latin typeface="Cambria" panose="02040503050406030204" pitchFamily="18" charset="0"/>
              </a:rPr>
              <a:t>%           </a:t>
            </a:r>
            <a:r>
              <a:rPr lang="ro-RO" dirty="0" smtClean="0">
                <a:latin typeface="Cambria" panose="02040503050406030204" pitchFamily="18" charset="0"/>
              </a:rPr>
              <a:t> 28,5</a:t>
            </a:r>
            <a:r>
              <a:rPr lang="ro-RO" dirty="0">
                <a:latin typeface="Cambria" panose="02040503050406030204" pitchFamily="18" charset="0"/>
              </a:rPr>
              <a:t>%</a:t>
            </a:r>
          </a:p>
          <a:p>
            <a:pPr lvl="1"/>
            <a:r>
              <a:rPr lang="ro-RO" dirty="0">
                <a:latin typeface="Cambria" panose="02040503050406030204" pitchFamily="18" charset="0"/>
              </a:rPr>
              <a:t>Alte estimări (ICCV)			  </a:t>
            </a:r>
            <a:r>
              <a:rPr lang="ro-RO" dirty="0" smtClean="0">
                <a:latin typeface="Cambria" panose="02040503050406030204" pitchFamily="18" charset="0"/>
              </a:rPr>
              <a:t> 40 </a:t>
            </a:r>
            <a:r>
              <a:rPr lang="ro-RO" dirty="0">
                <a:latin typeface="Cambria" panose="02040503050406030204" pitchFamily="18" charset="0"/>
              </a:rPr>
              <a:t>- 50%	</a:t>
            </a:r>
            <a:endParaRPr lang="en-US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ro-RO" b="1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56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309880" y="-31770"/>
            <a:ext cx="10515600" cy="1325563"/>
          </a:xfrm>
        </p:spPr>
        <p:txBody>
          <a:bodyPr>
            <a:normAutofit/>
          </a:bodyPr>
          <a:lstStyle/>
          <a:p>
            <a:r>
              <a:rPr lang="ro-RO" sz="40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Exemplu: estimările ICCV în jur de 50%</a:t>
            </a:r>
            <a:endParaRPr lang="en-US" sz="4000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30200" y="185259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2013: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en-GB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Venit 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minim decent 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 </a:t>
            </a:r>
            <a:r>
              <a:rPr lang="en-GB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Venit 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mediu 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						</a:t>
            </a:r>
            <a:r>
              <a:rPr lang="en-GB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ICCV     		</a:t>
            </a:r>
            <a:r>
              <a:rPr lang="en-GB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INS</a:t>
            </a:r>
            <a:endParaRPr lang="ro-RO" sz="19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ro-RO" sz="19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Familie 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de 2 salariaţi cu 2 copii</a:t>
            </a:r>
            <a:r>
              <a:rPr lang="ro-RO" sz="19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		 2298 </a:t>
            </a:r>
            <a:r>
              <a:rPr lang="ro-RO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lei </a:t>
            </a:r>
            <a:r>
              <a:rPr lang="ro-RO" sz="19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en-GB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               </a:t>
            </a:r>
            <a:r>
              <a:rPr lang="ro-RO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2076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</a:p>
          <a:p>
            <a:endParaRPr lang="ro-RO" sz="19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Doi 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agricultori cu doi copii 	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 </a:t>
            </a:r>
            <a:r>
              <a:rPr lang="ro-RO" sz="19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1852 </a:t>
            </a:r>
            <a:r>
              <a:rPr lang="ro-RO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lei</a:t>
            </a:r>
            <a:r>
              <a:rPr lang="ro-RO" sz="19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		</a:t>
            </a:r>
            <a:r>
              <a:rPr lang="en-GB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               </a:t>
            </a:r>
            <a:r>
              <a:rPr lang="ro-RO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1308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</a:p>
          <a:p>
            <a:endParaRPr lang="ro-RO" sz="19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Doi 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pensionari (urban) 		</a:t>
            </a:r>
            <a:r>
              <a:rPr lang="ro-RO" sz="19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en-GB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1427 </a:t>
            </a:r>
            <a:r>
              <a:rPr lang="ro-RO" sz="19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lei 		</a:t>
            </a:r>
            <a:r>
              <a:rPr lang="en-GB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</a:t>
            </a:r>
            <a:r>
              <a:rPr lang="ro-RO" sz="19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1427</a:t>
            </a:r>
            <a:r>
              <a:rPr lang="ro-RO" sz="1900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</a:p>
          <a:p>
            <a:endParaRPr lang="en-US" sz="19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10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81565"/>
              </p:ext>
            </p:extLst>
          </p:nvPr>
        </p:nvGraphicFramePr>
        <p:xfrm>
          <a:off x="330201" y="2052918"/>
          <a:ext cx="9037918" cy="3474720"/>
        </p:xfrm>
        <a:graphic>
          <a:graphicData uri="http://schemas.openxmlformats.org/drawingml/2006/table">
            <a:tbl>
              <a:tblPr firstRow="1" firstCol="1" bandRow="1"/>
              <a:tblGrid>
                <a:gridCol w="1426167"/>
                <a:gridCol w="1155257"/>
                <a:gridCol w="1290712"/>
                <a:gridCol w="1290712"/>
                <a:gridCol w="1291690"/>
                <a:gridCol w="1291690"/>
                <a:gridCol w="1291690"/>
              </a:tblGrid>
              <a:tr h="5471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o-RO" sz="18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 </a:t>
                      </a:r>
                      <a:endParaRPr lang="ro-RO" sz="18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Prag minim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decent </a:t>
                      </a:r>
                      <a:r>
                        <a:rPr lang="ro-RO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(ICCV)</a:t>
                      </a:r>
                      <a:endParaRPr lang="ro-RO" sz="1800" b="1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o-RO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o-RO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Prag minim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subzistenţă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 </a:t>
                      </a:r>
                      <a:r>
                        <a:rPr lang="ro-RO" sz="1800" b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(ICCV)</a:t>
                      </a:r>
                      <a:endParaRPr lang="ro-RO" sz="1800" b="1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 </a:t>
                      </a:r>
                      <a:endParaRPr lang="ro-RO" sz="1800" b="1" dirty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o-RO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o-RO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1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 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i="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2013</a:t>
                      </a:r>
                      <a:endParaRPr lang="ro-RO" sz="1600" i="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i="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2018</a:t>
                      </a:r>
                      <a:endParaRPr lang="ro-RO" sz="1600" i="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i="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Faţă de 2013</a:t>
                      </a:r>
                      <a:endParaRPr lang="ro-RO" sz="1600" i="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i="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2013</a:t>
                      </a:r>
                      <a:endParaRPr lang="ro-RO" sz="1600" i="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i="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2018</a:t>
                      </a:r>
                      <a:endParaRPr lang="ro-RO" sz="1600" i="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i="0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Faţă de 2013</a:t>
                      </a:r>
                      <a:endParaRPr lang="ro-RO" sz="1600" i="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590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vi-VN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Prag sărăcie: coșul minim de consum - decent/ subzistență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2 304</a:t>
                      </a:r>
                      <a:endParaRPr lang="ro-RO" sz="160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2 715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17,8</a:t>
                      </a: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1 868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2 245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20,2</a:t>
                      </a: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8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Cheltuieli întreţinere/ din coșul de consum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403,2= </a:t>
                      </a: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17,5%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814,5= </a:t>
                      </a: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30,0%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o-RO" sz="1600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99,5</a:t>
                      </a:r>
                      <a:r>
                        <a:rPr lang="en-US" sz="1600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370,0= </a:t>
                      </a:r>
                      <a:r>
                        <a:rPr lang="en-US" sz="1600" b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19,8%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747,4= </a:t>
                      </a: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33,3%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o-RO" sz="1600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</a:t>
                      </a:r>
                      <a:r>
                        <a:rPr lang="en-US" sz="1600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02,0</a:t>
                      </a:r>
                      <a:r>
                        <a:rPr lang="en-US" sz="1600" b="1" i="1" dirty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%</a:t>
                      </a:r>
                      <a:endParaRPr lang="ro-RO" sz="1600" dirty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u 1"/>
          <p:cNvSpPr>
            <a:spLocks noGrp="1"/>
          </p:cNvSpPr>
          <p:nvPr>
            <p:ph type="title"/>
          </p:nvPr>
        </p:nvSpPr>
        <p:spPr>
          <a:xfrm>
            <a:off x="330200" y="233928"/>
            <a:ext cx="10515600" cy="1325563"/>
          </a:xfrm>
        </p:spPr>
        <p:txBody>
          <a:bodyPr>
            <a:normAutofit/>
          </a:bodyPr>
          <a:lstStyle/>
          <a:p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	Impactul sărăcirii a creșterii probabile a prețurilor</a:t>
            </a:r>
            <a:endParaRPr lang="en-US" sz="3600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72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85260" y="107576"/>
            <a:ext cx="10515600" cy="1792941"/>
          </a:xfrm>
        </p:spPr>
        <p:txBody>
          <a:bodyPr>
            <a:noAutofit/>
          </a:bodyPr>
          <a:lstStyle/>
          <a:p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EFECTUL 3:</a:t>
            </a: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b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ro-RO" sz="32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Noi probleme pentru protecția socială: </a:t>
            </a:r>
            <a:r>
              <a:rPr lang="en-GB" sz="32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GB" sz="32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ro-RO" sz="32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ajutăm pe cei </a:t>
            </a:r>
            <a:r>
              <a:rPr lang="ro-RO" sz="32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săraci</a:t>
            </a:r>
            <a:r>
              <a:rPr lang="ro-RO" sz="32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sau pe </a:t>
            </a:r>
            <a:r>
              <a:rPr lang="ro-RO" sz="32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cei mai săraci </a:t>
            </a:r>
            <a:br>
              <a:rPr lang="ro-RO" sz="32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ro-RO" sz="32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dintre săraci ?</a:t>
            </a:r>
            <a:endParaRPr lang="en-US" sz="3200" b="1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50553" y="2052917"/>
            <a:ext cx="10223649" cy="39238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ro-RO" sz="16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</a:p>
          <a:p>
            <a:pPr marL="0" indent="0">
              <a:buNone/>
            </a:pPr>
            <a:r>
              <a:rPr lang="pt-BR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Numărul </a:t>
            </a:r>
            <a:r>
              <a:rPr lang="pt-BR" b="1" dirty="0">
                <a:latin typeface="Cambria Math" panose="02040503050406030204" pitchFamily="18" charset="0"/>
                <a:ea typeface="Cambria Math" panose="02040503050406030204" pitchFamily="18" charset="0"/>
              </a:rPr>
              <a:t>de beneficiari de ajutor de încălzire – în milioane</a:t>
            </a:r>
            <a:endParaRPr lang="ro-RO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2003-4    2004-5     </a:t>
            </a:r>
            <a:r>
              <a:rPr lang="pt-BR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2005-6  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2006-7     2007-8     </a:t>
            </a:r>
            <a:r>
              <a:rPr lang="pt-BR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2008-9    2009-10     2010-11     2011-12    2012-13 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2013-14</a:t>
            </a:r>
            <a:endParaRPr lang="ro-RO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pt-BR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 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1,0</a:t>
            </a:r>
            <a:r>
              <a:rPr lang="pt-BR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	1,0	1,1     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</a:t>
            </a:r>
            <a:r>
              <a:rPr lang="pt-BR" sz="16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4,1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4,0               3,6</a:t>
            </a:r>
            <a:r>
              <a:rPr lang="ro-RO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  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3,3            </a:t>
            </a:r>
            <a:r>
              <a:rPr lang="pt-BR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1,5              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1,3             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1,1           </a:t>
            </a: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</a:t>
            </a:r>
            <a:r>
              <a:rPr lang="pt-BR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1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0,8</a:t>
            </a:r>
            <a:endParaRPr lang="ro-RO" sz="16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ro-RO" sz="1600" b="1" i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2006: 4,1 </a:t>
            </a:r>
            <a:r>
              <a:rPr lang="ro-RO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milioane =</a:t>
            </a:r>
            <a:r>
              <a:rPr lang="ro-RO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aproximativ </a:t>
            </a:r>
            <a:r>
              <a:rPr lang="ro-RO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50%</a:t>
            </a:r>
            <a:r>
              <a:rPr lang="ro-RO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din populație</a:t>
            </a:r>
            <a:r>
              <a:rPr lang="ro-RO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ro-RO" b="1" i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2013: 0,8</a:t>
            </a:r>
            <a:r>
              <a:rPr lang="ro-RO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milioane = aproximativ </a:t>
            </a:r>
            <a:r>
              <a:rPr lang="ro-RO" b="1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10%</a:t>
            </a:r>
            <a:r>
              <a:rPr lang="ro-RO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din populație</a:t>
            </a:r>
            <a:endParaRPr lang="ro-RO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55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7800" y="-41275"/>
            <a:ext cx="10515600" cy="1325563"/>
          </a:xfrm>
        </p:spPr>
        <p:txBody>
          <a:bodyPr>
            <a:normAutofit/>
          </a:bodyPr>
          <a:lstStyle/>
          <a:p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E</a:t>
            </a:r>
            <a:r>
              <a:rPr lang="en-GB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FECTUL</a:t>
            </a:r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4:</a:t>
            </a:r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afectează bugetul național ?</a:t>
            </a:r>
            <a:endParaRPr lang="en-US" sz="3600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09880" y="1693545"/>
            <a:ext cx="10515600" cy="4351338"/>
          </a:xfrm>
        </p:spPr>
        <p:txBody>
          <a:bodyPr>
            <a:noAutofit/>
          </a:bodyPr>
          <a:lstStyle/>
          <a:p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România: </a:t>
            </a:r>
            <a:r>
              <a:rPr lang="ro-RO" sz="18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cea mai ridicată taxare a consumului energetic </a:t>
            </a:r>
          </a:p>
          <a:p>
            <a:pPr marL="0" indent="0">
              <a:buNone/>
            </a:pP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Taxe la gaze din prețul de vânzare la consumatorii casnici - 2013</a:t>
            </a:r>
          </a:p>
          <a:p>
            <a:endParaRPr lang="ro-RO" sz="1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2"/>
            <a:r>
              <a:rPr lang="ro-RO" sz="32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UE 25		24,5%</a:t>
            </a:r>
          </a:p>
          <a:p>
            <a:pPr lvl="2"/>
            <a:r>
              <a:rPr lang="ro-RO" sz="32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România		52,0%</a:t>
            </a:r>
            <a:endParaRPr lang="ro-RO" sz="32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914400" lvl="2" indent="0">
              <a:buNone/>
            </a:pPr>
            <a:endParaRPr lang="ro-RO" sz="3200" dirty="0" smtClean="0">
              <a:latin typeface="Cambria Math" panose="02040503050406030204" pitchFamily="18" charset="0"/>
              <a:ea typeface="Cambria Math" panose="02040503050406030204" pitchFamily="18" charset="0"/>
              <a:sym typeface="Wingdings" panose="05000000000000000000" pitchFamily="2" charset="2"/>
            </a:endParaRPr>
          </a:p>
          <a:p>
            <a:pPr lvl="2">
              <a:buFont typeface="Wingdings" panose="05000000000000000000" pitchFamily="2" charset="2"/>
              <a:buChar char="à"/>
            </a:pP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 Creșterea prețului de vânzare nu mai poate susține o taxare </a:t>
            </a:r>
            <a:endParaRPr lang="en-GB" sz="2400" dirty="0" smtClean="0">
              <a:latin typeface="Cambria Math" panose="02040503050406030204" pitchFamily="18" charset="0"/>
              <a:ea typeface="Cambria Math" panose="02040503050406030204" pitchFamily="18" charset="0"/>
              <a:sym typeface="Wingdings" panose="05000000000000000000" pitchFamily="2" charset="2"/>
            </a:endParaRPr>
          </a:p>
          <a:p>
            <a:pPr marL="914400" lvl="2" indent="0">
              <a:buNone/>
            </a:pP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 </a:t>
            </a:r>
            <a:r>
              <a:rPr lang="en-GB" sz="24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     </a:t>
            </a: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atât de ridicată</a:t>
            </a:r>
          </a:p>
          <a:p>
            <a:pPr lvl="2">
              <a:buFont typeface="Wingdings" panose="05000000000000000000" pitchFamily="2" charset="2"/>
              <a:buChar char="à"/>
            </a:pPr>
            <a:r>
              <a:rPr lang="ro-RO" sz="2400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 </a:t>
            </a:r>
            <a:r>
              <a:rPr lang="ro-RO" sz="2400" b="1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Alte surse </a:t>
            </a:r>
            <a:r>
              <a:rPr lang="ro-RO" sz="24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de </a:t>
            </a:r>
            <a:r>
              <a:rPr lang="ro-RO" sz="24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alimentare a </a:t>
            </a:r>
            <a:r>
              <a:rPr lang="ro-RO" sz="24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bugetului ?</a:t>
            </a:r>
            <a:endParaRPr lang="en-US" sz="24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2"/>
            <a:endParaRPr lang="ro-RO" sz="32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59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296228" y="192325"/>
            <a:ext cx="10515600" cy="1325563"/>
          </a:xfrm>
        </p:spPr>
        <p:txBody>
          <a:bodyPr>
            <a:normAutofit/>
          </a:bodyPr>
          <a:lstStyle/>
          <a:p>
            <a:r>
              <a:rPr lang="ro-RO" sz="36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Efectul 5: Cine beneficiază de resursele țării ?</a:t>
            </a:r>
            <a:endParaRPr lang="en-US" sz="3600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06388" y="1944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o-RO" sz="2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Preț gaze consum casnic, 2013</a:t>
            </a:r>
          </a:p>
        </p:txBody>
      </p:sp>
      <p:graphicFrame>
        <p:nvGraphicFramePr>
          <p:cNvPr id="7" name="Tabel 6"/>
          <p:cNvGraphicFramePr>
            <a:graphicFrameLocks noGrp="1"/>
          </p:cNvGraphicFramePr>
          <p:nvPr>
            <p:extLst/>
          </p:nvPr>
        </p:nvGraphicFramePr>
        <p:xfrm>
          <a:off x="3009900" y="2853531"/>
          <a:ext cx="6172200" cy="2295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72200"/>
              </a:tblGrid>
              <a:tr h="22955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 dirty="0">
                          <a:effectLst/>
                        </a:rPr>
                        <a:t> </a:t>
                      </a:r>
                      <a:endParaRPr lang="ro-RO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44" y="2680357"/>
            <a:ext cx="8880001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150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67640" y="0"/>
            <a:ext cx="10515600" cy="1325563"/>
          </a:xfrm>
        </p:spPr>
        <p:txBody>
          <a:bodyPr>
            <a:normAutofit/>
          </a:bodyPr>
          <a:lstStyle/>
          <a:p>
            <a:r>
              <a:rPr lang="ro-RO" sz="4000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36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Diferențe europene în prețurile de bază</a:t>
            </a:r>
            <a:endParaRPr lang="en-US" sz="3600" b="1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30200" y="1764665"/>
            <a:ext cx="10515600" cy="4351338"/>
          </a:xfrm>
        </p:spPr>
        <p:txBody>
          <a:bodyPr>
            <a:normAutofit/>
          </a:bodyPr>
          <a:lstStyle/>
          <a:p>
            <a:r>
              <a:rPr lang="ro-RO" sz="1800" dirty="0">
                <a:latin typeface="Cambria Math" panose="02040503050406030204" pitchFamily="18" charset="0"/>
                <a:ea typeface="Cambria Math" panose="02040503050406030204" pitchFamily="18" charset="0"/>
              </a:rPr>
              <a:t>Basic price: </a:t>
            </a: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EUR/Kwh</a:t>
            </a:r>
            <a:endParaRPr lang="en-GB" sz="1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en-GB" sz="18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en-GB" sz="18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en-GB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	        </a:t>
            </a: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Gaze</a:t>
            </a: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		</a:t>
            </a:r>
            <a:r>
              <a:rPr lang="en-GB" sz="1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1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        </a:t>
            </a:r>
            <a:r>
              <a:rPr lang="ro-RO" sz="1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                </a:t>
            </a:r>
            <a:r>
              <a:rPr lang="en-GB" sz="1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Electricitate</a:t>
            </a:r>
          </a:p>
          <a:p>
            <a:r>
              <a:rPr lang="ro-RO" sz="4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UE 25		0,048			0,034</a:t>
            </a:r>
          </a:p>
          <a:p>
            <a:endParaRPr lang="ro-RO" sz="4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o-RO" sz="4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România     0,015			0,021</a:t>
            </a:r>
            <a:endParaRPr lang="en-US" sz="4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22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330200" y="263525"/>
            <a:ext cx="10515600" cy="1325563"/>
          </a:xfrm>
        </p:spPr>
        <p:txBody>
          <a:bodyPr>
            <a:normAutofit/>
          </a:bodyPr>
          <a:lstStyle/>
          <a:p>
            <a:r>
              <a:rPr lang="ro-RO" sz="48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8 </a:t>
            </a:r>
            <a:r>
              <a:rPr lang="en-GB" sz="40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PROBLEME STRUCTURALE </a:t>
            </a:r>
            <a:br>
              <a:rPr lang="en-GB" sz="40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ro-RO" sz="40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generate de reforma sistemului energetic</a:t>
            </a:r>
            <a:endParaRPr lang="en-US" sz="4000" b="1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30200" y="2038985"/>
            <a:ext cx="9210040" cy="43513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Șocul sărăcirii: protecția socială, concepută doar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pentru 10%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pentru săraci, va trebui să fie regândită dacă ea va putea depăși chiar 50%</a:t>
            </a:r>
          </a:p>
          <a:p>
            <a:pPr marL="457200" indent="-457200">
              <a:buAutoNum type="arabicPeriod"/>
            </a:pPr>
            <a:endParaRPr lang="ro-RO" sz="20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57200" indent="-457200">
              <a:buAutoNum type="arabicPeriod"/>
            </a:pP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Reducerea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predictibilă a resurselor bugetare din taxarea consumului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energetic o problemă a bugetului.</a:t>
            </a:r>
          </a:p>
          <a:p>
            <a:pPr marL="457200" indent="-457200">
              <a:buAutoNum type="arabicPeriod"/>
            </a:pPr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57200" indent="-457200">
              <a:buAutoNum type="arabicPeriod"/>
            </a:pP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Asigurarea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respectării dreptului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de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acces la resursele de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energie: gaz, dar și electric</a:t>
            </a:r>
          </a:p>
          <a:p>
            <a:pPr marL="457200" indent="-457200">
              <a:buAutoNum type="arabicPeriod"/>
            </a:pPr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57200" indent="-457200">
              <a:buAutoNum type="arabicPeriod"/>
            </a:pP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Condițiile de locuire ca o sursă a ineficienței energetice – inclusă în politica socială de protecție.  </a:t>
            </a:r>
          </a:p>
          <a:p>
            <a:pPr marL="0" lvl="1" indent="0">
              <a:spcBef>
                <a:spcPts val="1000"/>
              </a:spcBef>
              <a:buNone/>
            </a:pPr>
            <a:endParaRPr lang="ro-RO" sz="19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en-US" sz="19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30200" y="1917065"/>
            <a:ext cx="8433122" cy="4351338"/>
          </a:xfrm>
        </p:spPr>
        <p:txBody>
          <a:bodyPr>
            <a:normAutofit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5. Criza sistemului public de furnizare a încălzirii. Transferul haotic a responsabilității spre populație (centrale proprii): lipsa unei strategii. </a:t>
            </a:r>
          </a:p>
          <a:p>
            <a:pPr marL="0" lvl="1" indent="0">
              <a:spcBef>
                <a:spcPts val="1000"/>
              </a:spcBef>
              <a:buNone/>
            </a:pPr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lvl="1" indent="0">
              <a:spcBef>
                <a:spcPts val="1000"/>
              </a:spcBef>
              <a:buNone/>
            </a:pP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6. Deficite critice ale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sistemului de protecției consumatorului</a:t>
            </a:r>
          </a:p>
          <a:p>
            <a:pPr marL="0" lvl="1" indent="0">
              <a:spcBef>
                <a:spcPts val="1000"/>
              </a:spcBef>
              <a:buNone/>
            </a:pPr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lvl="1" indent="0">
              <a:spcBef>
                <a:spcPts val="1000"/>
              </a:spcBef>
              <a:buNone/>
            </a:pP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7. Beneficiile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proprietății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asupra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resurselor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naționale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sunt deplasate de la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buget și populație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la profitul intern și mai ales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extern</a:t>
            </a:r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lvl="1" indent="0">
              <a:spcBef>
                <a:spcPts val="1000"/>
              </a:spcBef>
              <a:buNone/>
            </a:pPr>
            <a:endParaRPr lang="ro-RO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lvl="1" indent="0">
              <a:spcBef>
                <a:spcPts val="1000"/>
              </a:spcBef>
              <a:buNone/>
            </a:pP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8.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Corupția </a:t>
            </a:r>
            <a:r>
              <a:rPr lang="ro-RO" sz="20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energetică: o </a:t>
            </a:r>
            <a:r>
              <a:rPr lang="ro-RO" sz="2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sursă importantă a sărăcirii energetice</a:t>
            </a:r>
            <a:endParaRPr lang="en-US" sz="20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lvl="1" indent="0">
              <a:spcBef>
                <a:spcPts val="1000"/>
              </a:spcBef>
              <a:buNone/>
            </a:pPr>
            <a:r>
              <a:rPr lang="ro-RO" sz="19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</a:p>
          <a:p>
            <a:endParaRPr lang="en-US" sz="19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0040" y="5175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o-RO" sz="5300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8</a:t>
            </a:r>
            <a:r>
              <a:rPr lang="ro-RO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PROBLEME STRUCTURALE </a:t>
            </a:r>
            <a:br>
              <a:rPr lang="en-GB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ro-RO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generate de reforma sistemului energetic</a:t>
            </a:r>
            <a:r>
              <a:rPr lang="en-US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US" b="1" dirty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161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-614680" y="0"/>
            <a:ext cx="10515600" cy="1325563"/>
          </a:xfrm>
        </p:spPr>
        <p:txBody>
          <a:bodyPr/>
          <a:lstStyle/>
          <a:p>
            <a:r>
              <a:rPr lang="ro-RO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	</a:t>
            </a:r>
            <a:r>
              <a:rPr lang="ro-RO" sz="5400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5 </a:t>
            </a:r>
            <a:r>
              <a:rPr lang="en-GB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PRIORIT</a:t>
            </a:r>
            <a:r>
              <a:rPr lang="ro-RO" b="1" dirty="0" smtClean="0">
                <a:solidFill>
                  <a:srgbClr val="0099C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ĂȚI</a:t>
            </a:r>
            <a:endParaRPr lang="en-US" b="1" dirty="0">
              <a:solidFill>
                <a:srgbClr val="0099C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20040" y="1417003"/>
            <a:ext cx="9271000" cy="4351338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Creșterea rolului statului (ANRE) asupra mecanismului de formulare a prețurilor energiei: eliminarea ”băieților deștepți”/ monopolul privat</a:t>
            </a:r>
          </a:p>
          <a:p>
            <a:pPr marL="514350" indent="-514350">
              <a:buAutoNum type="arabicPeriod"/>
            </a:pP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Împuternicirea consumatorului în negocierea prețurilor energiei: piața liberă nu pare a lucra suficient în favoarea consumatorului</a:t>
            </a:r>
          </a:p>
          <a:p>
            <a:pPr marL="514350" indent="-514350">
              <a:buAutoNum type="arabicPeriod"/>
            </a:pP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Elaborarea unei strategii de creștere a eficienței sociale a energiei</a:t>
            </a:r>
          </a:p>
          <a:p>
            <a:pPr marL="971550" lvl="1" indent="-514350">
              <a:buAutoNum type="arabicPeriod"/>
            </a:pP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Promovarea unei culturi a eficienței sociale a consumului energetic: în școală, mass-media, sistemul juridic. ANRE: o strategie a creșterii eficienței sociale a energiei</a:t>
            </a:r>
          </a:p>
          <a:p>
            <a:pPr marL="971550" lvl="1" indent="-514350">
              <a:buAutoNum type="arabicPeriod"/>
            </a:pPr>
            <a:r>
              <a:rPr lang="ro-RO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Combinarea suportului celor săraci energetici cu susținerea programelor de îmbunătățire a condițiilor energetice, în primul rând a locuințelor</a:t>
            </a:r>
          </a:p>
          <a:p>
            <a:pPr marL="457200" lvl="1" indent="0">
              <a:buNone/>
            </a:pPr>
            <a:r>
              <a:rPr lang="ro-RO" sz="1600" b="1" dirty="0" smtClean="0">
                <a:latin typeface="Cambria Math" panose="02040503050406030204" pitchFamily="18" charset="0"/>
                <a:ea typeface="Cambria Math" panose="02040503050406030204" pitchFamily="18" charset="0"/>
                <a:sym typeface="Wingdings" panose="05000000000000000000" pitchFamily="2" charset="2"/>
              </a:rPr>
              <a:t> </a:t>
            </a:r>
            <a:r>
              <a:rPr lang="ro-RO" sz="16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Performanță așteptată: scăderea consumului energetic casnic prin creșterea eficienței energetice</a:t>
            </a:r>
          </a:p>
          <a:p>
            <a:pPr marL="514350" indent="-514350">
              <a:buAutoNum type="arabicPeriod"/>
            </a:pPr>
            <a:endParaRPr lang="ro-RO" sz="1800" b="1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eriod"/>
            </a:pP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Includerea organică în programele publice sociale/ în sistemul de protecție </a:t>
            </a:r>
            <a:r>
              <a:rPr lang="ro-RO" sz="1800" b="1" smtClean="0">
                <a:latin typeface="Cambria Math" panose="02040503050406030204" pitchFamily="18" charset="0"/>
                <a:ea typeface="Cambria Math" panose="02040503050406030204" pitchFamily="18" charset="0"/>
              </a:rPr>
              <a:t>socială a </a:t>
            </a: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politicii de prevenire și combatere a sărăciei energetice</a:t>
            </a:r>
          </a:p>
          <a:p>
            <a:pPr marL="514350" indent="-514350">
              <a:buAutoNum type="arabicPeriod"/>
            </a:pPr>
            <a:r>
              <a:rPr lang="ro-RO" sz="18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O strategie de regândire a sistemului de producției a încălzirii casnice </a:t>
            </a:r>
            <a:endParaRPr lang="en-US" sz="18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87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4460</TotalTime>
  <Words>767</Words>
  <Application>Microsoft Office PowerPoint</Application>
  <PresentationFormat>Ecran lat</PresentationFormat>
  <Paragraphs>231</Paragraphs>
  <Slides>19</Slides>
  <Notes>3</Notes>
  <HiddenSlides>0</HiddenSlides>
  <MMClips>0</MMClips>
  <ScaleCrop>false</ScaleCrop>
  <HeadingPairs>
    <vt:vector size="8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Servere OLE încorporate</vt:lpstr>
      </vt:variant>
      <vt:variant>
        <vt:i4>1</vt:i4>
      </vt:variant>
      <vt:variant>
        <vt:lpstr>Titluri diapozitive</vt:lpstr>
      </vt:variant>
      <vt:variant>
        <vt:i4>19</vt:i4>
      </vt:variant>
    </vt:vector>
  </HeadingPairs>
  <TitlesOfParts>
    <vt:vector size="29" baseType="lpstr">
      <vt:lpstr>Arial</vt:lpstr>
      <vt:lpstr>Calibri</vt:lpstr>
      <vt:lpstr>Calibri Light</vt:lpstr>
      <vt:lpstr>Cambria</vt:lpstr>
      <vt:lpstr>Cambria Math</vt:lpstr>
      <vt:lpstr>Tahoma</vt:lpstr>
      <vt:lpstr>Times New Roman</vt:lpstr>
      <vt:lpstr>Wingdings</vt:lpstr>
      <vt:lpstr>Temă Office</vt:lpstr>
      <vt:lpstr>Document</vt:lpstr>
      <vt:lpstr>Prezentare PowerPoint</vt:lpstr>
      <vt:lpstr>Prezentare PowerPoint</vt:lpstr>
      <vt:lpstr>Prezentare PowerPoint</vt:lpstr>
      <vt:lpstr>UN NOU CONCEPT: eficiența socială a energiei</vt:lpstr>
      <vt:lpstr> REFORMA ENERGIEI</vt:lpstr>
      <vt:lpstr>EFECTUL 1 Efectul cumulat imediat al  reformei energetice: Explozia prețurilor energiei</vt:lpstr>
      <vt:lpstr> Trei probleme noi</vt:lpstr>
      <vt:lpstr>Creșterea prețurilor energiei s-a declanșat în ultimii ani:</vt:lpstr>
      <vt:lpstr>Scenariu 2017-2018 Ce se poate întâmpla prin alinierea preţurilor la nivel  european: impact direct</vt:lpstr>
      <vt:lpstr>EFECTUL 2: Extinderea sărăciei</vt:lpstr>
      <vt:lpstr>Exemplu: estimările ICCV în jur de 50%</vt:lpstr>
      <vt:lpstr> Impactul sărăcirii a creșterii probabile a prețurilor</vt:lpstr>
      <vt:lpstr>EFECTUL 3:  Noi probleme pentru protecția socială:  ajutăm pe cei săraci sau pe cei mai săraci  dintre săraci ?</vt:lpstr>
      <vt:lpstr> EFECTUL 4: afectează bugetul național ?</vt:lpstr>
      <vt:lpstr>Efectul 5: Cine beneficiază de resursele țării ?</vt:lpstr>
      <vt:lpstr> Diferențe europene în prețurile de bază</vt:lpstr>
      <vt:lpstr>8 PROBLEME STRUCTURALE  generate de reforma sistemului energetic</vt:lpstr>
      <vt:lpstr>8 PROBLEME STRUCTURALE  generate de reforma sistemului energetic </vt:lpstr>
      <vt:lpstr> 5 PRIORITĂȚI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Creșterea eficienței energetice  și impactul asupra calității vieții</dc:title>
  <dc:creator>Catalin</dc:creator>
  <cp:lastModifiedBy>Catalin</cp:lastModifiedBy>
  <cp:revision>121</cp:revision>
  <dcterms:created xsi:type="dcterms:W3CDTF">2015-10-06T05:54:17Z</dcterms:created>
  <dcterms:modified xsi:type="dcterms:W3CDTF">2015-11-02T07:28:18Z</dcterms:modified>
</cp:coreProperties>
</file>