
<file path=[Content_Types].xml><?xml version="1.0" encoding="utf-8"?>
<Types xmlns="http://schemas.openxmlformats.org/package/2006/content-types">
  <Override PartName="/ppt/slides/slide6.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handoutMasterIdLst>
    <p:handoutMasterId r:id="rId24"/>
  </p:handoutMasterIdLst>
  <p:sldIdLst>
    <p:sldId id="256" r:id="rId2"/>
    <p:sldId id="351" r:id="rId3"/>
    <p:sldId id="357" r:id="rId4"/>
    <p:sldId id="365" r:id="rId5"/>
    <p:sldId id="366" r:id="rId6"/>
    <p:sldId id="377" r:id="rId7"/>
    <p:sldId id="378" r:id="rId8"/>
    <p:sldId id="379" r:id="rId9"/>
    <p:sldId id="367" r:id="rId10"/>
    <p:sldId id="369" r:id="rId11"/>
    <p:sldId id="371" r:id="rId12"/>
    <p:sldId id="372" r:id="rId13"/>
    <p:sldId id="381" r:id="rId14"/>
    <p:sldId id="380" r:id="rId15"/>
    <p:sldId id="373" r:id="rId16"/>
    <p:sldId id="382" r:id="rId17"/>
    <p:sldId id="383" r:id="rId18"/>
    <p:sldId id="374" r:id="rId19"/>
    <p:sldId id="375" r:id="rId20"/>
    <p:sldId id="376" r:id="rId21"/>
    <p:sldId id="314" r:id="rId22"/>
  </p:sldIdLst>
  <p:sldSz cx="9144000" cy="6858000" type="screen4x3"/>
  <p:notesSz cx="7315200" cy="9601200"/>
  <p:defaultTex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mn-cs"/>
      </a:defRPr>
    </a:lvl1pPr>
    <a:lvl2pPr marL="457200" algn="l" rtl="0" eaLnBrk="0" fontAlgn="base" hangingPunct="0">
      <a:spcBef>
        <a:spcPct val="0"/>
      </a:spcBef>
      <a:spcAft>
        <a:spcPct val="0"/>
      </a:spcAft>
      <a:defRPr kern="1200">
        <a:solidFill>
          <a:schemeClr val="tx1"/>
        </a:solidFill>
        <a:latin typeface="Arial" pitchFamily="34" charset="0"/>
        <a:ea typeface="+mn-ea"/>
        <a:cs typeface="+mn-cs"/>
      </a:defRPr>
    </a:lvl2pPr>
    <a:lvl3pPr marL="914400" algn="l" rtl="0" eaLnBrk="0" fontAlgn="base" hangingPunct="0">
      <a:spcBef>
        <a:spcPct val="0"/>
      </a:spcBef>
      <a:spcAft>
        <a:spcPct val="0"/>
      </a:spcAft>
      <a:defRPr kern="1200">
        <a:solidFill>
          <a:schemeClr val="tx1"/>
        </a:solidFill>
        <a:latin typeface="Arial"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90D179"/>
    <a:srgbClr val="33CCCC"/>
    <a:srgbClr val="FFFF00"/>
    <a:srgbClr val="7DCA62"/>
    <a:srgbClr val="E4AEE1"/>
    <a:srgbClr val="D175CD"/>
    <a:srgbClr val="FF3300"/>
    <a:srgbClr val="FDC295"/>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166" autoAdjust="0"/>
    <p:restoredTop sz="94465" autoAdjust="0"/>
  </p:normalViewPr>
  <p:slideViewPr>
    <p:cSldViewPr>
      <p:cViewPr varScale="1">
        <p:scale>
          <a:sx n="83" d="100"/>
          <a:sy n="83" d="100"/>
        </p:scale>
        <p:origin x="-1584" y="-67"/>
      </p:cViewPr>
      <p:guideLst>
        <p:guide orient="horz" pos="2160"/>
        <p:guide pos="2880"/>
      </p:guideLst>
    </p:cSldViewPr>
  </p:slideViewPr>
  <p:outlineViewPr>
    <p:cViewPr>
      <p:scale>
        <a:sx n="33" d="100"/>
        <a:sy n="33" d="100"/>
      </p:scale>
      <p:origin x="0" y="0"/>
    </p:cViewPr>
  </p:outlineViewPr>
  <p:notesTextViewPr>
    <p:cViewPr>
      <p:scale>
        <a:sx n="400" d="100"/>
        <a:sy n="400" d="100"/>
      </p:scale>
      <p:origin x="0" y="0"/>
    </p:cViewPr>
  </p:notesTextViewPr>
  <p:notesViewPr>
    <p:cSldViewPr>
      <p:cViewPr varScale="1">
        <p:scale>
          <a:sx n="83" d="100"/>
          <a:sy n="83" d="100"/>
        </p:scale>
        <p:origin x="2010" y="84"/>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extLst>
          </p:cNvPr>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atin typeface="Arial" panose="020B0604020202020204" pitchFamily="34" charset="0"/>
              </a:defRPr>
            </a:lvl1pPr>
          </a:lstStyle>
          <a:p>
            <a:pPr>
              <a:defRPr/>
            </a:pPr>
            <a:endParaRPr lang="ro-RO"/>
          </a:p>
        </p:txBody>
      </p:sp>
      <p:sp>
        <p:nvSpPr>
          <p:cNvPr id="3" name="Date Placeholder 2">
            <a:extLst>
              <a:ext uri="{FF2B5EF4-FFF2-40B4-BE49-F238E27FC236}"/>
            </a:extLst>
          </p:cNvPr>
          <p:cNvSpPr>
            <a:spLocks noGrp="1"/>
          </p:cNvSpPr>
          <p:nvPr>
            <p:ph type="dt" sz="quarter" idx="1"/>
          </p:nvPr>
        </p:nvSpPr>
        <p:spPr>
          <a:xfrm>
            <a:off x="4143587" y="0"/>
            <a:ext cx="3169920" cy="481727"/>
          </a:xfrm>
          <a:prstGeom prst="rect">
            <a:avLst/>
          </a:prstGeom>
        </p:spPr>
        <p:txBody>
          <a:bodyPr vert="horz" lIns="96661" tIns="48331" rIns="96661" bIns="48331" rtlCol="0"/>
          <a:lstStyle>
            <a:lvl1pPr algn="r">
              <a:defRPr sz="1300">
                <a:latin typeface="Arial" panose="020B0604020202020204" pitchFamily="34" charset="0"/>
              </a:defRPr>
            </a:lvl1pPr>
          </a:lstStyle>
          <a:p>
            <a:pPr>
              <a:defRPr/>
            </a:pPr>
            <a:fld id="{3E00C375-A78E-45E2-80B3-6323E36F7EC5}" type="datetimeFigureOut">
              <a:rPr lang="ro-RO"/>
              <a:pPr>
                <a:defRPr/>
              </a:pPr>
              <a:t>18.02.2019</a:t>
            </a:fld>
            <a:endParaRPr lang="ro-RO"/>
          </a:p>
        </p:txBody>
      </p:sp>
      <p:sp>
        <p:nvSpPr>
          <p:cNvPr id="4" name="Footer Placeholder 3">
            <a:extLst>
              <a:ext uri="{FF2B5EF4-FFF2-40B4-BE49-F238E27FC236}"/>
            </a:extLst>
          </p:cNvPr>
          <p:cNvSpPr>
            <a:spLocks noGrp="1"/>
          </p:cNvSpPr>
          <p:nvPr>
            <p:ph type="ftr" sz="quarter" idx="2"/>
          </p:nvPr>
        </p:nvSpPr>
        <p:spPr>
          <a:xfrm>
            <a:off x="0" y="9119474"/>
            <a:ext cx="3169920" cy="481726"/>
          </a:xfrm>
          <a:prstGeom prst="rect">
            <a:avLst/>
          </a:prstGeom>
        </p:spPr>
        <p:txBody>
          <a:bodyPr vert="horz" lIns="96661" tIns="48331" rIns="96661" bIns="48331" rtlCol="0" anchor="b"/>
          <a:lstStyle>
            <a:lvl1pPr algn="l">
              <a:defRPr sz="1300">
                <a:latin typeface="Arial" panose="020B0604020202020204" pitchFamily="34" charset="0"/>
              </a:defRPr>
            </a:lvl1pPr>
          </a:lstStyle>
          <a:p>
            <a:pPr>
              <a:defRPr/>
            </a:pPr>
            <a:endParaRPr lang="ro-RO"/>
          </a:p>
        </p:txBody>
      </p:sp>
      <p:sp>
        <p:nvSpPr>
          <p:cNvPr id="5" name="Slide Number Placeholder 4">
            <a:extLst>
              <a:ext uri="{FF2B5EF4-FFF2-40B4-BE49-F238E27FC236}"/>
            </a:extLst>
          </p:cNvPr>
          <p:cNvSpPr>
            <a:spLocks noGrp="1"/>
          </p:cNvSpPr>
          <p:nvPr>
            <p:ph type="sldNum" sz="quarter" idx="3"/>
          </p:nvPr>
        </p:nvSpPr>
        <p:spPr>
          <a:xfrm>
            <a:off x="4143587" y="9119474"/>
            <a:ext cx="3169920" cy="481726"/>
          </a:xfrm>
          <a:prstGeom prst="rect">
            <a:avLst/>
          </a:prstGeom>
        </p:spPr>
        <p:txBody>
          <a:bodyPr vert="horz" wrap="square" lIns="96661" tIns="48331" rIns="96661" bIns="48331" numCol="1" anchor="b" anchorCtr="0" compatLnSpc="1">
            <a:prstTxWarp prst="textNoShape">
              <a:avLst/>
            </a:prstTxWarp>
          </a:bodyPr>
          <a:lstStyle>
            <a:lvl1pPr algn="r">
              <a:defRPr sz="1300" smtClean="0"/>
            </a:lvl1pPr>
          </a:lstStyle>
          <a:p>
            <a:pPr>
              <a:defRPr/>
            </a:pPr>
            <a:fld id="{BB4B94ED-5008-4F2D-A74B-D4685368DA28}" type="slidenum">
              <a:rPr lang="ro-RO" altLang="ro-RO"/>
              <a:pPr>
                <a:defRPr/>
              </a:pPr>
              <a:t>‹#›</a:t>
            </a:fld>
            <a:endParaRPr lang="ro-RO" altLang="ro-RO"/>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extLst>
          </p:cNvPr>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atin typeface="Arial" panose="020B0604020202020204" pitchFamily="34" charset="0"/>
              </a:defRPr>
            </a:lvl1pPr>
          </a:lstStyle>
          <a:p>
            <a:pPr>
              <a:defRPr/>
            </a:pPr>
            <a:endParaRPr lang="ro-RO"/>
          </a:p>
        </p:txBody>
      </p:sp>
      <p:sp>
        <p:nvSpPr>
          <p:cNvPr id="3" name="Date Placeholder 2">
            <a:extLst>
              <a:ext uri="{FF2B5EF4-FFF2-40B4-BE49-F238E27FC236}"/>
            </a:extLst>
          </p:cNvPr>
          <p:cNvSpPr>
            <a:spLocks noGrp="1"/>
          </p:cNvSpPr>
          <p:nvPr>
            <p:ph type="dt" idx="1"/>
          </p:nvPr>
        </p:nvSpPr>
        <p:spPr>
          <a:xfrm>
            <a:off x="4143587" y="0"/>
            <a:ext cx="3169920" cy="481727"/>
          </a:xfrm>
          <a:prstGeom prst="rect">
            <a:avLst/>
          </a:prstGeom>
        </p:spPr>
        <p:txBody>
          <a:bodyPr vert="horz" lIns="96661" tIns="48331" rIns="96661" bIns="48331" rtlCol="0"/>
          <a:lstStyle>
            <a:lvl1pPr algn="r">
              <a:defRPr sz="1300">
                <a:latin typeface="Arial" panose="020B0604020202020204" pitchFamily="34" charset="0"/>
              </a:defRPr>
            </a:lvl1pPr>
          </a:lstStyle>
          <a:p>
            <a:pPr>
              <a:defRPr/>
            </a:pPr>
            <a:fld id="{5A6A12AC-AB4B-4F3C-94BB-2C73B2F31212}" type="datetimeFigureOut">
              <a:rPr lang="ro-RO"/>
              <a:pPr>
                <a:defRPr/>
              </a:pPr>
              <a:t>18.02.2019</a:t>
            </a:fld>
            <a:endParaRPr lang="ro-RO"/>
          </a:p>
        </p:txBody>
      </p:sp>
      <p:sp>
        <p:nvSpPr>
          <p:cNvPr id="4" name="Slide Image Placeholder 3">
            <a:extLst>
              <a:ext uri="{FF2B5EF4-FFF2-40B4-BE49-F238E27FC236}"/>
            </a:extLst>
          </p:cNvPr>
          <p:cNvSpPr>
            <a:spLocks noGrp="1" noRot="1" noChangeAspect="1"/>
          </p:cNvSpPr>
          <p:nvPr>
            <p:ph type="sldImg" idx="2"/>
          </p:nvPr>
        </p:nvSpPr>
        <p:spPr>
          <a:xfrm>
            <a:off x="1497013" y="1200150"/>
            <a:ext cx="4321175" cy="3240088"/>
          </a:xfrm>
          <a:prstGeom prst="rect">
            <a:avLst/>
          </a:prstGeom>
          <a:noFill/>
          <a:ln w="12700">
            <a:solidFill>
              <a:prstClr val="black"/>
            </a:solidFill>
          </a:ln>
        </p:spPr>
        <p:txBody>
          <a:bodyPr vert="horz" lIns="96661" tIns="48331" rIns="96661" bIns="48331" rtlCol="0" anchor="ctr"/>
          <a:lstStyle/>
          <a:p>
            <a:pPr lvl="0"/>
            <a:endParaRPr lang="ro-RO" noProof="0"/>
          </a:p>
        </p:txBody>
      </p:sp>
      <p:sp>
        <p:nvSpPr>
          <p:cNvPr id="5" name="Notes Placeholder 4">
            <a:extLst>
              <a:ext uri="{FF2B5EF4-FFF2-40B4-BE49-F238E27FC236}"/>
            </a:extLst>
          </p:cNvPr>
          <p:cNvSpPr>
            <a:spLocks noGrp="1"/>
          </p:cNvSpPr>
          <p:nvPr>
            <p:ph type="body" sz="quarter" idx="3"/>
          </p:nvPr>
        </p:nvSpPr>
        <p:spPr>
          <a:xfrm>
            <a:off x="731520" y="4620577"/>
            <a:ext cx="5852160" cy="3780473"/>
          </a:xfrm>
          <a:prstGeom prst="rect">
            <a:avLst/>
          </a:prstGeom>
        </p:spPr>
        <p:txBody>
          <a:bodyPr vert="horz" lIns="96661" tIns="48331" rIns="96661" bIns="48331"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ro-RO" noProof="0"/>
          </a:p>
        </p:txBody>
      </p:sp>
      <p:sp>
        <p:nvSpPr>
          <p:cNvPr id="6" name="Footer Placeholder 5">
            <a:extLst>
              <a:ext uri="{FF2B5EF4-FFF2-40B4-BE49-F238E27FC236}"/>
            </a:extLst>
          </p:cNvPr>
          <p:cNvSpPr>
            <a:spLocks noGrp="1"/>
          </p:cNvSpPr>
          <p:nvPr>
            <p:ph type="ftr" sz="quarter" idx="4"/>
          </p:nvPr>
        </p:nvSpPr>
        <p:spPr>
          <a:xfrm>
            <a:off x="0" y="9119474"/>
            <a:ext cx="3169920" cy="481726"/>
          </a:xfrm>
          <a:prstGeom prst="rect">
            <a:avLst/>
          </a:prstGeom>
        </p:spPr>
        <p:txBody>
          <a:bodyPr vert="horz" lIns="96661" tIns="48331" rIns="96661" bIns="48331" rtlCol="0" anchor="b"/>
          <a:lstStyle>
            <a:lvl1pPr algn="l">
              <a:defRPr sz="1300">
                <a:latin typeface="Arial" panose="020B0604020202020204" pitchFamily="34" charset="0"/>
              </a:defRPr>
            </a:lvl1pPr>
          </a:lstStyle>
          <a:p>
            <a:pPr>
              <a:defRPr/>
            </a:pPr>
            <a:endParaRPr lang="ro-RO"/>
          </a:p>
        </p:txBody>
      </p:sp>
      <p:sp>
        <p:nvSpPr>
          <p:cNvPr id="7" name="Slide Number Placeholder 6">
            <a:extLst>
              <a:ext uri="{FF2B5EF4-FFF2-40B4-BE49-F238E27FC236}"/>
            </a:extLst>
          </p:cNvPr>
          <p:cNvSpPr>
            <a:spLocks noGrp="1"/>
          </p:cNvSpPr>
          <p:nvPr>
            <p:ph type="sldNum" sz="quarter" idx="5"/>
          </p:nvPr>
        </p:nvSpPr>
        <p:spPr>
          <a:xfrm>
            <a:off x="4143587" y="9119474"/>
            <a:ext cx="3169920" cy="481726"/>
          </a:xfrm>
          <a:prstGeom prst="rect">
            <a:avLst/>
          </a:prstGeom>
        </p:spPr>
        <p:txBody>
          <a:bodyPr vert="horz" wrap="square" lIns="96661" tIns="48331" rIns="96661" bIns="48331" numCol="1" anchor="b" anchorCtr="0" compatLnSpc="1">
            <a:prstTxWarp prst="textNoShape">
              <a:avLst/>
            </a:prstTxWarp>
          </a:bodyPr>
          <a:lstStyle>
            <a:lvl1pPr algn="r">
              <a:defRPr sz="1300" smtClean="0"/>
            </a:lvl1pPr>
          </a:lstStyle>
          <a:p>
            <a:pPr>
              <a:defRPr/>
            </a:pPr>
            <a:fld id="{BB28D564-1D5B-43CB-8BA0-418A123EEF99}" type="slidenum">
              <a:rPr lang="ro-RO" altLang="en-US"/>
              <a:pPr>
                <a:defRPr/>
              </a:pPr>
              <a:t>‹#›</a:t>
            </a:fld>
            <a:endParaRPr lang="ro-RO"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ChangeArrowheads="1" noTextEdit="1"/>
          </p:cNvSpPr>
          <p:nvPr>
            <p:ph type="sldImg"/>
          </p:nvPr>
        </p:nvSpPr>
        <p:spPr bwMode="auto">
          <a:noFill/>
          <a:ln>
            <a:solidFill>
              <a:srgbClr val="000000"/>
            </a:solidFill>
            <a:miter lim="800000"/>
            <a:headEnd/>
            <a:tailEnd/>
          </a:ln>
        </p:spPr>
      </p:sp>
      <p:sp>
        <p:nvSpPr>
          <p:cNvPr id="24579" name="Notes Placeholder 2"/>
          <p:cNvSpPr>
            <a:spLocks noGrp="1" noChangeArrowheads="1"/>
          </p:cNvSpPr>
          <p:nvPr>
            <p:ph type="body" idx="1"/>
          </p:nvPr>
        </p:nvSpPr>
        <p:spPr bwMode="auto">
          <a:noFill/>
        </p:spPr>
        <p:txBody>
          <a:bodyPr wrap="square" numCol="1" anchor="t" anchorCtr="0" compatLnSpc="1">
            <a:prstTxWarp prst="textNoShape">
              <a:avLst/>
            </a:prstTxWarp>
          </a:bodyPr>
          <a:lstStyle/>
          <a:p>
            <a:endParaRPr lang="ro-RO" altLang="ro-RO" smtClean="0"/>
          </a:p>
        </p:txBody>
      </p:sp>
      <p:sp>
        <p:nvSpPr>
          <p:cNvPr id="24580" name="Slide Number Placeholder 3"/>
          <p:cNvSpPr>
            <a:spLocks noGrp="1" noChangeArrowheads="1"/>
          </p:cNvSpPr>
          <p:nvPr>
            <p:ph type="sldNum" sz="quarter" idx="5"/>
          </p:nvPr>
        </p:nvSpPr>
        <p:spPr bwMode="auto">
          <a:noFill/>
          <a:ln>
            <a:miter lim="800000"/>
            <a:headEnd/>
            <a:tailEnd/>
          </a:ln>
        </p:spPr>
        <p:txBody>
          <a:bodyPr/>
          <a:lstStyle/>
          <a:p>
            <a:fld id="{F811A333-B4E5-4A95-B486-F4E04D902C61}" type="slidenum">
              <a:rPr lang="ro-RO" altLang="en-US"/>
              <a:pPr/>
              <a:t>2</a:t>
            </a:fld>
            <a:endParaRPr lang="ro-RO"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ChangeArrowheads="1" noTextEdit="1"/>
          </p:cNvSpPr>
          <p:nvPr>
            <p:ph type="sldImg"/>
          </p:nvPr>
        </p:nvSpPr>
        <p:spPr bwMode="auto">
          <a:noFill/>
          <a:ln>
            <a:solidFill>
              <a:srgbClr val="000000"/>
            </a:solidFill>
            <a:miter lim="800000"/>
            <a:headEnd/>
            <a:tailEnd/>
          </a:ln>
        </p:spPr>
      </p:sp>
      <p:sp>
        <p:nvSpPr>
          <p:cNvPr id="25603" name="Notes Placeholder 2"/>
          <p:cNvSpPr>
            <a:spLocks noGrp="1" noChangeArrowheads="1"/>
          </p:cNvSpPr>
          <p:nvPr>
            <p:ph type="body" idx="1"/>
          </p:nvPr>
        </p:nvSpPr>
        <p:spPr bwMode="auto">
          <a:noFill/>
        </p:spPr>
        <p:txBody>
          <a:bodyPr wrap="square" numCol="1" anchor="t" anchorCtr="0" compatLnSpc="1">
            <a:prstTxWarp prst="textNoShape">
              <a:avLst/>
            </a:prstTxWarp>
          </a:bodyPr>
          <a:lstStyle/>
          <a:p>
            <a:endParaRPr lang="ro-RO" altLang="ro-RO" smtClean="0"/>
          </a:p>
        </p:txBody>
      </p:sp>
      <p:sp>
        <p:nvSpPr>
          <p:cNvPr id="25604" name="Slide Number Placeholder 3"/>
          <p:cNvSpPr>
            <a:spLocks noGrp="1" noChangeArrowheads="1"/>
          </p:cNvSpPr>
          <p:nvPr>
            <p:ph type="sldNum" sz="quarter" idx="5"/>
          </p:nvPr>
        </p:nvSpPr>
        <p:spPr bwMode="auto">
          <a:noFill/>
          <a:ln>
            <a:miter lim="800000"/>
            <a:headEnd/>
            <a:tailEnd/>
          </a:ln>
        </p:spPr>
        <p:txBody>
          <a:bodyPr/>
          <a:lstStyle/>
          <a:p>
            <a:fld id="{7C4C69A6-22C6-4F31-8CCD-69F222EB2DCF}" type="slidenum">
              <a:rPr lang="ro-RO" altLang="en-US"/>
              <a:pPr/>
              <a:t>4</a:t>
            </a:fld>
            <a:endParaRPr lang="ro-RO"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ChangeArrowheads="1" noTextEdit="1"/>
          </p:cNvSpPr>
          <p:nvPr>
            <p:ph type="sldImg"/>
          </p:nvPr>
        </p:nvSpPr>
        <p:spPr bwMode="auto">
          <a:noFill/>
          <a:ln>
            <a:solidFill>
              <a:srgbClr val="000000"/>
            </a:solidFill>
            <a:miter lim="800000"/>
            <a:headEnd/>
            <a:tailEnd/>
          </a:ln>
        </p:spPr>
      </p:sp>
      <p:sp>
        <p:nvSpPr>
          <p:cNvPr id="26627" name="Notes Placeholder 2"/>
          <p:cNvSpPr>
            <a:spLocks noGrp="1" noChangeArrowheads="1"/>
          </p:cNvSpPr>
          <p:nvPr>
            <p:ph type="body" idx="1"/>
          </p:nvPr>
        </p:nvSpPr>
        <p:spPr bwMode="auto">
          <a:noFill/>
        </p:spPr>
        <p:txBody>
          <a:bodyPr wrap="square" numCol="1" anchor="t" anchorCtr="0" compatLnSpc="1">
            <a:prstTxWarp prst="textNoShape">
              <a:avLst/>
            </a:prstTxWarp>
          </a:bodyPr>
          <a:lstStyle/>
          <a:p>
            <a:endParaRPr lang="ro-RO" altLang="ro-RO" smtClean="0"/>
          </a:p>
        </p:txBody>
      </p:sp>
      <p:sp>
        <p:nvSpPr>
          <p:cNvPr id="26628" name="Slide Number Placeholder 3"/>
          <p:cNvSpPr>
            <a:spLocks noGrp="1" noChangeArrowheads="1"/>
          </p:cNvSpPr>
          <p:nvPr>
            <p:ph type="sldNum" sz="quarter" idx="5"/>
          </p:nvPr>
        </p:nvSpPr>
        <p:spPr bwMode="auto">
          <a:noFill/>
          <a:ln>
            <a:miter lim="800000"/>
            <a:headEnd/>
            <a:tailEnd/>
          </a:ln>
        </p:spPr>
        <p:txBody>
          <a:bodyPr/>
          <a:lstStyle/>
          <a:p>
            <a:fld id="{27536D94-EFA5-4F5E-896F-51C3C2BBF409}" type="slidenum">
              <a:rPr lang="ro-RO" altLang="en-US"/>
              <a:pPr/>
              <a:t>9</a:t>
            </a:fld>
            <a:endParaRPr lang="ro-RO"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ChangeArrowheads="1" noTextEdit="1"/>
          </p:cNvSpPr>
          <p:nvPr>
            <p:ph type="sldImg"/>
          </p:nvPr>
        </p:nvSpPr>
        <p:spPr bwMode="auto">
          <a:noFill/>
          <a:ln>
            <a:solidFill>
              <a:srgbClr val="000000"/>
            </a:solidFill>
            <a:miter lim="800000"/>
            <a:headEnd/>
            <a:tailEnd/>
          </a:ln>
        </p:spPr>
      </p:sp>
      <p:sp>
        <p:nvSpPr>
          <p:cNvPr id="27651" name="Notes Placeholder 2"/>
          <p:cNvSpPr>
            <a:spLocks noGrp="1" noChangeArrowheads="1"/>
          </p:cNvSpPr>
          <p:nvPr>
            <p:ph type="body" idx="1"/>
          </p:nvPr>
        </p:nvSpPr>
        <p:spPr bwMode="auto">
          <a:noFill/>
        </p:spPr>
        <p:txBody>
          <a:bodyPr wrap="square" numCol="1" anchor="t" anchorCtr="0" compatLnSpc="1">
            <a:prstTxWarp prst="textNoShape">
              <a:avLst/>
            </a:prstTxWarp>
          </a:bodyPr>
          <a:lstStyle/>
          <a:p>
            <a:endParaRPr lang="ro-RO" altLang="ro-RO" smtClean="0"/>
          </a:p>
        </p:txBody>
      </p:sp>
      <p:sp>
        <p:nvSpPr>
          <p:cNvPr id="27652" name="Slide Number Placeholder 3"/>
          <p:cNvSpPr>
            <a:spLocks noGrp="1" noChangeArrowheads="1"/>
          </p:cNvSpPr>
          <p:nvPr>
            <p:ph type="sldNum" sz="quarter" idx="5"/>
          </p:nvPr>
        </p:nvSpPr>
        <p:spPr bwMode="auto">
          <a:noFill/>
          <a:ln>
            <a:miter lim="800000"/>
            <a:headEnd/>
            <a:tailEnd/>
          </a:ln>
        </p:spPr>
        <p:txBody>
          <a:bodyPr/>
          <a:lstStyle/>
          <a:p>
            <a:fld id="{BE726FB3-4ACF-4881-8A8E-5173457CCE39}" type="slidenum">
              <a:rPr lang="ro-RO" altLang="en-US"/>
              <a:pPr/>
              <a:t>10</a:t>
            </a:fld>
            <a:endParaRPr lang="ro-RO"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ChangeArrowheads="1" noTextEdit="1"/>
          </p:cNvSpPr>
          <p:nvPr>
            <p:ph type="sldImg"/>
          </p:nvPr>
        </p:nvSpPr>
        <p:spPr bwMode="auto">
          <a:noFill/>
          <a:ln>
            <a:solidFill>
              <a:srgbClr val="000000"/>
            </a:solidFill>
            <a:miter lim="800000"/>
            <a:headEnd/>
            <a:tailEnd/>
          </a:ln>
        </p:spPr>
      </p:sp>
      <p:sp>
        <p:nvSpPr>
          <p:cNvPr id="28675" name="Notes Placeholder 2"/>
          <p:cNvSpPr>
            <a:spLocks noGrp="1" noChangeArrowheads="1"/>
          </p:cNvSpPr>
          <p:nvPr>
            <p:ph type="body" idx="1"/>
          </p:nvPr>
        </p:nvSpPr>
        <p:spPr bwMode="auto">
          <a:noFill/>
        </p:spPr>
        <p:txBody>
          <a:bodyPr wrap="square" numCol="1" anchor="t" anchorCtr="0" compatLnSpc="1">
            <a:prstTxWarp prst="textNoShape">
              <a:avLst/>
            </a:prstTxWarp>
          </a:bodyPr>
          <a:lstStyle/>
          <a:p>
            <a:endParaRPr lang="ro-RO" altLang="ro-RO" smtClean="0"/>
          </a:p>
        </p:txBody>
      </p:sp>
      <p:sp>
        <p:nvSpPr>
          <p:cNvPr id="28676" name="Slide Number Placeholder 3"/>
          <p:cNvSpPr>
            <a:spLocks noGrp="1" noChangeArrowheads="1"/>
          </p:cNvSpPr>
          <p:nvPr>
            <p:ph type="sldNum" sz="quarter" idx="5"/>
          </p:nvPr>
        </p:nvSpPr>
        <p:spPr bwMode="auto">
          <a:noFill/>
          <a:ln>
            <a:miter lim="800000"/>
            <a:headEnd/>
            <a:tailEnd/>
          </a:ln>
        </p:spPr>
        <p:txBody>
          <a:bodyPr/>
          <a:lstStyle/>
          <a:p>
            <a:fld id="{64C71754-7442-4788-A4CF-9F9CD9E74045}" type="slidenum">
              <a:rPr lang="ro-RO" altLang="en-US"/>
              <a:pPr/>
              <a:t>11</a:t>
            </a:fld>
            <a:endParaRPr lang="ro-RO"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ChangeArrowheads="1" noTextEdit="1"/>
          </p:cNvSpPr>
          <p:nvPr>
            <p:ph type="sldImg"/>
          </p:nvPr>
        </p:nvSpPr>
        <p:spPr bwMode="auto">
          <a:noFill/>
          <a:ln>
            <a:solidFill>
              <a:srgbClr val="000000"/>
            </a:solidFill>
            <a:miter lim="800000"/>
            <a:headEnd/>
            <a:tailEnd/>
          </a:ln>
        </p:spPr>
      </p:sp>
      <p:sp>
        <p:nvSpPr>
          <p:cNvPr id="29699" name="Notes Placeholder 2"/>
          <p:cNvSpPr>
            <a:spLocks noGrp="1" noChangeArrowheads="1"/>
          </p:cNvSpPr>
          <p:nvPr>
            <p:ph type="body" idx="1"/>
          </p:nvPr>
        </p:nvSpPr>
        <p:spPr bwMode="auto">
          <a:noFill/>
        </p:spPr>
        <p:txBody>
          <a:bodyPr wrap="square" numCol="1" anchor="t" anchorCtr="0" compatLnSpc="1">
            <a:prstTxWarp prst="textNoShape">
              <a:avLst/>
            </a:prstTxWarp>
          </a:bodyPr>
          <a:lstStyle/>
          <a:p>
            <a:endParaRPr lang="ro-RO" altLang="ro-RO" smtClean="0"/>
          </a:p>
        </p:txBody>
      </p:sp>
      <p:sp>
        <p:nvSpPr>
          <p:cNvPr id="29700" name="Slide Number Placeholder 3"/>
          <p:cNvSpPr>
            <a:spLocks noGrp="1" noChangeArrowheads="1"/>
          </p:cNvSpPr>
          <p:nvPr>
            <p:ph type="sldNum" sz="quarter" idx="5"/>
          </p:nvPr>
        </p:nvSpPr>
        <p:spPr bwMode="auto">
          <a:noFill/>
          <a:ln>
            <a:miter lim="800000"/>
            <a:headEnd/>
            <a:tailEnd/>
          </a:ln>
        </p:spPr>
        <p:txBody>
          <a:bodyPr/>
          <a:lstStyle/>
          <a:p>
            <a:fld id="{43FBC2D1-76C4-4191-BF5B-1C23DA2301E2}" type="slidenum">
              <a:rPr lang="ro-RO" altLang="en-US"/>
              <a:pPr/>
              <a:t>12</a:t>
            </a:fld>
            <a:endParaRPr lang="ro-RO"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ChangeArrowheads="1" noTextEdit="1"/>
          </p:cNvSpPr>
          <p:nvPr>
            <p:ph type="sldImg"/>
          </p:nvPr>
        </p:nvSpPr>
        <p:spPr bwMode="auto">
          <a:noFill/>
          <a:ln>
            <a:solidFill>
              <a:srgbClr val="000000"/>
            </a:solidFill>
            <a:miter lim="800000"/>
            <a:headEnd/>
            <a:tailEnd/>
          </a:ln>
        </p:spPr>
      </p:sp>
      <p:sp>
        <p:nvSpPr>
          <p:cNvPr id="30723" name="Notes Placeholder 2"/>
          <p:cNvSpPr>
            <a:spLocks noGrp="1" noChangeArrowheads="1"/>
          </p:cNvSpPr>
          <p:nvPr>
            <p:ph type="body" idx="1"/>
          </p:nvPr>
        </p:nvSpPr>
        <p:spPr bwMode="auto">
          <a:noFill/>
        </p:spPr>
        <p:txBody>
          <a:bodyPr wrap="square" numCol="1" anchor="t" anchorCtr="0" compatLnSpc="1">
            <a:prstTxWarp prst="textNoShape">
              <a:avLst/>
            </a:prstTxWarp>
          </a:bodyPr>
          <a:lstStyle/>
          <a:p>
            <a:endParaRPr lang="ro-RO" altLang="ro-RO" smtClean="0"/>
          </a:p>
        </p:txBody>
      </p:sp>
      <p:sp>
        <p:nvSpPr>
          <p:cNvPr id="30724" name="Slide Number Placeholder 3"/>
          <p:cNvSpPr>
            <a:spLocks noGrp="1" noChangeArrowheads="1"/>
          </p:cNvSpPr>
          <p:nvPr>
            <p:ph type="sldNum" sz="quarter" idx="5"/>
          </p:nvPr>
        </p:nvSpPr>
        <p:spPr bwMode="auto">
          <a:noFill/>
          <a:ln>
            <a:miter lim="800000"/>
            <a:headEnd/>
            <a:tailEnd/>
          </a:ln>
        </p:spPr>
        <p:txBody>
          <a:bodyPr/>
          <a:lstStyle/>
          <a:p>
            <a:fld id="{39CE2C05-7D46-4F55-9B5A-747B628B226A}" type="slidenum">
              <a:rPr lang="ro-RO" altLang="en-US"/>
              <a:pPr/>
              <a:t>13</a:t>
            </a:fld>
            <a:endParaRPr lang="ro-RO"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ChangeArrowheads="1" noTextEdit="1"/>
          </p:cNvSpPr>
          <p:nvPr>
            <p:ph type="sldImg"/>
          </p:nvPr>
        </p:nvSpPr>
        <p:spPr bwMode="auto">
          <a:noFill/>
          <a:ln>
            <a:solidFill>
              <a:srgbClr val="000000"/>
            </a:solidFill>
            <a:miter lim="800000"/>
            <a:headEnd/>
            <a:tailEnd/>
          </a:ln>
        </p:spPr>
      </p:sp>
      <p:sp>
        <p:nvSpPr>
          <p:cNvPr id="31747" name="Notes Placeholder 2"/>
          <p:cNvSpPr>
            <a:spLocks noGrp="1" noChangeArrowheads="1"/>
          </p:cNvSpPr>
          <p:nvPr>
            <p:ph type="body" idx="1"/>
          </p:nvPr>
        </p:nvSpPr>
        <p:spPr bwMode="auto">
          <a:noFill/>
        </p:spPr>
        <p:txBody>
          <a:bodyPr wrap="square" numCol="1" anchor="t" anchorCtr="0" compatLnSpc="1">
            <a:prstTxWarp prst="textNoShape">
              <a:avLst/>
            </a:prstTxWarp>
          </a:bodyPr>
          <a:lstStyle/>
          <a:p>
            <a:endParaRPr lang="ro-RO" altLang="ro-RO" smtClean="0"/>
          </a:p>
        </p:txBody>
      </p:sp>
      <p:sp>
        <p:nvSpPr>
          <p:cNvPr id="31748" name="Slide Number Placeholder 3"/>
          <p:cNvSpPr>
            <a:spLocks noGrp="1" noChangeArrowheads="1"/>
          </p:cNvSpPr>
          <p:nvPr>
            <p:ph type="sldNum" sz="quarter" idx="5"/>
          </p:nvPr>
        </p:nvSpPr>
        <p:spPr bwMode="auto">
          <a:noFill/>
          <a:ln>
            <a:miter lim="800000"/>
            <a:headEnd/>
            <a:tailEnd/>
          </a:ln>
        </p:spPr>
        <p:txBody>
          <a:bodyPr/>
          <a:lstStyle/>
          <a:p>
            <a:fld id="{94BD4E7A-C333-4B79-B48B-6A25C7B99EDB}" type="slidenum">
              <a:rPr lang="ro-RO" altLang="en-US"/>
              <a:pPr/>
              <a:t>14</a:t>
            </a:fld>
            <a:endParaRPr lang="ro-RO"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ChangeArrowheads="1" noTextEdit="1"/>
          </p:cNvSpPr>
          <p:nvPr>
            <p:ph type="sldImg"/>
          </p:nvPr>
        </p:nvSpPr>
        <p:spPr bwMode="auto">
          <a:noFill/>
          <a:ln>
            <a:solidFill>
              <a:srgbClr val="000000"/>
            </a:solidFill>
            <a:miter lim="800000"/>
            <a:headEnd/>
            <a:tailEnd/>
          </a:ln>
        </p:spPr>
      </p:sp>
      <p:sp>
        <p:nvSpPr>
          <p:cNvPr id="32771" name="Notes Placeholder 2"/>
          <p:cNvSpPr>
            <a:spLocks noGrp="1" noChangeArrowheads="1"/>
          </p:cNvSpPr>
          <p:nvPr>
            <p:ph type="body" idx="1"/>
          </p:nvPr>
        </p:nvSpPr>
        <p:spPr bwMode="auto">
          <a:noFill/>
        </p:spPr>
        <p:txBody>
          <a:bodyPr wrap="square" numCol="1" anchor="t" anchorCtr="0" compatLnSpc="1">
            <a:prstTxWarp prst="textNoShape">
              <a:avLst/>
            </a:prstTxWarp>
          </a:bodyPr>
          <a:lstStyle/>
          <a:p>
            <a:endParaRPr lang="ro-RO" altLang="ro-RO" smtClean="0"/>
          </a:p>
        </p:txBody>
      </p:sp>
      <p:sp>
        <p:nvSpPr>
          <p:cNvPr id="32772" name="Slide Number Placeholder 3"/>
          <p:cNvSpPr>
            <a:spLocks noGrp="1" noChangeArrowheads="1"/>
          </p:cNvSpPr>
          <p:nvPr>
            <p:ph type="sldNum" sz="quarter" idx="5"/>
          </p:nvPr>
        </p:nvSpPr>
        <p:spPr bwMode="auto">
          <a:noFill/>
          <a:ln>
            <a:miter lim="800000"/>
            <a:headEnd/>
            <a:tailEnd/>
          </a:ln>
        </p:spPr>
        <p:txBody>
          <a:bodyPr/>
          <a:lstStyle/>
          <a:p>
            <a:fld id="{74F42471-C863-441C-BEE1-57D7CDAC9906}" type="slidenum">
              <a:rPr lang="ro-RO" altLang="en-US"/>
              <a:pPr/>
              <a:t>15</a:t>
            </a:fld>
            <a:endParaRPr lang="ro-RO"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ChangeArrowheads="1" noTextEdit="1"/>
          </p:cNvSpPr>
          <p:nvPr>
            <p:ph type="sldImg"/>
          </p:nvPr>
        </p:nvSpPr>
        <p:spPr bwMode="auto">
          <a:noFill/>
          <a:ln>
            <a:solidFill>
              <a:srgbClr val="000000"/>
            </a:solidFill>
            <a:miter lim="800000"/>
            <a:headEnd/>
            <a:tailEnd/>
          </a:ln>
        </p:spPr>
      </p:sp>
      <p:sp>
        <p:nvSpPr>
          <p:cNvPr id="33795" name="Notes Placeholder 2"/>
          <p:cNvSpPr>
            <a:spLocks noGrp="1" noChangeArrowheads="1"/>
          </p:cNvSpPr>
          <p:nvPr>
            <p:ph type="body" idx="1"/>
          </p:nvPr>
        </p:nvSpPr>
        <p:spPr bwMode="auto">
          <a:noFill/>
        </p:spPr>
        <p:txBody>
          <a:bodyPr wrap="square" numCol="1" anchor="t" anchorCtr="0" compatLnSpc="1">
            <a:prstTxWarp prst="textNoShape">
              <a:avLst/>
            </a:prstTxWarp>
          </a:bodyPr>
          <a:lstStyle/>
          <a:p>
            <a:endParaRPr lang="ro-RO" altLang="ro-RO" smtClean="0"/>
          </a:p>
        </p:txBody>
      </p:sp>
      <p:sp>
        <p:nvSpPr>
          <p:cNvPr id="33796" name="Slide Number Placeholder 3"/>
          <p:cNvSpPr>
            <a:spLocks noGrp="1" noChangeArrowheads="1"/>
          </p:cNvSpPr>
          <p:nvPr>
            <p:ph type="sldNum" sz="quarter" idx="5"/>
          </p:nvPr>
        </p:nvSpPr>
        <p:spPr bwMode="auto">
          <a:noFill/>
          <a:ln>
            <a:miter lim="800000"/>
            <a:headEnd/>
            <a:tailEnd/>
          </a:ln>
        </p:spPr>
        <p:txBody>
          <a:bodyPr/>
          <a:lstStyle/>
          <a:p>
            <a:fld id="{87570129-2C13-451F-B446-CEE814A54150}" type="slidenum">
              <a:rPr lang="ro-RO" altLang="en-US"/>
              <a:pPr/>
              <a:t>16</a:t>
            </a:fld>
            <a:endParaRPr lang="ro-RO"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ChangeArrowheads="1" noTextEdit="1"/>
          </p:cNvSpPr>
          <p:nvPr>
            <p:ph type="sldImg"/>
          </p:nvPr>
        </p:nvSpPr>
        <p:spPr bwMode="auto">
          <a:noFill/>
          <a:ln>
            <a:solidFill>
              <a:srgbClr val="000000"/>
            </a:solidFill>
            <a:miter lim="800000"/>
            <a:headEnd/>
            <a:tailEnd/>
          </a:ln>
        </p:spPr>
      </p:sp>
      <p:sp>
        <p:nvSpPr>
          <p:cNvPr id="34819" name="Notes Placeholder 2"/>
          <p:cNvSpPr>
            <a:spLocks noGrp="1" noChangeArrowheads="1"/>
          </p:cNvSpPr>
          <p:nvPr>
            <p:ph type="body" idx="1"/>
          </p:nvPr>
        </p:nvSpPr>
        <p:spPr bwMode="auto">
          <a:noFill/>
        </p:spPr>
        <p:txBody>
          <a:bodyPr wrap="square" numCol="1" anchor="t" anchorCtr="0" compatLnSpc="1">
            <a:prstTxWarp prst="textNoShape">
              <a:avLst/>
            </a:prstTxWarp>
          </a:bodyPr>
          <a:lstStyle/>
          <a:p>
            <a:endParaRPr lang="ro-RO" altLang="ro-RO" smtClean="0"/>
          </a:p>
        </p:txBody>
      </p:sp>
      <p:sp>
        <p:nvSpPr>
          <p:cNvPr id="34820" name="Slide Number Placeholder 3"/>
          <p:cNvSpPr>
            <a:spLocks noGrp="1" noChangeArrowheads="1"/>
          </p:cNvSpPr>
          <p:nvPr>
            <p:ph type="sldNum" sz="quarter" idx="5"/>
          </p:nvPr>
        </p:nvSpPr>
        <p:spPr bwMode="auto">
          <a:noFill/>
          <a:ln>
            <a:miter lim="800000"/>
            <a:headEnd/>
            <a:tailEnd/>
          </a:ln>
        </p:spPr>
        <p:txBody>
          <a:bodyPr/>
          <a:lstStyle/>
          <a:p>
            <a:fld id="{D75939FE-EF49-451A-A0D0-6A3F4F6BF3C9}" type="slidenum">
              <a:rPr lang="ro-RO" altLang="en-US"/>
              <a:pPr/>
              <a:t>17</a:t>
            </a:fld>
            <a:endParaRPr lang="ro-RO"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ChangeArrowheads="1" noTextEdit="1"/>
          </p:cNvSpPr>
          <p:nvPr>
            <p:ph type="sldImg"/>
          </p:nvPr>
        </p:nvSpPr>
        <p:spPr bwMode="auto">
          <a:noFill/>
          <a:ln>
            <a:solidFill>
              <a:srgbClr val="000000"/>
            </a:solidFill>
            <a:miter lim="800000"/>
            <a:headEnd/>
            <a:tailEnd/>
          </a:ln>
        </p:spPr>
      </p:sp>
      <p:sp>
        <p:nvSpPr>
          <p:cNvPr id="35843" name="Notes Placeholder 2"/>
          <p:cNvSpPr>
            <a:spLocks noGrp="1" noChangeArrowheads="1"/>
          </p:cNvSpPr>
          <p:nvPr>
            <p:ph type="body" idx="1"/>
          </p:nvPr>
        </p:nvSpPr>
        <p:spPr bwMode="auto">
          <a:noFill/>
        </p:spPr>
        <p:txBody>
          <a:bodyPr wrap="square" numCol="1" anchor="t" anchorCtr="0" compatLnSpc="1">
            <a:prstTxWarp prst="textNoShape">
              <a:avLst/>
            </a:prstTxWarp>
          </a:bodyPr>
          <a:lstStyle/>
          <a:p>
            <a:endParaRPr lang="ro-RO" altLang="ro-RO" smtClean="0"/>
          </a:p>
        </p:txBody>
      </p:sp>
      <p:sp>
        <p:nvSpPr>
          <p:cNvPr id="35844" name="Slide Number Placeholder 3"/>
          <p:cNvSpPr>
            <a:spLocks noGrp="1" noChangeArrowheads="1"/>
          </p:cNvSpPr>
          <p:nvPr>
            <p:ph type="sldNum" sz="quarter" idx="5"/>
          </p:nvPr>
        </p:nvSpPr>
        <p:spPr bwMode="auto">
          <a:noFill/>
          <a:ln>
            <a:miter lim="800000"/>
            <a:headEnd/>
            <a:tailEnd/>
          </a:ln>
        </p:spPr>
        <p:txBody>
          <a:bodyPr/>
          <a:lstStyle/>
          <a:p>
            <a:fld id="{13D24397-BE08-4B99-A150-2789F1668B84}" type="slidenum">
              <a:rPr lang="ro-RO" altLang="en-US"/>
              <a:pPr/>
              <a:t>18</a:t>
            </a:fld>
            <a:endParaRPr lang="ro-RO"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ChangeArrowheads="1" noTextEdit="1"/>
          </p:cNvSpPr>
          <p:nvPr>
            <p:ph type="sldImg"/>
          </p:nvPr>
        </p:nvSpPr>
        <p:spPr bwMode="auto">
          <a:noFill/>
          <a:ln>
            <a:solidFill>
              <a:srgbClr val="000000"/>
            </a:solidFill>
            <a:miter lim="800000"/>
            <a:headEnd/>
            <a:tailEnd/>
          </a:ln>
        </p:spPr>
      </p:sp>
      <p:sp>
        <p:nvSpPr>
          <p:cNvPr id="36867" name="Notes Placeholder 2"/>
          <p:cNvSpPr>
            <a:spLocks noGrp="1" noChangeArrowheads="1"/>
          </p:cNvSpPr>
          <p:nvPr>
            <p:ph type="body" idx="1"/>
          </p:nvPr>
        </p:nvSpPr>
        <p:spPr bwMode="auto">
          <a:noFill/>
        </p:spPr>
        <p:txBody>
          <a:bodyPr wrap="square" numCol="1" anchor="t" anchorCtr="0" compatLnSpc="1">
            <a:prstTxWarp prst="textNoShape">
              <a:avLst/>
            </a:prstTxWarp>
          </a:bodyPr>
          <a:lstStyle/>
          <a:p>
            <a:endParaRPr lang="ro-RO" altLang="ro-RO" smtClean="0"/>
          </a:p>
        </p:txBody>
      </p:sp>
      <p:sp>
        <p:nvSpPr>
          <p:cNvPr id="36868" name="Slide Number Placeholder 3"/>
          <p:cNvSpPr>
            <a:spLocks noGrp="1" noChangeArrowheads="1"/>
          </p:cNvSpPr>
          <p:nvPr>
            <p:ph type="sldNum" sz="quarter" idx="5"/>
          </p:nvPr>
        </p:nvSpPr>
        <p:spPr bwMode="auto">
          <a:noFill/>
          <a:ln>
            <a:miter lim="800000"/>
            <a:headEnd/>
            <a:tailEnd/>
          </a:ln>
        </p:spPr>
        <p:txBody>
          <a:bodyPr/>
          <a:lstStyle/>
          <a:p>
            <a:fld id="{B785CB22-39C0-42D6-88FF-8B04C293DE1A}" type="slidenum">
              <a:rPr lang="ro-RO" altLang="en-US"/>
              <a:pPr/>
              <a:t>19</a:t>
            </a:fld>
            <a:endParaRPr lang="ro-RO"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ChangeArrowheads="1" noTextEdit="1"/>
          </p:cNvSpPr>
          <p:nvPr>
            <p:ph type="sldImg"/>
          </p:nvPr>
        </p:nvSpPr>
        <p:spPr bwMode="auto">
          <a:noFill/>
          <a:ln>
            <a:solidFill>
              <a:srgbClr val="000000"/>
            </a:solidFill>
            <a:miter lim="800000"/>
            <a:headEnd/>
            <a:tailEnd/>
          </a:ln>
        </p:spPr>
      </p:sp>
      <p:sp>
        <p:nvSpPr>
          <p:cNvPr id="37891" name="Notes Placeholder 2"/>
          <p:cNvSpPr>
            <a:spLocks noGrp="1" noChangeArrowheads="1"/>
          </p:cNvSpPr>
          <p:nvPr>
            <p:ph type="body" idx="1"/>
          </p:nvPr>
        </p:nvSpPr>
        <p:spPr bwMode="auto">
          <a:noFill/>
        </p:spPr>
        <p:txBody>
          <a:bodyPr wrap="square" numCol="1" anchor="t" anchorCtr="0" compatLnSpc="1">
            <a:prstTxWarp prst="textNoShape">
              <a:avLst/>
            </a:prstTxWarp>
          </a:bodyPr>
          <a:lstStyle/>
          <a:p>
            <a:endParaRPr lang="ro-RO" altLang="ro-RO" smtClean="0"/>
          </a:p>
        </p:txBody>
      </p:sp>
      <p:sp>
        <p:nvSpPr>
          <p:cNvPr id="37892" name="Slide Number Placeholder 3"/>
          <p:cNvSpPr>
            <a:spLocks noGrp="1" noChangeArrowheads="1"/>
          </p:cNvSpPr>
          <p:nvPr>
            <p:ph type="sldNum" sz="quarter" idx="5"/>
          </p:nvPr>
        </p:nvSpPr>
        <p:spPr bwMode="auto">
          <a:noFill/>
          <a:ln>
            <a:miter lim="800000"/>
            <a:headEnd/>
            <a:tailEnd/>
          </a:ln>
        </p:spPr>
        <p:txBody>
          <a:bodyPr/>
          <a:lstStyle/>
          <a:p>
            <a:fld id="{FFC4AC17-DD93-41BA-AC33-66F4905F4631}" type="slidenum">
              <a:rPr lang="ro-RO" altLang="en-US"/>
              <a:pPr/>
              <a:t>20</a:t>
            </a:fld>
            <a:endParaRPr lang="ro-RO"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a:extLst>
              <a:ext uri="{FF2B5EF4-FFF2-40B4-BE49-F238E27FC236}"/>
            </a:extLst>
          </p:cNvPr>
          <p:cNvSpPr>
            <a:spLocks noGrp="1"/>
          </p:cNvSpPr>
          <p:nvPr>
            <p:ph type="dt" sz="half" idx="10"/>
          </p:nvPr>
        </p:nvSpPr>
        <p:spPr/>
        <p:txBody>
          <a:bodyPr/>
          <a:lstStyle>
            <a:lvl1pPr>
              <a:defRPr/>
            </a:lvl1pPr>
          </a:lstStyle>
          <a:p>
            <a:pPr>
              <a:defRPr/>
            </a:pPr>
            <a:r>
              <a:rPr lang="ro-RO"/>
              <a:t>16 Februarie 2017</a:t>
            </a:r>
            <a:endParaRPr lang="en-US"/>
          </a:p>
        </p:txBody>
      </p:sp>
      <p:sp>
        <p:nvSpPr>
          <p:cNvPr id="3" name="Footer Placeholder 21">
            <a:extLst>
              <a:ext uri="{FF2B5EF4-FFF2-40B4-BE49-F238E27FC236}"/>
            </a:extLst>
          </p:cNvPr>
          <p:cNvSpPr>
            <a:spLocks noGrp="1"/>
          </p:cNvSpPr>
          <p:nvPr>
            <p:ph type="ftr" sz="quarter" idx="11"/>
          </p:nvPr>
        </p:nvSpPr>
        <p:spPr/>
        <p:txBody>
          <a:bodyPr/>
          <a:lstStyle>
            <a:lvl1pPr>
              <a:defRPr/>
            </a:lvl1pPr>
          </a:lstStyle>
          <a:p>
            <a:pPr>
              <a:defRPr/>
            </a:pPr>
            <a:r>
              <a:rPr lang="ro-RO" altLang="ro-RO"/>
              <a:t>Soluții de finanțare pentru proiectele de eficientizare a consumului energetic în sectorul administrației publice</a:t>
            </a:r>
          </a:p>
        </p:txBody>
      </p:sp>
      <p:sp>
        <p:nvSpPr>
          <p:cNvPr id="4" name="Slide Number Placeholder 17">
            <a:extLst>
              <a:ext uri="{FF2B5EF4-FFF2-40B4-BE49-F238E27FC236}"/>
            </a:extLst>
          </p:cNvPr>
          <p:cNvSpPr>
            <a:spLocks noGrp="1"/>
          </p:cNvSpPr>
          <p:nvPr>
            <p:ph type="sldNum" sz="quarter" idx="12"/>
          </p:nvPr>
        </p:nvSpPr>
        <p:spPr/>
        <p:txBody>
          <a:bodyPr/>
          <a:lstStyle>
            <a:lvl1pPr>
              <a:defRPr/>
            </a:lvl1pPr>
          </a:lstStyle>
          <a:p>
            <a:pPr>
              <a:defRPr/>
            </a:pPr>
            <a:fld id="{AE67E3F9-A39A-4616-BD43-ACF03F03F4E2}" type="slidenum">
              <a:rPr lang="en-US" altLang="ro-RO"/>
              <a:pPr>
                <a:defRPr/>
              </a:pPr>
              <a:t>‹#›</a:t>
            </a:fld>
            <a:endParaRPr lang="en-US" altLang="ro-RO"/>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a:extLst>
              <a:ext uri="{FF2B5EF4-FFF2-40B4-BE49-F238E27FC236}"/>
            </a:extLst>
          </p:cNvPr>
          <p:cNvSpPr>
            <a:spLocks noGrp="1"/>
          </p:cNvSpPr>
          <p:nvPr>
            <p:ph type="dt" sz="half" idx="10"/>
          </p:nvPr>
        </p:nvSpPr>
        <p:spPr/>
        <p:txBody>
          <a:bodyPr/>
          <a:lstStyle>
            <a:lvl1pPr>
              <a:defRPr/>
            </a:lvl1pPr>
          </a:lstStyle>
          <a:p>
            <a:pPr>
              <a:defRPr/>
            </a:pPr>
            <a:r>
              <a:rPr lang="ro-RO"/>
              <a:t>16 Februarie 2017</a:t>
            </a:r>
            <a:endParaRPr lang="en-US"/>
          </a:p>
        </p:txBody>
      </p:sp>
      <p:sp>
        <p:nvSpPr>
          <p:cNvPr id="5" name="Footer Placeholder 21">
            <a:extLst>
              <a:ext uri="{FF2B5EF4-FFF2-40B4-BE49-F238E27FC236}"/>
            </a:extLst>
          </p:cNvPr>
          <p:cNvSpPr>
            <a:spLocks noGrp="1"/>
          </p:cNvSpPr>
          <p:nvPr>
            <p:ph type="ftr" sz="quarter" idx="11"/>
          </p:nvPr>
        </p:nvSpPr>
        <p:spPr/>
        <p:txBody>
          <a:bodyPr/>
          <a:lstStyle>
            <a:lvl1pPr>
              <a:defRPr/>
            </a:lvl1pPr>
          </a:lstStyle>
          <a:p>
            <a:pPr>
              <a:defRPr/>
            </a:pPr>
            <a:r>
              <a:rPr lang="ro-RO" altLang="ro-RO"/>
              <a:t>Soluții de finanțare pentru proiectele de eficientizare a consumului energetic în sectorul administrației publice</a:t>
            </a:r>
          </a:p>
        </p:txBody>
      </p:sp>
      <p:sp>
        <p:nvSpPr>
          <p:cNvPr id="6" name="Slide Number Placeholder 17">
            <a:extLst>
              <a:ext uri="{FF2B5EF4-FFF2-40B4-BE49-F238E27FC236}"/>
            </a:extLst>
          </p:cNvPr>
          <p:cNvSpPr>
            <a:spLocks noGrp="1"/>
          </p:cNvSpPr>
          <p:nvPr>
            <p:ph type="sldNum" sz="quarter" idx="12"/>
          </p:nvPr>
        </p:nvSpPr>
        <p:spPr/>
        <p:txBody>
          <a:bodyPr/>
          <a:lstStyle>
            <a:lvl1pPr>
              <a:defRPr/>
            </a:lvl1pPr>
          </a:lstStyle>
          <a:p>
            <a:pPr>
              <a:defRPr/>
            </a:pPr>
            <a:fld id="{D33E0D36-C6A2-405E-A71F-F8F743F07E42}" type="slidenum">
              <a:rPr lang="en-US" altLang="ro-RO"/>
              <a:pPr>
                <a:defRPr/>
              </a:pPr>
              <a:t>‹#›</a:t>
            </a:fld>
            <a:endParaRPr lang="en-US" altLang="ro-RO"/>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a:extLst>
              <a:ext uri="{FF2B5EF4-FFF2-40B4-BE49-F238E27FC236}"/>
            </a:extLst>
          </p:cNvPr>
          <p:cNvSpPr>
            <a:spLocks noGrp="1"/>
          </p:cNvSpPr>
          <p:nvPr>
            <p:ph type="dt" sz="half" idx="10"/>
          </p:nvPr>
        </p:nvSpPr>
        <p:spPr/>
        <p:txBody>
          <a:bodyPr/>
          <a:lstStyle>
            <a:lvl1pPr>
              <a:defRPr/>
            </a:lvl1pPr>
          </a:lstStyle>
          <a:p>
            <a:pPr>
              <a:defRPr/>
            </a:pPr>
            <a:r>
              <a:rPr lang="ro-RO"/>
              <a:t>16 Februarie 2017</a:t>
            </a:r>
            <a:endParaRPr lang="en-US"/>
          </a:p>
        </p:txBody>
      </p:sp>
      <p:sp>
        <p:nvSpPr>
          <p:cNvPr id="6" name="Footer Placeholder 21">
            <a:extLst>
              <a:ext uri="{FF2B5EF4-FFF2-40B4-BE49-F238E27FC236}"/>
            </a:extLst>
          </p:cNvPr>
          <p:cNvSpPr>
            <a:spLocks noGrp="1"/>
          </p:cNvSpPr>
          <p:nvPr>
            <p:ph type="ftr" sz="quarter" idx="11"/>
          </p:nvPr>
        </p:nvSpPr>
        <p:spPr/>
        <p:txBody>
          <a:bodyPr/>
          <a:lstStyle>
            <a:lvl1pPr>
              <a:defRPr/>
            </a:lvl1pPr>
          </a:lstStyle>
          <a:p>
            <a:pPr>
              <a:defRPr/>
            </a:pPr>
            <a:r>
              <a:rPr lang="ro-RO" altLang="ro-RO"/>
              <a:t>Soluții de finanțare pentru proiectele de eficientizare a consumului energetic în sectorul administrației publice</a:t>
            </a:r>
          </a:p>
        </p:txBody>
      </p:sp>
      <p:sp>
        <p:nvSpPr>
          <p:cNvPr id="7" name="Slide Number Placeholder 17">
            <a:extLst>
              <a:ext uri="{FF2B5EF4-FFF2-40B4-BE49-F238E27FC236}"/>
            </a:extLst>
          </p:cNvPr>
          <p:cNvSpPr>
            <a:spLocks noGrp="1"/>
          </p:cNvSpPr>
          <p:nvPr>
            <p:ph type="sldNum" sz="quarter" idx="12"/>
          </p:nvPr>
        </p:nvSpPr>
        <p:spPr/>
        <p:txBody>
          <a:bodyPr/>
          <a:lstStyle>
            <a:lvl1pPr>
              <a:defRPr/>
            </a:lvl1pPr>
          </a:lstStyle>
          <a:p>
            <a:pPr>
              <a:defRPr/>
            </a:pPr>
            <a:fld id="{26C95E87-F460-4694-B4BE-56A806FC57D3}" type="slidenum">
              <a:rPr lang="en-US" altLang="ro-RO"/>
              <a:pPr>
                <a:defRPr/>
              </a:pPr>
              <a:t>‹#›</a:t>
            </a:fld>
            <a:endParaRPr lang="en-US" altLang="ro-RO"/>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9">
            <a:extLst>
              <a:ext uri="{FF2B5EF4-FFF2-40B4-BE49-F238E27FC236}"/>
            </a:extLst>
          </p:cNvPr>
          <p:cNvSpPr>
            <a:spLocks noGrp="1"/>
          </p:cNvSpPr>
          <p:nvPr>
            <p:ph type="dt" sz="half" idx="10"/>
          </p:nvPr>
        </p:nvSpPr>
        <p:spPr/>
        <p:txBody>
          <a:bodyPr/>
          <a:lstStyle>
            <a:lvl1pPr>
              <a:defRPr/>
            </a:lvl1pPr>
          </a:lstStyle>
          <a:p>
            <a:pPr>
              <a:defRPr/>
            </a:pPr>
            <a:r>
              <a:rPr lang="ro-RO"/>
              <a:t>16 Februarie 2017</a:t>
            </a:r>
            <a:endParaRPr lang="en-US"/>
          </a:p>
        </p:txBody>
      </p:sp>
      <p:sp>
        <p:nvSpPr>
          <p:cNvPr id="8" name="Footer Placeholder 21">
            <a:extLst>
              <a:ext uri="{FF2B5EF4-FFF2-40B4-BE49-F238E27FC236}"/>
            </a:extLst>
          </p:cNvPr>
          <p:cNvSpPr>
            <a:spLocks noGrp="1"/>
          </p:cNvSpPr>
          <p:nvPr>
            <p:ph type="ftr" sz="quarter" idx="11"/>
          </p:nvPr>
        </p:nvSpPr>
        <p:spPr/>
        <p:txBody>
          <a:bodyPr/>
          <a:lstStyle>
            <a:lvl1pPr>
              <a:defRPr/>
            </a:lvl1pPr>
          </a:lstStyle>
          <a:p>
            <a:pPr>
              <a:defRPr/>
            </a:pPr>
            <a:r>
              <a:rPr lang="ro-RO" altLang="ro-RO"/>
              <a:t>Soluții de finanțare pentru proiectele de eficientizare a consumului energetic în sectorul administrației publice</a:t>
            </a:r>
          </a:p>
        </p:txBody>
      </p:sp>
      <p:sp>
        <p:nvSpPr>
          <p:cNvPr id="9" name="Slide Number Placeholder 17">
            <a:extLst>
              <a:ext uri="{FF2B5EF4-FFF2-40B4-BE49-F238E27FC236}"/>
            </a:extLst>
          </p:cNvPr>
          <p:cNvSpPr>
            <a:spLocks noGrp="1"/>
          </p:cNvSpPr>
          <p:nvPr>
            <p:ph type="sldNum" sz="quarter" idx="12"/>
          </p:nvPr>
        </p:nvSpPr>
        <p:spPr/>
        <p:txBody>
          <a:bodyPr/>
          <a:lstStyle>
            <a:lvl1pPr>
              <a:defRPr/>
            </a:lvl1pPr>
          </a:lstStyle>
          <a:p>
            <a:pPr>
              <a:defRPr/>
            </a:pPr>
            <a:fld id="{50D4C3ED-523B-478E-AEAA-BB4E7F5E8DBD}" type="slidenum">
              <a:rPr lang="en-US" altLang="ro-RO"/>
              <a:pPr>
                <a:defRPr/>
              </a:pPr>
              <a:t>‹#›</a:t>
            </a:fld>
            <a:endParaRPr lang="en-US" altLang="ro-RO"/>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a:t>Click to edit Master title style</a:t>
            </a:r>
          </a:p>
        </p:txBody>
      </p:sp>
      <p:sp>
        <p:nvSpPr>
          <p:cNvPr id="3" name="Date Placeholder 9">
            <a:extLst>
              <a:ext uri="{FF2B5EF4-FFF2-40B4-BE49-F238E27FC236}"/>
            </a:extLst>
          </p:cNvPr>
          <p:cNvSpPr>
            <a:spLocks noGrp="1"/>
          </p:cNvSpPr>
          <p:nvPr>
            <p:ph type="dt" sz="half" idx="10"/>
          </p:nvPr>
        </p:nvSpPr>
        <p:spPr/>
        <p:txBody>
          <a:bodyPr/>
          <a:lstStyle>
            <a:lvl1pPr>
              <a:defRPr/>
            </a:lvl1pPr>
          </a:lstStyle>
          <a:p>
            <a:pPr>
              <a:defRPr/>
            </a:pPr>
            <a:r>
              <a:rPr lang="ro-RO"/>
              <a:t>16 Februarie 2017</a:t>
            </a:r>
            <a:endParaRPr lang="en-US"/>
          </a:p>
        </p:txBody>
      </p:sp>
      <p:sp>
        <p:nvSpPr>
          <p:cNvPr id="4" name="Footer Placeholder 21">
            <a:extLst>
              <a:ext uri="{FF2B5EF4-FFF2-40B4-BE49-F238E27FC236}"/>
            </a:extLst>
          </p:cNvPr>
          <p:cNvSpPr>
            <a:spLocks noGrp="1"/>
          </p:cNvSpPr>
          <p:nvPr>
            <p:ph type="ftr" sz="quarter" idx="11"/>
          </p:nvPr>
        </p:nvSpPr>
        <p:spPr/>
        <p:txBody>
          <a:bodyPr/>
          <a:lstStyle>
            <a:lvl1pPr>
              <a:defRPr/>
            </a:lvl1pPr>
          </a:lstStyle>
          <a:p>
            <a:pPr>
              <a:defRPr/>
            </a:pPr>
            <a:r>
              <a:rPr lang="ro-RO" altLang="ro-RO"/>
              <a:t>Soluții de finanțare pentru proiectele de eficientizare a consumului energetic în sectorul administrației publice</a:t>
            </a:r>
          </a:p>
        </p:txBody>
      </p:sp>
      <p:sp>
        <p:nvSpPr>
          <p:cNvPr id="5" name="Slide Number Placeholder 17">
            <a:extLst>
              <a:ext uri="{FF2B5EF4-FFF2-40B4-BE49-F238E27FC236}"/>
            </a:extLst>
          </p:cNvPr>
          <p:cNvSpPr>
            <a:spLocks noGrp="1"/>
          </p:cNvSpPr>
          <p:nvPr>
            <p:ph type="sldNum" sz="quarter" idx="12"/>
          </p:nvPr>
        </p:nvSpPr>
        <p:spPr/>
        <p:txBody>
          <a:bodyPr/>
          <a:lstStyle>
            <a:lvl1pPr>
              <a:defRPr/>
            </a:lvl1pPr>
          </a:lstStyle>
          <a:p>
            <a:pPr>
              <a:defRPr/>
            </a:pPr>
            <a:fld id="{1AA21356-6F14-40FC-9439-F55FB34B0393}" type="slidenum">
              <a:rPr lang="en-US" altLang="ro-RO"/>
              <a:pPr>
                <a:defRPr/>
              </a:pPr>
              <a:t>‹#›</a:t>
            </a:fld>
            <a:endParaRPr lang="en-US" altLang="ro-RO"/>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cstate="print"/>
          <a:srcRect/>
          <a:stretch>
            <a:fillRect/>
          </a:stretch>
        </a:blipFill>
        <a:effectLst/>
      </p:bgPr>
    </p:bg>
    <p:spTree>
      <p:nvGrpSpPr>
        <p:cNvPr id="1" name=""/>
        <p:cNvGrpSpPr/>
        <p:nvPr/>
      </p:nvGrpSpPr>
      <p:grpSpPr>
        <a:xfrm>
          <a:off x="0" y="0"/>
          <a:ext cx="0" cy="0"/>
          <a:chOff x="0" y="0"/>
          <a:chExt cx="0" cy="0"/>
        </a:xfrm>
      </p:grpSpPr>
      <p:sp>
        <p:nvSpPr>
          <p:cNvPr id="7" name="Freeform 6">
            <a:extLst>
              <a:ext uri="{FF2B5EF4-FFF2-40B4-BE49-F238E27FC236}"/>
            </a:extLst>
          </p:cNvPr>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1" hangingPunct="1">
              <a:defRPr/>
            </a:pPr>
            <a:endParaRPr lang="en-US">
              <a:latin typeface="+mn-lt"/>
            </a:endParaRPr>
          </a:p>
        </p:txBody>
      </p:sp>
      <p:sp>
        <p:nvSpPr>
          <p:cNvPr id="8" name="Freeform 7">
            <a:extLst>
              <a:ext uri="{FF2B5EF4-FFF2-40B4-BE49-F238E27FC236}"/>
            </a:extLst>
          </p:cNvPr>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1" hangingPunct="1">
              <a:defRPr/>
            </a:pPr>
            <a:endParaRPr lang="en-US">
              <a:latin typeface="+mn-lt"/>
            </a:endParaRPr>
          </a:p>
        </p:txBody>
      </p:sp>
      <p:sp>
        <p:nvSpPr>
          <p:cNvPr id="1028"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n-US" altLang="ro-RO" smtClean="0"/>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ro-RO" smtClean="0"/>
              <a:t>Click to edit Master text styles</a:t>
            </a:r>
          </a:p>
          <a:p>
            <a:pPr lvl="1"/>
            <a:r>
              <a:rPr lang="en-US" altLang="ro-RO" smtClean="0"/>
              <a:t>Second level</a:t>
            </a:r>
          </a:p>
          <a:p>
            <a:pPr lvl="2"/>
            <a:r>
              <a:rPr lang="en-US" altLang="ro-RO" smtClean="0"/>
              <a:t>Third level</a:t>
            </a:r>
          </a:p>
          <a:p>
            <a:pPr lvl="3"/>
            <a:r>
              <a:rPr lang="en-US" altLang="ro-RO" smtClean="0"/>
              <a:t>Fourth level</a:t>
            </a:r>
          </a:p>
          <a:p>
            <a:pPr lvl="4"/>
            <a:r>
              <a:rPr lang="en-US" altLang="ro-RO" smtClean="0"/>
              <a:t>Fifth level</a:t>
            </a:r>
          </a:p>
        </p:txBody>
      </p:sp>
      <p:grpSp>
        <p:nvGrpSpPr>
          <p:cNvPr id="1030" name="Group 1"/>
          <p:cNvGrpSpPr>
            <a:grpSpLocks/>
          </p:cNvGrpSpPr>
          <p:nvPr/>
        </p:nvGrpSpPr>
        <p:grpSpPr bwMode="auto">
          <a:xfrm>
            <a:off x="-19050" y="203200"/>
            <a:ext cx="9180513" cy="647700"/>
            <a:chOff x="-19045" y="216550"/>
            <a:chExt cx="9180548" cy="649224"/>
          </a:xfrm>
        </p:grpSpPr>
        <p:sp>
          <p:nvSpPr>
            <p:cNvPr id="12" name="Freeform 11">
              <a:extLst>
                <a:ext uri="{FF2B5EF4-FFF2-40B4-BE49-F238E27FC236}"/>
              </a:extLst>
            </p:cNvPr>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eaLnBrk="1" hangingPunct="1">
                <a:defRPr/>
              </a:pPr>
              <a:endParaRPr lang="en-US">
                <a:latin typeface="Arial" charset="0"/>
              </a:endParaRPr>
            </a:p>
          </p:txBody>
        </p:sp>
        <p:sp>
          <p:nvSpPr>
            <p:cNvPr id="13" name="Freeform 12">
              <a:extLst>
                <a:ext uri="{FF2B5EF4-FFF2-40B4-BE49-F238E27FC236}"/>
              </a:extLst>
            </p:cNvPr>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eaLnBrk="1" hangingPunct="1">
                <a:defRPr/>
              </a:pPr>
              <a:endParaRPr lang="en-US">
                <a:latin typeface="Arial" charset="0"/>
              </a:endParaRPr>
            </a:p>
          </p:txBody>
        </p:sp>
      </p:grpSp>
      <p:sp>
        <p:nvSpPr>
          <p:cNvPr id="17" name="Date Placeholder 9">
            <a:extLst>
              <a:ext uri="{FF2B5EF4-FFF2-40B4-BE49-F238E27FC236}"/>
            </a:extLst>
          </p:cNvPr>
          <p:cNvSpPr>
            <a:spLocks noGrp="1"/>
          </p:cNvSpPr>
          <p:nvPr>
            <p:ph type="dt" sz="half" idx="2"/>
          </p:nvPr>
        </p:nvSpPr>
        <p:spPr>
          <a:xfrm>
            <a:off x="457200" y="6356350"/>
            <a:ext cx="1306513" cy="365125"/>
          </a:xfrm>
          <a:prstGeom prst="rect">
            <a:avLst/>
          </a:prstGeom>
        </p:spPr>
        <p:txBody>
          <a:bodyPr anchor="ctr"/>
          <a:lstStyle>
            <a:lvl1pPr>
              <a:defRPr sz="900" b="1">
                <a:solidFill>
                  <a:srgbClr val="009999"/>
                </a:solidFill>
                <a:latin typeface="Corbel" panose="020B0503020204020204" pitchFamily="34" charset="0"/>
              </a:defRPr>
            </a:lvl1pPr>
          </a:lstStyle>
          <a:p>
            <a:pPr>
              <a:defRPr/>
            </a:pPr>
            <a:r>
              <a:rPr lang="ro-RO"/>
              <a:t>16 Februarie 2017</a:t>
            </a:r>
            <a:endParaRPr lang="en-US"/>
          </a:p>
        </p:txBody>
      </p:sp>
      <p:sp>
        <p:nvSpPr>
          <p:cNvPr id="19" name="Footer Placeholder 21">
            <a:extLst>
              <a:ext uri="{FF2B5EF4-FFF2-40B4-BE49-F238E27FC236}"/>
            </a:extLst>
          </p:cNvPr>
          <p:cNvSpPr>
            <a:spLocks noGrp="1"/>
          </p:cNvSpPr>
          <p:nvPr>
            <p:ph type="ftr" sz="quarter" idx="3"/>
          </p:nvPr>
        </p:nvSpPr>
        <p:spPr>
          <a:xfrm>
            <a:off x="2051050" y="6356350"/>
            <a:ext cx="5616575"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900" b="1" spc="0" baseline="0">
                <a:solidFill>
                  <a:srgbClr val="009999"/>
                </a:solidFill>
                <a:latin typeface="Corbel" panose="020B0503020204020204" pitchFamily="34" charset="0"/>
              </a:defRPr>
            </a:lvl1pPr>
          </a:lstStyle>
          <a:p>
            <a:pPr>
              <a:defRPr/>
            </a:pPr>
            <a:r>
              <a:rPr lang="ro-RO" altLang="ro-RO"/>
              <a:t>Soluții de finanțare pentru proiectele de eficientizare a consumului energetic în sectorul administrației publice</a:t>
            </a:r>
          </a:p>
        </p:txBody>
      </p:sp>
      <p:sp>
        <p:nvSpPr>
          <p:cNvPr id="20" name="Slide Number Placeholder 17">
            <a:extLst>
              <a:ext uri="{FF2B5EF4-FFF2-40B4-BE49-F238E27FC236}"/>
            </a:extLst>
          </p:cNvPr>
          <p:cNvSpPr>
            <a:spLocks noGrp="1"/>
          </p:cNvSpPr>
          <p:nvPr>
            <p:ph type="sldNum" sz="quarter" idx="4"/>
          </p:nvPr>
        </p:nvSpPr>
        <p:spPr>
          <a:xfrm>
            <a:off x="7924800" y="6356350"/>
            <a:ext cx="762000" cy="365125"/>
          </a:xfrm>
          <a:prstGeom prst="rect">
            <a:avLst/>
          </a:prstGeom>
        </p:spPr>
        <p:txBody>
          <a:bodyPr vert="horz" wrap="square" lIns="91440" tIns="45720" rIns="91440" bIns="45720" numCol="1" anchor="ctr" anchorCtr="0" compatLnSpc="1">
            <a:prstTxWarp prst="textNoShape">
              <a:avLst/>
            </a:prstTxWarp>
          </a:bodyPr>
          <a:lstStyle>
            <a:lvl1pPr algn="r">
              <a:defRPr sz="900" b="1" smtClean="0">
                <a:solidFill>
                  <a:srgbClr val="009999"/>
                </a:solidFill>
                <a:latin typeface="Corbel" pitchFamily="34" charset="0"/>
              </a:defRPr>
            </a:lvl1pPr>
          </a:lstStyle>
          <a:p>
            <a:pPr>
              <a:defRPr/>
            </a:pPr>
            <a:fld id="{285BE1E7-2E63-43AA-8BBA-4DD91B9A2643}" type="slidenum">
              <a:rPr lang="en-US" altLang="ro-RO"/>
              <a:pPr>
                <a:defRPr/>
              </a:pPr>
              <a:t>‹#›</a:t>
            </a:fld>
            <a:endParaRPr lang="en-US" altLang="ro-RO"/>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iming>
    <p:tnLst>
      <p:par>
        <p:cTn id="1" dur="indefinite" restart="never" nodeType="tmRoot"/>
      </p:par>
    </p:tnLst>
  </p:timing>
  <p:hf hdr="0"/>
  <p:txStyles>
    <p:titleStyle>
      <a:lvl1pPr algn="l" rtl="0" eaLnBrk="0" fontAlgn="base" hangingPunct="0">
        <a:spcBef>
          <a:spcPct val="0"/>
        </a:spcBef>
        <a:spcAft>
          <a:spcPct val="0"/>
        </a:spcAft>
        <a:defRPr sz="5000" kern="1200">
          <a:solidFill>
            <a:srgbClr val="33CCCC"/>
          </a:solidFill>
          <a:latin typeface="Corbel" panose="020B0503020204020204" pitchFamily="34" charset="0"/>
          <a:ea typeface="+mj-ea"/>
          <a:cs typeface="+mj-cs"/>
        </a:defRPr>
      </a:lvl1pPr>
      <a:lvl2pPr algn="l" rtl="0" eaLnBrk="0" fontAlgn="base" hangingPunct="0">
        <a:spcBef>
          <a:spcPct val="0"/>
        </a:spcBef>
        <a:spcAft>
          <a:spcPct val="0"/>
        </a:spcAft>
        <a:defRPr sz="5000">
          <a:solidFill>
            <a:srgbClr val="33CCCC"/>
          </a:solidFill>
          <a:latin typeface="Corbel" panose="020B0503020204020204" pitchFamily="34" charset="0"/>
        </a:defRPr>
      </a:lvl2pPr>
      <a:lvl3pPr algn="l" rtl="0" eaLnBrk="0" fontAlgn="base" hangingPunct="0">
        <a:spcBef>
          <a:spcPct val="0"/>
        </a:spcBef>
        <a:spcAft>
          <a:spcPct val="0"/>
        </a:spcAft>
        <a:defRPr sz="5000">
          <a:solidFill>
            <a:srgbClr val="33CCCC"/>
          </a:solidFill>
          <a:latin typeface="Corbel" panose="020B0503020204020204" pitchFamily="34" charset="0"/>
        </a:defRPr>
      </a:lvl3pPr>
      <a:lvl4pPr algn="l" rtl="0" eaLnBrk="0" fontAlgn="base" hangingPunct="0">
        <a:spcBef>
          <a:spcPct val="0"/>
        </a:spcBef>
        <a:spcAft>
          <a:spcPct val="0"/>
        </a:spcAft>
        <a:defRPr sz="5000">
          <a:solidFill>
            <a:srgbClr val="33CCCC"/>
          </a:solidFill>
          <a:latin typeface="Corbel" panose="020B0503020204020204" pitchFamily="34" charset="0"/>
        </a:defRPr>
      </a:lvl4pPr>
      <a:lvl5pPr algn="l" rtl="0" eaLnBrk="0" fontAlgn="base" hangingPunct="0">
        <a:spcBef>
          <a:spcPct val="0"/>
        </a:spcBef>
        <a:spcAft>
          <a:spcPct val="0"/>
        </a:spcAft>
        <a:defRPr sz="5000">
          <a:solidFill>
            <a:srgbClr val="33CCCC"/>
          </a:solidFill>
          <a:latin typeface="Corbel" panose="020B0503020204020204"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Corbel" panose="020B0503020204020204" pitchFamily="34" charset="0"/>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Corbel" panose="020B0503020204020204" pitchFamily="34" charset="0"/>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Corbel" panose="020B0503020204020204" pitchFamily="34" charset="0"/>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Corbel" panose="020B0503020204020204" pitchFamily="34" charset="0"/>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Corbel" panose="020B0503020204020204" pitchFamily="34" charset="0"/>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9.jpe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7.jpeg"/><Relationship Id="rId5" Type="http://schemas.openxmlformats.org/officeDocument/2006/relationships/image" Target="../media/image19.jpeg"/><Relationship Id="rId4" Type="http://schemas.openxmlformats.org/officeDocument/2006/relationships/image" Target="../media/image18.jpeg"/></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21.jpeg"/></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image" Target="../media/image24.jpeg"/><Relationship Id="rId4" Type="http://schemas.openxmlformats.org/officeDocument/2006/relationships/image" Target="../media/image23.jpe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5.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7" descr="870593_58527003"/>
          <p:cNvPicPr>
            <a:picLocks noChangeAspect="1" noChangeArrowheads="1"/>
          </p:cNvPicPr>
          <p:nvPr/>
        </p:nvPicPr>
        <p:blipFill>
          <a:blip r:embed="rId2" cstate="print"/>
          <a:srcRect/>
          <a:stretch>
            <a:fillRect/>
          </a:stretch>
        </p:blipFill>
        <p:spPr bwMode="auto">
          <a:xfrm>
            <a:off x="2987675" y="0"/>
            <a:ext cx="6156325" cy="6858000"/>
          </a:xfrm>
          <a:prstGeom prst="rect">
            <a:avLst/>
          </a:prstGeom>
          <a:noFill/>
          <a:ln w="9525">
            <a:noFill/>
            <a:miter lim="800000"/>
            <a:headEnd/>
            <a:tailEnd/>
          </a:ln>
        </p:spPr>
      </p:pic>
      <p:sp>
        <p:nvSpPr>
          <p:cNvPr id="5123" name="Rectangle 8">
            <a:extLst>
              <a:ext uri="{FF2B5EF4-FFF2-40B4-BE49-F238E27FC236}"/>
            </a:extLst>
          </p:cNvPr>
          <p:cNvSpPr>
            <a:spLocks noChangeArrowheads="1"/>
          </p:cNvSpPr>
          <p:nvPr/>
        </p:nvSpPr>
        <p:spPr bwMode="auto">
          <a:xfrm>
            <a:off x="0" y="0"/>
            <a:ext cx="2987675" cy="6858000"/>
          </a:xfrm>
          <a:prstGeom prst="rect">
            <a:avLst/>
          </a:prstGeom>
          <a:solidFill>
            <a:schemeClr val="bg2">
              <a:lumMod val="75000"/>
              <a:alpha val="50000"/>
            </a:schemeClr>
          </a:solidFill>
          <a:ln>
            <a:noFill/>
          </a:ln>
        </p:spPr>
        <p:txBody>
          <a:bodyPr wrap="none" anchor="ct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None/>
              <a:defRPr/>
            </a:pPr>
            <a:endParaRPr lang="ro-RO" altLang="ro-RO" sz="1800">
              <a:latin typeface="Arial" panose="020B0604020202020204" pitchFamily="34" charset="0"/>
            </a:endParaRPr>
          </a:p>
        </p:txBody>
      </p:sp>
      <p:sp>
        <p:nvSpPr>
          <p:cNvPr id="2052" name="Text Box 10"/>
          <p:cNvSpPr txBox="1">
            <a:spLocks noChangeArrowheads="1"/>
          </p:cNvSpPr>
          <p:nvPr/>
        </p:nvSpPr>
        <p:spPr bwMode="auto">
          <a:xfrm>
            <a:off x="-87313" y="4090988"/>
            <a:ext cx="2987676" cy="677862"/>
          </a:xfrm>
          <a:prstGeom prst="rect">
            <a:avLst/>
          </a:prstGeom>
          <a:noFill/>
          <a:ln w="9525">
            <a:noFill/>
            <a:miter lim="800000"/>
            <a:headEnd/>
            <a:tailEnd/>
          </a:ln>
        </p:spPr>
        <p:txBody>
          <a:bodyPr>
            <a:spAutoFit/>
          </a:bodyPr>
          <a:lstStyle/>
          <a:p>
            <a:pPr algn="ctr" eaLnBrk="1" hangingPunct="1"/>
            <a:r>
              <a:rPr lang="ro-RO" altLang="ro-RO" sz="2000" b="1" dirty="0" smtClean="0">
                <a:solidFill>
                  <a:srgbClr val="0076A3"/>
                </a:solidFill>
                <a:latin typeface="Corbel" pitchFamily="34" charset="0"/>
              </a:rPr>
              <a:t>Irina </a:t>
            </a:r>
            <a:r>
              <a:rPr lang="ro-RO" altLang="ro-RO" sz="2000" b="1" dirty="0">
                <a:solidFill>
                  <a:srgbClr val="0076A3"/>
                </a:solidFill>
                <a:latin typeface="Corbel" pitchFamily="34" charset="0"/>
              </a:rPr>
              <a:t>TATU</a:t>
            </a:r>
          </a:p>
          <a:p>
            <a:pPr algn="ctr" eaLnBrk="1" hangingPunct="1"/>
            <a:endParaRPr lang="en-US" altLang="ro-RO" b="1" dirty="0">
              <a:solidFill>
                <a:srgbClr val="0076A3"/>
              </a:solidFill>
              <a:latin typeface="Corbel" pitchFamily="34" charset="0"/>
            </a:endParaRPr>
          </a:p>
        </p:txBody>
      </p:sp>
      <p:sp>
        <p:nvSpPr>
          <p:cNvPr id="2053" name="Text Box 11"/>
          <p:cNvSpPr txBox="1">
            <a:spLocks noChangeArrowheads="1"/>
          </p:cNvSpPr>
          <p:nvPr/>
        </p:nvSpPr>
        <p:spPr bwMode="auto">
          <a:xfrm>
            <a:off x="36513" y="5019675"/>
            <a:ext cx="2914650" cy="1668463"/>
          </a:xfrm>
          <a:prstGeom prst="rect">
            <a:avLst/>
          </a:prstGeom>
          <a:noFill/>
          <a:ln w="9525">
            <a:noFill/>
            <a:miter lim="800000"/>
            <a:headEnd/>
            <a:tailEnd/>
          </a:ln>
        </p:spPr>
        <p:txBody>
          <a:bodyPr>
            <a:spAutoFit/>
          </a:bodyPr>
          <a:lstStyle/>
          <a:p>
            <a:pPr algn="ctr">
              <a:spcBef>
                <a:spcPct val="20000"/>
              </a:spcBef>
              <a:buClr>
                <a:srgbClr val="0BD0D9"/>
              </a:buClr>
              <a:buSzPct val="95000"/>
              <a:buFont typeface="Wingdings 2" pitchFamily="18" charset="2"/>
              <a:buNone/>
            </a:pPr>
            <a:r>
              <a:rPr lang="ro-RO" altLang="en-US" sz="1600" b="1">
                <a:latin typeface="Corbel" pitchFamily="34" charset="0"/>
              </a:rPr>
              <a:t>Proiectul INTAS – instrument în implementarea politicii de eficiență energetică în industria din România</a:t>
            </a:r>
          </a:p>
          <a:p>
            <a:pPr algn="ctr">
              <a:spcBef>
                <a:spcPct val="20000"/>
              </a:spcBef>
              <a:buClr>
                <a:srgbClr val="0BD0D9"/>
              </a:buClr>
              <a:buSzPct val="95000"/>
              <a:buFont typeface="Wingdings 2" pitchFamily="18" charset="2"/>
              <a:buNone/>
            </a:pPr>
            <a:r>
              <a:rPr lang="ro-RO" altLang="en-US" sz="1600" b="1">
                <a:latin typeface="Corbel" pitchFamily="34" charset="0"/>
              </a:rPr>
              <a:t> 19 februarie 2019 </a:t>
            </a:r>
          </a:p>
          <a:p>
            <a:pPr algn="ctr">
              <a:spcBef>
                <a:spcPct val="20000"/>
              </a:spcBef>
              <a:buClr>
                <a:srgbClr val="0BD0D9"/>
              </a:buClr>
              <a:buSzPct val="95000"/>
              <a:buFont typeface="Wingdings 2" pitchFamily="18" charset="2"/>
              <a:buNone/>
            </a:pPr>
            <a:r>
              <a:rPr lang="ro-RO" altLang="ro-RO" sz="1600" b="1">
                <a:latin typeface="Corbel" pitchFamily="34" charset="0"/>
              </a:rPr>
              <a:t>București  </a:t>
            </a:r>
            <a:endParaRPr lang="ro-RO" altLang="ro-RO" sz="1400" b="1">
              <a:latin typeface="Corbel" pitchFamily="34" charset="0"/>
            </a:endParaRPr>
          </a:p>
        </p:txBody>
      </p:sp>
      <p:sp>
        <p:nvSpPr>
          <p:cNvPr id="2054" name="Text Box 12"/>
          <p:cNvSpPr txBox="1">
            <a:spLocks noChangeArrowheads="1"/>
          </p:cNvSpPr>
          <p:nvPr/>
        </p:nvSpPr>
        <p:spPr bwMode="auto">
          <a:xfrm>
            <a:off x="-11113" y="2087563"/>
            <a:ext cx="2987676" cy="708025"/>
          </a:xfrm>
          <a:prstGeom prst="rect">
            <a:avLst/>
          </a:prstGeom>
          <a:noFill/>
          <a:ln w="9525">
            <a:noFill/>
            <a:miter lim="800000"/>
            <a:headEnd/>
            <a:tailEnd/>
          </a:ln>
        </p:spPr>
        <p:txBody>
          <a:bodyPr>
            <a:spAutoFit/>
          </a:bodyPr>
          <a:lstStyle/>
          <a:p>
            <a:pPr algn="ctr" eaLnBrk="1" hangingPunct="1">
              <a:spcAft>
                <a:spcPts val="900"/>
              </a:spcAft>
              <a:buFont typeface="Wingdings 2" pitchFamily="18" charset="2"/>
              <a:buNone/>
            </a:pPr>
            <a:r>
              <a:rPr lang="ro-RO" altLang="en-US" sz="2000" b="1">
                <a:solidFill>
                  <a:srgbClr val="262626"/>
                </a:solidFill>
                <a:latin typeface="Corbel" pitchFamily="34" charset="0"/>
                <a:sym typeface="Open Sans" pitchFamily="34" charset="0"/>
              </a:rPr>
              <a:t>Planificarea energetică locală PACED - PIEE</a:t>
            </a:r>
            <a:endParaRPr lang="ro-RO" altLang="ro-RO" sz="2000">
              <a:latin typeface="Corbel" pitchFamily="34" charset="0"/>
            </a:endParaRPr>
          </a:p>
        </p:txBody>
      </p:sp>
      <p:pic>
        <p:nvPicPr>
          <p:cNvPr id="2055" name="Picture 8" descr="\\SERVER-PC\Comun OER\Comunicare\Logo OER\logo\OER Logo.png"/>
          <p:cNvPicPr>
            <a:picLocks noChangeAspect="1" noChangeArrowheads="1"/>
          </p:cNvPicPr>
          <p:nvPr/>
        </p:nvPicPr>
        <p:blipFill>
          <a:blip r:embed="rId3" cstate="print"/>
          <a:srcRect/>
          <a:stretch>
            <a:fillRect/>
          </a:stretch>
        </p:blipFill>
        <p:spPr bwMode="auto">
          <a:xfrm>
            <a:off x="395288" y="260350"/>
            <a:ext cx="2022475" cy="8905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Box 1"/>
          <p:cNvSpPr txBox="1">
            <a:spLocks noChangeArrowheads="1"/>
          </p:cNvSpPr>
          <p:nvPr/>
        </p:nvSpPr>
        <p:spPr bwMode="auto">
          <a:xfrm>
            <a:off x="674688" y="928688"/>
            <a:ext cx="2800350" cy="461962"/>
          </a:xfrm>
          <a:prstGeom prst="rect">
            <a:avLst/>
          </a:prstGeom>
          <a:noFill/>
          <a:ln w="9525">
            <a:noFill/>
            <a:miter lim="800000"/>
            <a:headEnd/>
            <a:tailEnd/>
          </a:ln>
        </p:spPr>
        <p:txBody>
          <a:bodyPr>
            <a:spAutoFit/>
          </a:bodyPr>
          <a:lstStyle/>
          <a:p>
            <a:r>
              <a:rPr lang="ro-RO" altLang="en-US" sz="2400" b="1">
                <a:solidFill>
                  <a:schemeClr val="accent1"/>
                </a:solidFill>
                <a:latin typeface="Open Sans Light" charset="0"/>
                <a:ea typeface="Open Sans Light" charset="0"/>
                <a:cs typeface="Open Sans Light" charset="0"/>
                <a:sym typeface="Open Sans Light" charset="0"/>
              </a:rPr>
              <a:t>CUPRINS</a:t>
            </a:r>
            <a:endParaRPr lang="en-US" altLang="en-US" sz="2400" b="1">
              <a:solidFill>
                <a:schemeClr val="accent1"/>
              </a:solidFill>
              <a:latin typeface="Open Sans Light" charset="0"/>
              <a:ea typeface="Open Sans Light" charset="0"/>
              <a:cs typeface="Open Sans Light" charset="0"/>
              <a:sym typeface="Open Sans Light" charset="0"/>
            </a:endParaRPr>
          </a:p>
        </p:txBody>
      </p:sp>
      <p:sp>
        <p:nvSpPr>
          <p:cNvPr id="3075" name="TextBox 12"/>
          <p:cNvSpPr txBox="1">
            <a:spLocks noChangeArrowheads="1"/>
          </p:cNvSpPr>
          <p:nvPr/>
        </p:nvSpPr>
        <p:spPr bwMode="auto">
          <a:xfrm>
            <a:off x="7958138" y="790575"/>
            <a:ext cx="325437" cy="461963"/>
          </a:xfrm>
          <a:prstGeom prst="rect">
            <a:avLst/>
          </a:prstGeom>
          <a:noFill/>
          <a:ln w="9525">
            <a:noFill/>
            <a:miter lim="800000"/>
            <a:headEnd/>
            <a:tailEnd/>
          </a:ln>
        </p:spPr>
        <p:txBody>
          <a:bodyPr>
            <a:spAutoFit/>
          </a:bodyPr>
          <a:lstStyle/>
          <a:p>
            <a:r>
              <a:rPr lang="en-US" altLang="ro-RO" sz="1200" b="1">
                <a:solidFill>
                  <a:schemeClr val="bg1"/>
                </a:solidFill>
              </a:rPr>
              <a:t>01</a:t>
            </a:r>
            <a:endParaRPr lang="ro-RO" altLang="ro-RO" sz="1200" b="1">
              <a:solidFill>
                <a:schemeClr val="bg1"/>
              </a:solidFill>
            </a:endParaRPr>
          </a:p>
        </p:txBody>
      </p:sp>
      <p:pic>
        <p:nvPicPr>
          <p:cNvPr id="3076" name="Picture 8" descr="\\SERVER-PC\Comun OER\Comunicare\Logo OER\logo\OER Logo.png"/>
          <p:cNvPicPr>
            <a:picLocks noChangeAspect="1" noChangeArrowheads="1"/>
          </p:cNvPicPr>
          <p:nvPr/>
        </p:nvPicPr>
        <p:blipFill>
          <a:blip r:embed="rId3" cstate="print"/>
          <a:srcRect/>
          <a:stretch>
            <a:fillRect/>
          </a:stretch>
        </p:blipFill>
        <p:spPr bwMode="auto">
          <a:xfrm>
            <a:off x="3402013" y="6370638"/>
            <a:ext cx="1111250" cy="487362"/>
          </a:xfrm>
          <a:prstGeom prst="rect">
            <a:avLst/>
          </a:prstGeom>
          <a:noFill/>
          <a:ln w="9525">
            <a:noFill/>
            <a:miter lim="800000"/>
            <a:headEnd/>
            <a:tailEnd/>
          </a:ln>
        </p:spPr>
      </p:pic>
      <p:sp>
        <p:nvSpPr>
          <p:cNvPr id="13" name="Subtitle 2">
            <a:extLst>
              <a:ext uri="{FF2B5EF4-FFF2-40B4-BE49-F238E27FC236}"/>
            </a:extLst>
          </p:cNvPr>
          <p:cNvSpPr txBox="1">
            <a:spLocks/>
          </p:cNvSpPr>
          <p:nvPr/>
        </p:nvSpPr>
        <p:spPr>
          <a:xfrm>
            <a:off x="4607496" y="6396037"/>
            <a:ext cx="4536504" cy="461963"/>
          </a:xfrm>
          <a:prstGeom prst="rect">
            <a:avLst/>
          </a:prstGeom>
          <a:ln>
            <a:noFill/>
          </a:ln>
          <a:effectLst/>
          <a:scene3d>
            <a:camera prst="orthographicFront">
              <a:rot lat="0" lon="0" rev="0"/>
            </a:camera>
            <a:lightRig rig="balanced" dir="t">
              <a:rot lat="0" lon="0" rev="8700000"/>
            </a:lightRig>
          </a:scene3d>
          <a:sp3d>
            <a:bevelT w="190500" h="38100"/>
          </a:sp3d>
        </p:spPr>
        <p:txBody>
          <a:bodyPr>
            <a:normAutofit/>
          </a:bodyPr>
          <a:lstStyle/>
          <a:p>
            <a:pPr algn="ctr" defTabSz="457200" eaLnBrk="1" hangingPunct="1">
              <a:lnSpc>
                <a:spcPct val="80000"/>
              </a:lnSpc>
              <a:buClr>
                <a:srgbClr val="F1FBFD"/>
              </a:buClr>
              <a:buSzPct val="80000"/>
              <a:buFont typeface="Wingdings 3" pitchFamily="18" charset="2"/>
              <a:buNone/>
            </a:pPr>
            <a:r>
              <a:rPr lang="en-US" altLang="en-US" sz="1100" i="1">
                <a:solidFill>
                  <a:srgbClr val="00B0F0"/>
                </a:solidFill>
                <a:latin typeface="Corbel" pitchFamily="34" charset="0"/>
                <a:ea typeface="Open Sans" pitchFamily="34" charset="0"/>
                <a:cs typeface="Open Sans" pitchFamily="34" charset="0"/>
              </a:rPr>
              <a:t>Proiectul INTAS – instrument important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implementarea politicii de eficien</a:t>
            </a:r>
            <a:r>
              <a:rPr lang="ro-RO" altLang="en-US" sz="1100" i="1">
                <a:solidFill>
                  <a:srgbClr val="00B0F0"/>
                </a:solidFill>
                <a:latin typeface="Corbel" pitchFamily="34" charset="0"/>
                <a:ea typeface="Open Sans" pitchFamily="34" charset="0"/>
                <a:cs typeface="Open Sans" pitchFamily="34" charset="0"/>
              </a:rPr>
              <a:t>ță</a:t>
            </a:r>
            <a:r>
              <a:rPr lang="en-US" altLang="en-US" sz="1100" i="1">
                <a:solidFill>
                  <a:srgbClr val="00B0F0"/>
                </a:solidFill>
                <a:latin typeface="Corbel" pitchFamily="34" charset="0"/>
                <a:ea typeface="Open Sans" pitchFamily="34" charset="0"/>
                <a:cs typeface="Open Sans" pitchFamily="34" charset="0"/>
              </a:rPr>
              <a:t> energetic</a:t>
            </a:r>
            <a:r>
              <a:rPr lang="ro-RO" altLang="en-US" sz="1100" i="1">
                <a:solidFill>
                  <a:srgbClr val="00B0F0"/>
                </a:solidFill>
                <a:latin typeface="Corbel" pitchFamily="34" charset="0"/>
                <a:ea typeface="Open Sans" pitchFamily="34" charset="0"/>
                <a:cs typeface="Open Sans" pitchFamily="34" charset="0"/>
              </a:rPr>
              <a:t>ă</a:t>
            </a:r>
            <a:r>
              <a:rPr lang="en-US" altLang="en-US" sz="1100" i="1">
                <a:solidFill>
                  <a:srgbClr val="00B0F0"/>
                </a:solidFill>
                <a:latin typeface="Corbel" pitchFamily="34" charset="0"/>
                <a:ea typeface="Open Sans" pitchFamily="34" charset="0"/>
                <a:cs typeface="Open Sans" pitchFamily="34" charset="0"/>
              </a:rPr>
              <a: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industria din Rom</a:t>
            </a:r>
            <a:r>
              <a:rPr lang="ro-RO" altLang="en-US" sz="1100" i="1">
                <a:solidFill>
                  <a:srgbClr val="00B0F0"/>
                </a:solidFill>
                <a:latin typeface="Corbel" pitchFamily="34" charset="0"/>
                <a:ea typeface="Open Sans" pitchFamily="34" charset="0"/>
                <a:cs typeface="Open Sans" pitchFamily="34" charset="0"/>
              </a:rPr>
              <a:t>â</a:t>
            </a:r>
            <a:r>
              <a:rPr lang="en-US" altLang="en-US" sz="1100" i="1">
                <a:solidFill>
                  <a:srgbClr val="00B0F0"/>
                </a:solidFill>
                <a:latin typeface="Corbel" pitchFamily="34" charset="0"/>
                <a:ea typeface="Open Sans" pitchFamily="34" charset="0"/>
                <a:cs typeface="Open Sans" pitchFamily="34" charset="0"/>
              </a:rPr>
              <a:t>nia</a:t>
            </a:r>
            <a:endParaRPr lang="ro-RO" altLang="en-US" sz="1100" b="1" i="1">
              <a:solidFill>
                <a:srgbClr val="00B0F0"/>
              </a:solidFill>
              <a:latin typeface="Corbel" pitchFamily="34" charset="0"/>
              <a:ea typeface="Open Sans" pitchFamily="34" charset="0"/>
              <a:cs typeface="Open Sans" pitchFamily="34" charset="0"/>
            </a:endParaRPr>
          </a:p>
        </p:txBody>
      </p:sp>
      <p:sp>
        <p:nvSpPr>
          <p:cNvPr id="12" name="Rectangle 11">
            <a:extLst>
              <a:ext uri="{FF2B5EF4-FFF2-40B4-BE49-F238E27FC236}"/>
            </a:extLst>
          </p:cNvPr>
          <p:cNvSpPr/>
          <p:nvPr/>
        </p:nvSpPr>
        <p:spPr>
          <a:xfrm>
            <a:off x="683568" y="1844824"/>
            <a:ext cx="6000947" cy="4401205"/>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p>
            <a:pPr marL="457200" indent="-457200" algn="just">
              <a:spcBef>
                <a:spcPts val="600"/>
              </a:spcBef>
              <a:spcAft>
                <a:spcPts val="600"/>
              </a:spcAft>
              <a:buFont typeface="Calibri" pitchFamily="34" charset="0"/>
              <a:buAutoNum type="arabicPeriod"/>
              <a:defRPr/>
            </a:pPr>
            <a:r>
              <a:rPr lang="ro-RO" altLang="en-US" sz="2200" dirty="0">
                <a:solidFill>
                  <a:srgbClr val="0070C0"/>
                </a:solidFill>
                <a:latin typeface="Corbel" pitchFamily="34" charset="0"/>
              </a:rPr>
              <a:t>Despre OER</a:t>
            </a:r>
          </a:p>
          <a:p>
            <a:pPr marL="457200" indent="-457200" algn="just">
              <a:spcBef>
                <a:spcPts val="600"/>
              </a:spcBef>
              <a:spcAft>
                <a:spcPts val="600"/>
              </a:spcAft>
              <a:buFont typeface="Calibri" pitchFamily="34" charset="0"/>
              <a:buAutoNum type="arabicPeriod"/>
              <a:defRPr/>
            </a:pPr>
            <a:r>
              <a:rPr lang="ro-RO" altLang="en-US" sz="2200" dirty="0">
                <a:solidFill>
                  <a:srgbClr val="0070C0"/>
                </a:solidFill>
                <a:latin typeface="Corbel" pitchFamily="34" charset="0"/>
              </a:rPr>
              <a:t>Membrii OER</a:t>
            </a:r>
            <a:endParaRPr lang="en-GB" altLang="en-US" sz="2200" dirty="0">
              <a:solidFill>
                <a:srgbClr val="0070C0"/>
              </a:solidFill>
              <a:latin typeface="Corbel" pitchFamily="34" charset="0"/>
            </a:endParaRPr>
          </a:p>
          <a:p>
            <a:pPr marL="457200" indent="-457200" algn="just">
              <a:spcBef>
                <a:spcPts val="600"/>
              </a:spcBef>
              <a:spcAft>
                <a:spcPts val="600"/>
              </a:spcAft>
              <a:buFont typeface="Calibri" pitchFamily="34" charset="0"/>
              <a:buAutoNum type="arabicPeriod"/>
              <a:defRPr/>
            </a:pPr>
            <a:r>
              <a:rPr lang="en-GB" altLang="ro-RO" sz="2200" dirty="0" err="1">
                <a:solidFill>
                  <a:srgbClr val="0070C0"/>
                </a:solidFill>
                <a:latin typeface="Corbel" pitchFamily="34" charset="0"/>
              </a:rPr>
              <a:t>Initia</a:t>
            </a:r>
            <a:r>
              <a:rPr lang="ro-RO" altLang="en-US" sz="2200" dirty="0">
                <a:solidFill>
                  <a:srgbClr val="0070C0"/>
                </a:solidFill>
                <a:latin typeface="Corbel" pitchFamily="34" charset="0"/>
              </a:rPr>
              <a:t>ț</a:t>
            </a:r>
            <a:r>
              <a:rPr lang="en-GB" altLang="ro-RO" sz="2200" dirty="0" err="1">
                <a:solidFill>
                  <a:srgbClr val="0070C0"/>
                </a:solidFill>
                <a:latin typeface="Corbel" pitchFamily="34" charset="0"/>
              </a:rPr>
              <a:t>ive</a:t>
            </a:r>
            <a:r>
              <a:rPr lang="en-GB" altLang="ro-RO" sz="2200" dirty="0">
                <a:solidFill>
                  <a:srgbClr val="0070C0"/>
                </a:solidFill>
                <a:latin typeface="Corbel" pitchFamily="34" charset="0"/>
              </a:rPr>
              <a:t> OER</a:t>
            </a:r>
            <a:endParaRPr lang="ro-RO" altLang="ro-RO" sz="2200" dirty="0">
              <a:solidFill>
                <a:srgbClr val="0070C0"/>
              </a:solidFill>
              <a:latin typeface="Corbel" pitchFamily="34" charset="0"/>
            </a:endParaRPr>
          </a:p>
          <a:p>
            <a:pPr marL="457200" indent="-457200" algn="just">
              <a:spcBef>
                <a:spcPts val="600"/>
              </a:spcBef>
              <a:spcAft>
                <a:spcPts val="600"/>
              </a:spcAft>
              <a:buFont typeface="Calibri" pitchFamily="34" charset="0"/>
              <a:buAutoNum type="arabicPeriod"/>
              <a:defRPr/>
            </a:pPr>
            <a:r>
              <a:rPr lang="ro-RO" altLang="en-US" sz="2200" dirty="0">
                <a:solidFill>
                  <a:srgbClr val="0070C0"/>
                </a:solidFill>
                <a:latin typeface="Corbel" pitchFamily="34" charset="0"/>
              </a:rPr>
              <a:t>Contextul European</a:t>
            </a:r>
          </a:p>
          <a:p>
            <a:pPr marL="457200" indent="-457200" algn="just">
              <a:spcBef>
                <a:spcPts val="600"/>
              </a:spcBef>
              <a:spcAft>
                <a:spcPts val="600"/>
              </a:spcAft>
              <a:buFont typeface="Calibri" pitchFamily="34" charset="0"/>
              <a:buAutoNum type="arabicPeriod"/>
              <a:defRPr/>
            </a:pPr>
            <a:r>
              <a:rPr lang="ro-RO" altLang="en-US" sz="2200" dirty="0">
                <a:solidFill>
                  <a:srgbClr val="0070C0"/>
                </a:solidFill>
                <a:latin typeface="Corbel" pitchFamily="34" charset="0"/>
              </a:rPr>
              <a:t>Planificare energetică la nivel local </a:t>
            </a:r>
          </a:p>
          <a:p>
            <a:pPr marL="457200" indent="-457200" algn="just">
              <a:spcBef>
                <a:spcPts val="600"/>
              </a:spcBef>
              <a:spcAft>
                <a:spcPts val="600"/>
              </a:spcAft>
              <a:buFont typeface="Calibri" pitchFamily="34" charset="0"/>
              <a:buAutoNum type="arabicPeriod"/>
              <a:defRPr/>
            </a:pPr>
            <a:r>
              <a:rPr lang="ro-RO" altLang="en-US" sz="2200" dirty="0">
                <a:solidFill>
                  <a:srgbClr val="0070C0"/>
                </a:solidFill>
                <a:latin typeface="Corbel" pitchFamily="34" charset="0"/>
              </a:rPr>
              <a:t>Autoritățile locale în planificarea națională</a:t>
            </a:r>
            <a:endParaRPr lang="en-GB" altLang="en-US" sz="2200" dirty="0">
              <a:solidFill>
                <a:srgbClr val="0070C0"/>
              </a:solidFill>
              <a:latin typeface="Corbel" pitchFamily="34" charset="0"/>
            </a:endParaRPr>
          </a:p>
          <a:p>
            <a:pPr marL="457200" indent="-457200" algn="just">
              <a:spcBef>
                <a:spcPts val="600"/>
              </a:spcBef>
              <a:spcAft>
                <a:spcPts val="600"/>
              </a:spcAft>
              <a:buFont typeface="Calibri" pitchFamily="34" charset="0"/>
              <a:buAutoNum type="arabicPeriod"/>
              <a:defRPr/>
            </a:pPr>
            <a:r>
              <a:rPr lang="en-GB" altLang="en-US" sz="2200" dirty="0">
                <a:solidFill>
                  <a:srgbClr val="0070C0"/>
                </a:solidFill>
                <a:latin typeface="Corbel" pitchFamily="34" charset="0"/>
              </a:rPr>
              <a:t>PNIESC 2021 – 2030 al </a:t>
            </a:r>
            <a:r>
              <a:rPr lang="ro-RO" altLang="ro-RO" sz="2200" dirty="0">
                <a:solidFill>
                  <a:srgbClr val="0070C0"/>
                </a:solidFill>
                <a:latin typeface="Corbel" pitchFamily="34" charset="0"/>
              </a:rPr>
              <a:t>României</a:t>
            </a:r>
            <a:r>
              <a:rPr lang="ro-RO" altLang="ro-RO" sz="2400" b="1" dirty="0">
                <a:solidFill>
                  <a:srgbClr val="33CCCC"/>
                </a:solidFill>
                <a:latin typeface="Corbel" pitchFamily="34" charset="0"/>
              </a:rPr>
              <a:t> </a:t>
            </a:r>
            <a:endParaRPr lang="ro-RO" altLang="en-US" sz="2200" dirty="0">
              <a:solidFill>
                <a:srgbClr val="0070C0"/>
              </a:solidFill>
              <a:latin typeface="Corbel" pitchFamily="34" charset="0"/>
            </a:endParaRPr>
          </a:p>
          <a:p>
            <a:pPr marL="457200" indent="-457200" algn="just">
              <a:spcBef>
                <a:spcPts val="600"/>
              </a:spcBef>
              <a:spcAft>
                <a:spcPts val="600"/>
              </a:spcAft>
              <a:buFont typeface="Calibri" pitchFamily="34" charset="0"/>
              <a:buAutoNum type="arabicPeriod"/>
              <a:defRPr/>
            </a:pPr>
            <a:r>
              <a:rPr lang="ro-RO" altLang="en-US" sz="2200" dirty="0">
                <a:solidFill>
                  <a:srgbClr val="0070C0"/>
                </a:solidFill>
                <a:latin typeface="Corbel" pitchFamily="34" charset="0"/>
              </a:rPr>
              <a:t>Proiecte rețea OER</a:t>
            </a:r>
          </a:p>
          <a:p>
            <a:pPr marL="457200" indent="-457200" algn="just">
              <a:spcBef>
                <a:spcPts val="600"/>
              </a:spcBef>
              <a:spcAft>
                <a:spcPts val="600"/>
              </a:spcAft>
              <a:buFont typeface="Calibri" pitchFamily="34" charset="0"/>
              <a:buAutoNum type="arabicPeriod"/>
              <a:defRPr/>
            </a:pPr>
            <a:endParaRPr lang="ro-RO" altLang="en-US" sz="2200" dirty="0">
              <a:solidFill>
                <a:srgbClr val="0070C0"/>
              </a:solidFill>
              <a:latin typeface="Corbel"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4"/>
          <p:cNvSpPr>
            <a:spLocks/>
          </p:cNvSpPr>
          <p:nvPr/>
        </p:nvSpPr>
        <p:spPr bwMode="auto">
          <a:xfrm>
            <a:off x="7924800" y="869950"/>
            <a:ext cx="314325" cy="219075"/>
          </a:xfrm>
          <a:prstGeom prst="rect">
            <a:avLst/>
          </a:prstGeom>
          <a:noFill/>
          <a:ln w="25400">
            <a:solidFill>
              <a:schemeClr val="tx1">
                <a:alpha val="0"/>
              </a:schemeClr>
            </a:solidFill>
            <a:miter lim="800000"/>
            <a:headEnd/>
            <a:tailEnd/>
          </a:ln>
        </p:spPr>
        <p:txBody>
          <a:bodyPr lIns="0" tIns="0" rIns="0" bIns="0"/>
          <a:lstStyle/>
          <a:p>
            <a:pPr algn="ctr" eaLnBrk="1" hangingPunct="1"/>
            <a:r>
              <a:rPr lang="ro-RO" altLang="en-US" sz="1200" b="1">
                <a:solidFill>
                  <a:schemeClr val="bg1"/>
                </a:solidFill>
                <a:latin typeface="Gill Sans"/>
                <a:ea typeface="ヒラギノ角ゴ ProN W3"/>
                <a:cs typeface="ヒラギノ角ゴ ProN W3"/>
                <a:sym typeface="Gill Sans"/>
              </a:rPr>
              <a:t>02</a:t>
            </a:r>
            <a:endParaRPr lang="en-US" altLang="en-US" sz="1200" b="1">
              <a:solidFill>
                <a:schemeClr val="bg1"/>
              </a:solidFill>
              <a:latin typeface="Gill Sans"/>
              <a:ea typeface="ヒラギノ角ゴ ProN W3"/>
              <a:cs typeface="ヒラギノ角ゴ ProN W3"/>
              <a:sym typeface="Gill Sans"/>
            </a:endParaRPr>
          </a:p>
        </p:txBody>
      </p:sp>
      <p:sp>
        <p:nvSpPr>
          <p:cNvPr id="4" name="Rectangle 3">
            <a:extLst>
              <a:ext uri="{FF2B5EF4-FFF2-40B4-BE49-F238E27FC236}"/>
            </a:extLst>
          </p:cNvPr>
          <p:cNvSpPr/>
          <p:nvPr/>
        </p:nvSpPr>
        <p:spPr>
          <a:xfrm>
            <a:off x="649704" y="1665565"/>
            <a:ext cx="7681414" cy="1154162"/>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p>
            <a:pPr algn="just">
              <a:defRPr/>
            </a:pPr>
            <a:r>
              <a:rPr lang="en-US" altLang="en-US" sz="1600">
                <a:latin typeface="Corbel" pitchFamily="34" charset="0"/>
              </a:rPr>
              <a:t>Asocia</a:t>
            </a:r>
            <a:r>
              <a:rPr lang="ro-RO" altLang="en-US" sz="1600">
                <a:latin typeface="Corbel" pitchFamily="34" charset="0"/>
              </a:rPr>
              <a:t>ția </a:t>
            </a:r>
            <a:r>
              <a:rPr lang="ro-RO" altLang="en-US" sz="1600" b="1">
                <a:latin typeface="Corbel" pitchFamily="34" charset="0"/>
              </a:rPr>
              <a:t>Orașe Energie în România (OER)</a:t>
            </a:r>
            <a:r>
              <a:rPr lang="ro-RO" altLang="en-US" sz="1600">
                <a:latin typeface="Corbel" pitchFamily="34" charset="0"/>
              </a:rPr>
              <a:t>: </a:t>
            </a:r>
            <a:endParaRPr lang="en-US" altLang="en-US" sz="1600">
              <a:latin typeface="Corbel" pitchFamily="34" charset="0"/>
            </a:endParaRPr>
          </a:p>
          <a:p>
            <a:pPr algn="just">
              <a:defRPr/>
            </a:pPr>
            <a:endParaRPr lang="en-US" altLang="en-US" sz="1600">
              <a:latin typeface="Corbel" pitchFamily="34" charset="0"/>
            </a:endParaRPr>
          </a:p>
          <a:p>
            <a:pPr algn="just">
              <a:spcAft>
                <a:spcPts val="600"/>
              </a:spcAft>
              <a:buClr>
                <a:srgbClr val="33CCCC"/>
              </a:buClr>
              <a:buFont typeface="Wingdings" pitchFamily="2" charset="2"/>
              <a:buChar char="Ø"/>
              <a:defRPr/>
            </a:pPr>
            <a:r>
              <a:rPr lang="ro-RO" altLang="en-US" sz="1600">
                <a:latin typeface="Corbel" pitchFamily="34" charset="0"/>
              </a:rPr>
              <a:t>ONG – 33 membri (32 municipalități, 1 zonă metropolitană)</a:t>
            </a:r>
          </a:p>
          <a:p>
            <a:pPr algn="just">
              <a:spcAft>
                <a:spcPts val="600"/>
              </a:spcAft>
              <a:buClr>
                <a:srgbClr val="33CCCC"/>
              </a:buClr>
              <a:buFont typeface="Wingdings" pitchFamily="2" charset="2"/>
              <a:buChar char="Ø"/>
              <a:defRPr/>
            </a:pPr>
            <a:r>
              <a:rPr lang="ro-RO" altLang="en-US" sz="1600">
                <a:latin typeface="Corbel" pitchFamily="34" charset="0"/>
              </a:rPr>
              <a:t>Înființată în 1995 la Sibiu, 2007 s-a mutat la Brașov </a:t>
            </a:r>
          </a:p>
        </p:txBody>
      </p:sp>
      <p:sp>
        <p:nvSpPr>
          <p:cNvPr id="4102" name="Text Box 7"/>
          <p:cNvSpPr txBox="1">
            <a:spLocks noChangeArrowheads="1"/>
          </p:cNvSpPr>
          <p:nvPr/>
        </p:nvSpPr>
        <p:spPr bwMode="auto">
          <a:xfrm>
            <a:off x="400050" y="1125538"/>
            <a:ext cx="6911975" cy="457200"/>
          </a:xfrm>
          <a:prstGeom prst="rect">
            <a:avLst/>
          </a:prstGeom>
          <a:noFill/>
          <a:ln w="9525">
            <a:noFill/>
            <a:miter lim="800000"/>
            <a:headEnd/>
            <a:tailEnd/>
          </a:ln>
        </p:spPr>
        <p:txBody>
          <a:bodyPr>
            <a:spAutoFit/>
          </a:bodyPr>
          <a:lstStyle/>
          <a:p>
            <a:pPr eaLnBrk="1" hangingPunct="1">
              <a:spcBef>
                <a:spcPct val="50000"/>
              </a:spcBef>
            </a:pPr>
            <a:r>
              <a:rPr lang="en-US" altLang="ro-RO" sz="2400" b="1">
                <a:solidFill>
                  <a:srgbClr val="33CCCC"/>
                </a:solidFill>
                <a:latin typeface="Corbel" pitchFamily="34" charset="0"/>
              </a:rPr>
              <a:t>Despre OER</a:t>
            </a:r>
            <a:endParaRPr lang="ro-RO" altLang="ro-RO" sz="2400" b="1">
              <a:solidFill>
                <a:srgbClr val="33CCCC"/>
              </a:solidFill>
              <a:latin typeface="Corbel" pitchFamily="34" charset="0"/>
            </a:endParaRPr>
          </a:p>
        </p:txBody>
      </p:sp>
      <p:sp>
        <p:nvSpPr>
          <p:cNvPr id="4103" name="TextBox 1"/>
          <p:cNvSpPr txBox="1">
            <a:spLocks noChangeArrowheads="1"/>
          </p:cNvSpPr>
          <p:nvPr/>
        </p:nvSpPr>
        <p:spPr bwMode="auto">
          <a:xfrm>
            <a:off x="649288" y="2781300"/>
            <a:ext cx="7739062" cy="3354388"/>
          </a:xfrm>
          <a:prstGeom prst="rect">
            <a:avLst/>
          </a:prstGeom>
          <a:noFill/>
          <a:ln w="9525">
            <a:noFill/>
            <a:miter lim="800000"/>
            <a:headEnd/>
            <a:tailEnd/>
          </a:ln>
        </p:spPr>
        <p:txBody>
          <a:bodyPr>
            <a:spAutoFit/>
          </a:bodyPr>
          <a:lstStyle/>
          <a:p>
            <a:endParaRPr lang="ro-RO" altLang="ro-RO" sz="1600"/>
          </a:p>
          <a:p>
            <a:pPr algn="just"/>
            <a:r>
              <a:rPr lang="ro-RO" altLang="en-US" sz="1600" b="1">
                <a:solidFill>
                  <a:srgbClr val="089CA3"/>
                </a:solidFill>
                <a:latin typeface="Corbel" pitchFamily="34" charset="0"/>
              </a:rPr>
              <a:t>Activități </a:t>
            </a:r>
            <a:r>
              <a:rPr lang="en-US" altLang="en-US" sz="1600" b="1">
                <a:solidFill>
                  <a:srgbClr val="089CA3"/>
                </a:solidFill>
                <a:latin typeface="Corbel" pitchFamily="34" charset="0"/>
              </a:rPr>
              <a:t>:</a:t>
            </a:r>
          </a:p>
          <a:p>
            <a:pPr algn="just"/>
            <a:endParaRPr lang="en-US" altLang="en-US" sz="1600">
              <a:latin typeface="Corbel" pitchFamily="34" charset="0"/>
            </a:endParaRPr>
          </a:p>
          <a:p>
            <a:pPr algn="just">
              <a:spcAft>
                <a:spcPts val="600"/>
              </a:spcAft>
              <a:buClr>
                <a:srgbClr val="33CCCC"/>
              </a:buClr>
              <a:buFont typeface="Wingdings" pitchFamily="2" charset="2"/>
              <a:buChar char="Ø"/>
            </a:pPr>
            <a:r>
              <a:rPr lang="ro-RO" altLang="en-US" sz="1600">
                <a:latin typeface="Corbel" pitchFamily="34" charset="0"/>
              </a:rPr>
              <a:t>2009 – Structură suport Convenția Primarilor</a:t>
            </a:r>
            <a:r>
              <a:rPr lang="ro-RO" altLang="ro-RO" sz="1600">
                <a:latin typeface="Corbel" pitchFamily="34" charset="0"/>
              </a:rPr>
              <a:t> privind Energia și Clima </a:t>
            </a:r>
          </a:p>
          <a:p>
            <a:pPr algn="just">
              <a:spcAft>
                <a:spcPts val="600"/>
              </a:spcAft>
              <a:buClr>
                <a:srgbClr val="33CCCC"/>
              </a:buClr>
              <a:buFont typeface="Wingdings" pitchFamily="2" charset="2"/>
              <a:buChar char="Ø"/>
            </a:pPr>
            <a:r>
              <a:rPr lang="ro-RO" altLang="ro-RO" sz="1600">
                <a:latin typeface="Corbel" pitchFamily="34" charset="0"/>
              </a:rPr>
              <a:t>Sprijină autoritățile locale în definirea strategiilor energetice locale pe termen scurt, mediu și lung.</a:t>
            </a:r>
          </a:p>
          <a:p>
            <a:pPr algn="just">
              <a:spcAft>
                <a:spcPts val="600"/>
              </a:spcAft>
              <a:buClr>
                <a:srgbClr val="33CCCC"/>
              </a:buClr>
              <a:buFont typeface="Wingdings" pitchFamily="2" charset="2"/>
              <a:buChar char="Ø"/>
            </a:pPr>
            <a:r>
              <a:rPr lang="ro-RO" altLang="ro-RO" sz="1600"/>
              <a:t> </a:t>
            </a:r>
            <a:r>
              <a:rPr lang="ro-RO" altLang="ro-RO" sz="1600">
                <a:latin typeface="Corbel" pitchFamily="34" charset="0"/>
              </a:rPr>
              <a:t>Susține inițiativele locale în domeniul utilizării eficiente a energiei, pe plan național, la nivelul structurilor responsabile și a factorilor de decizie.</a:t>
            </a:r>
          </a:p>
          <a:p>
            <a:pPr algn="just">
              <a:spcAft>
                <a:spcPts val="600"/>
              </a:spcAft>
              <a:buClr>
                <a:srgbClr val="33CCCC"/>
              </a:buClr>
              <a:buFont typeface="Wingdings" pitchFamily="2" charset="2"/>
              <a:buChar char="Ø"/>
            </a:pPr>
            <a:r>
              <a:rPr lang="ro-RO" altLang="ro-RO" sz="1600">
                <a:latin typeface="Corbel" pitchFamily="34" charset="0"/>
              </a:rPr>
              <a:t> Informare / consultanță pentru membrii săi în domeniul utilizării eficiente a energiei, energii regenerabile și dezvoltare sustenabilă</a:t>
            </a:r>
          </a:p>
          <a:p>
            <a:pPr algn="just">
              <a:spcAft>
                <a:spcPts val="600"/>
              </a:spcAft>
              <a:buClr>
                <a:srgbClr val="33CCCC"/>
              </a:buClr>
              <a:buFont typeface="Wingdings" pitchFamily="2" charset="2"/>
              <a:buChar char="Ø"/>
            </a:pPr>
            <a:r>
              <a:rPr lang="vi-VN" altLang="ro-RO" sz="1600">
                <a:latin typeface="Corbel" pitchFamily="34" charset="0"/>
              </a:rPr>
              <a:t>Implementarea sistemului de management al energiei, pentru îmbunătățirea performanței energetice a proprietăților municipale</a:t>
            </a:r>
            <a:endParaRPr lang="ro-RO" altLang="ro-RO" sz="1600">
              <a:latin typeface="Corbel" pitchFamily="34" charset="0"/>
            </a:endParaRPr>
          </a:p>
        </p:txBody>
      </p:sp>
      <p:pic>
        <p:nvPicPr>
          <p:cNvPr id="4104" name="Picture 8" descr="\\SERVER-PC\Comun OER\Comunicare\Logo OER\logo\OER Logo.png"/>
          <p:cNvPicPr>
            <a:picLocks noChangeAspect="1" noChangeArrowheads="1"/>
          </p:cNvPicPr>
          <p:nvPr/>
        </p:nvPicPr>
        <p:blipFill>
          <a:blip r:embed="rId2" cstate="print"/>
          <a:srcRect/>
          <a:stretch>
            <a:fillRect/>
          </a:stretch>
        </p:blipFill>
        <p:spPr bwMode="auto">
          <a:xfrm>
            <a:off x="3402013" y="6370638"/>
            <a:ext cx="1111250" cy="487362"/>
          </a:xfrm>
          <a:prstGeom prst="rect">
            <a:avLst/>
          </a:prstGeom>
          <a:noFill/>
          <a:ln w="9525">
            <a:noFill/>
            <a:miter lim="800000"/>
            <a:headEnd/>
            <a:tailEnd/>
          </a:ln>
        </p:spPr>
      </p:pic>
      <p:sp>
        <p:nvSpPr>
          <p:cNvPr id="13" name="Subtitle 2">
            <a:extLst>
              <a:ext uri="{FF2B5EF4-FFF2-40B4-BE49-F238E27FC236}"/>
            </a:extLst>
          </p:cNvPr>
          <p:cNvSpPr txBox="1">
            <a:spLocks/>
          </p:cNvSpPr>
          <p:nvPr/>
        </p:nvSpPr>
        <p:spPr>
          <a:xfrm>
            <a:off x="4607496" y="6396037"/>
            <a:ext cx="4536504" cy="461963"/>
          </a:xfrm>
          <a:prstGeom prst="rect">
            <a:avLst/>
          </a:prstGeom>
          <a:ln>
            <a:noFill/>
          </a:ln>
          <a:effectLst/>
          <a:scene3d>
            <a:camera prst="orthographicFront">
              <a:rot lat="0" lon="0" rev="0"/>
            </a:camera>
            <a:lightRig rig="balanced" dir="t">
              <a:rot lat="0" lon="0" rev="8700000"/>
            </a:lightRig>
          </a:scene3d>
          <a:sp3d>
            <a:bevelT w="190500" h="38100"/>
          </a:sp3d>
        </p:spPr>
        <p:txBody>
          <a:bodyPr>
            <a:normAutofit/>
          </a:bodyPr>
          <a:lstStyle/>
          <a:p>
            <a:pPr algn="ctr" defTabSz="457200" eaLnBrk="1" hangingPunct="1">
              <a:lnSpc>
                <a:spcPct val="80000"/>
              </a:lnSpc>
              <a:buClr>
                <a:srgbClr val="F1FBFD"/>
              </a:buClr>
              <a:buSzPct val="80000"/>
              <a:buFont typeface="Wingdings 3" pitchFamily="18" charset="2"/>
              <a:buNone/>
            </a:pPr>
            <a:r>
              <a:rPr lang="en-US" altLang="en-US" sz="1100" i="1">
                <a:solidFill>
                  <a:srgbClr val="00B0F0"/>
                </a:solidFill>
                <a:latin typeface="Corbel" pitchFamily="34" charset="0"/>
                <a:ea typeface="Open Sans" pitchFamily="34" charset="0"/>
                <a:cs typeface="Open Sans" pitchFamily="34" charset="0"/>
              </a:rPr>
              <a:t>Proiectul INTAS – instrument important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implementarea politicii de eficien</a:t>
            </a:r>
            <a:r>
              <a:rPr lang="ro-RO" altLang="en-US" sz="1100" i="1">
                <a:solidFill>
                  <a:srgbClr val="00B0F0"/>
                </a:solidFill>
                <a:latin typeface="Corbel" pitchFamily="34" charset="0"/>
                <a:ea typeface="Open Sans" pitchFamily="34" charset="0"/>
                <a:cs typeface="Open Sans" pitchFamily="34" charset="0"/>
              </a:rPr>
              <a:t>ță</a:t>
            </a:r>
            <a:r>
              <a:rPr lang="en-US" altLang="en-US" sz="1100" i="1">
                <a:solidFill>
                  <a:srgbClr val="00B0F0"/>
                </a:solidFill>
                <a:latin typeface="Corbel" pitchFamily="34" charset="0"/>
                <a:ea typeface="Open Sans" pitchFamily="34" charset="0"/>
                <a:cs typeface="Open Sans" pitchFamily="34" charset="0"/>
              </a:rPr>
              <a:t> energetic</a:t>
            </a:r>
            <a:r>
              <a:rPr lang="ro-RO" altLang="en-US" sz="1100" i="1">
                <a:solidFill>
                  <a:srgbClr val="00B0F0"/>
                </a:solidFill>
                <a:latin typeface="Corbel" pitchFamily="34" charset="0"/>
                <a:ea typeface="Open Sans" pitchFamily="34" charset="0"/>
                <a:cs typeface="Open Sans" pitchFamily="34" charset="0"/>
              </a:rPr>
              <a:t>ă</a:t>
            </a:r>
            <a:r>
              <a:rPr lang="en-US" altLang="en-US" sz="1100" i="1">
                <a:solidFill>
                  <a:srgbClr val="00B0F0"/>
                </a:solidFill>
                <a:latin typeface="Corbel" pitchFamily="34" charset="0"/>
                <a:ea typeface="Open Sans" pitchFamily="34" charset="0"/>
                <a:cs typeface="Open Sans" pitchFamily="34" charset="0"/>
              </a:rPr>
              <a: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industria din Rom</a:t>
            </a:r>
            <a:r>
              <a:rPr lang="ro-RO" altLang="en-US" sz="1100" i="1">
                <a:solidFill>
                  <a:srgbClr val="00B0F0"/>
                </a:solidFill>
                <a:latin typeface="Corbel" pitchFamily="34" charset="0"/>
                <a:ea typeface="Open Sans" pitchFamily="34" charset="0"/>
                <a:cs typeface="Open Sans" pitchFamily="34" charset="0"/>
              </a:rPr>
              <a:t>â</a:t>
            </a:r>
            <a:r>
              <a:rPr lang="en-US" altLang="en-US" sz="1100" i="1">
                <a:solidFill>
                  <a:srgbClr val="00B0F0"/>
                </a:solidFill>
                <a:latin typeface="Corbel" pitchFamily="34" charset="0"/>
                <a:ea typeface="Open Sans" pitchFamily="34" charset="0"/>
                <a:cs typeface="Open Sans" pitchFamily="34" charset="0"/>
              </a:rPr>
              <a:t>nia</a:t>
            </a:r>
            <a:endParaRPr lang="ro-RO" altLang="en-US" sz="1100" b="1" i="1">
              <a:solidFill>
                <a:srgbClr val="00B0F0"/>
              </a:solidFill>
              <a:latin typeface="Corbel" pitchFamily="34" charset="0"/>
              <a:ea typeface="Open Sans" pitchFamily="34" charset="0"/>
              <a:cs typeface="Open Sans"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7"/>
          <p:cNvSpPr txBox="1">
            <a:spLocks noChangeArrowheads="1"/>
          </p:cNvSpPr>
          <p:nvPr/>
        </p:nvSpPr>
        <p:spPr bwMode="auto">
          <a:xfrm>
            <a:off x="400050" y="1125538"/>
            <a:ext cx="8564563" cy="461962"/>
          </a:xfrm>
          <a:prstGeom prst="rect">
            <a:avLst/>
          </a:prstGeom>
          <a:noFill/>
          <a:ln w="9525">
            <a:noFill/>
            <a:miter lim="800000"/>
            <a:headEnd/>
            <a:tailEnd/>
          </a:ln>
        </p:spPr>
        <p:txBody>
          <a:bodyPr>
            <a:spAutoFit/>
          </a:bodyPr>
          <a:lstStyle/>
          <a:p>
            <a:pPr eaLnBrk="1" hangingPunct="1">
              <a:spcBef>
                <a:spcPct val="50000"/>
              </a:spcBef>
            </a:pPr>
            <a:r>
              <a:rPr lang="ro-RO" altLang="ro-RO" sz="2400" b="1">
                <a:solidFill>
                  <a:srgbClr val="33CCCC"/>
                </a:solidFill>
                <a:latin typeface="Corbel" pitchFamily="34" charset="0"/>
              </a:rPr>
              <a:t>Membrii  </a:t>
            </a:r>
            <a:r>
              <a:rPr lang="en-US" altLang="ro-RO" sz="2400" b="1">
                <a:solidFill>
                  <a:srgbClr val="33CCCC"/>
                </a:solidFill>
                <a:latin typeface="Corbel" pitchFamily="34" charset="0"/>
              </a:rPr>
              <a:t>OER</a:t>
            </a:r>
            <a:r>
              <a:rPr lang="ro-RO" altLang="ro-RO" sz="2400" b="1">
                <a:solidFill>
                  <a:srgbClr val="33CCCC"/>
                </a:solidFill>
                <a:latin typeface="Corbel" pitchFamily="34" charset="0"/>
              </a:rPr>
              <a:t> -  </a:t>
            </a:r>
            <a:r>
              <a:rPr lang="ro-RO" altLang="ro-RO" sz="2000" b="1" i="1">
                <a:solidFill>
                  <a:srgbClr val="33CCCC"/>
                </a:solidFill>
                <a:latin typeface="Corbel" pitchFamily="34" charset="0"/>
              </a:rPr>
              <a:t> În Convenția Primarilor privind Energia și Clima </a:t>
            </a:r>
          </a:p>
        </p:txBody>
      </p:sp>
      <p:pic>
        <p:nvPicPr>
          <p:cNvPr id="5123" name="Picture 3" descr="C:\Users\Radu\Desktop\map.png"/>
          <p:cNvPicPr>
            <a:picLocks noChangeAspect="1" noChangeArrowheads="1"/>
          </p:cNvPicPr>
          <p:nvPr/>
        </p:nvPicPr>
        <p:blipFill>
          <a:blip r:embed="rId3" cstate="print"/>
          <a:srcRect/>
          <a:stretch>
            <a:fillRect/>
          </a:stretch>
        </p:blipFill>
        <p:spPr bwMode="auto">
          <a:xfrm>
            <a:off x="400050" y="2154238"/>
            <a:ext cx="4468813" cy="3170237"/>
          </a:xfrm>
          <a:prstGeom prst="rect">
            <a:avLst/>
          </a:prstGeom>
          <a:noFill/>
          <a:ln w="9525">
            <a:noFill/>
            <a:miter lim="800000"/>
            <a:headEnd/>
            <a:tailEnd/>
          </a:ln>
        </p:spPr>
      </p:pic>
      <p:sp>
        <p:nvSpPr>
          <p:cNvPr id="5124" name="TextBox 51"/>
          <p:cNvSpPr txBox="1">
            <a:spLocks noChangeArrowheads="1"/>
          </p:cNvSpPr>
          <p:nvPr/>
        </p:nvSpPr>
        <p:spPr bwMode="auto">
          <a:xfrm>
            <a:off x="484188" y="3859213"/>
            <a:ext cx="790575" cy="169862"/>
          </a:xfrm>
          <a:prstGeom prst="rect">
            <a:avLst/>
          </a:prstGeom>
          <a:noFill/>
          <a:ln w="9525">
            <a:noFill/>
            <a:miter lim="800000"/>
            <a:headEnd/>
            <a:tailEnd/>
          </a:ln>
        </p:spPr>
        <p:txBody>
          <a:bodyPr>
            <a:spAutoFit/>
          </a:bodyPr>
          <a:lstStyle/>
          <a:p>
            <a:pPr algn="ctr"/>
            <a:r>
              <a:rPr lang="ro-RO" altLang="en-US" sz="500" b="1">
                <a:solidFill>
                  <a:schemeClr val="bg1"/>
                </a:solidFill>
                <a:latin typeface="Open Sans Light" charset="0"/>
                <a:ea typeface="Open Sans Light" charset="0"/>
                <a:cs typeface="Open Sans Light" charset="0"/>
              </a:rPr>
              <a:t>TIMIȘOARA</a:t>
            </a:r>
            <a:endParaRPr lang="en-US" altLang="en-US" sz="500" b="1">
              <a:solidFill>
                <a:schemeClr val="bg1"/>
              </a:solidFill>
              <a:latin typeface="Open Sans Light" charset="0"/>
              <a:ea typeface="Open Sans Light" charset="0"/>
              <a:cs typeface="Open Sans Light" charset="0"/>
            </a:endParaRPr>
          </a:p>
        </p:txBody>
      </p:sp>
      <p:sp>
        <p:nvSpPr>
          <p:cNvPr id="5125" name="TextBox 61"/>
          <p:cNvSpPr txBox="1">
            <a:spLocks noChangeArrowheads="1"/>
          </p:cNvSpPr>
          <p:nvPr/>
        </p:nvSpPr>
        <p:spPr bwMode="auto">
          <a:xfrm>
            <a:off x="2289175" y="3832225"/>
            <a:ext cx="790575" cy="169863"/>
          </a:xfrm>
          <a:prstGeom prst="rect">
            <a:avLst/>
          </a:prstGeom>
          <a:noFill/>
          <a:ln w="9525">
            <a:noFill/>
            <a:miter lim="800000"/>
            <a:headEnd/>
            <a:tailEnd/>
          </a:ln>
        </p:spPr>
        <p:txBody>
          <a:bodyPr>
            <a:spAutoFit/>
          </a:bodyPr>
          <a:lstStyle/>
          <a:p>
            <a:pPr algn="ctr"/>
            <a:r>
              <a:rPr lang="ro-RO" altLang="en-US" sz="500" b="1">
                <a:solidFill>
                  <a:schemeClr val="bg1"/>
                </a:solidFill>
                <a:latin typeface="Open Sans Light" charset="0"/>
                <a:ea typeface="Open Sans Light" charset="0"/>
                <a:cs typeface="Open Sans Light" charset="0"/>
              </a:rPr>
              <a:t>FĂGĂRAȘ</a:t>
            </a:r>
            <a:endParaRPr lang="en-US" altLang="en-US" sz="500" b="1">
              <a:solidFill>
                <a:schemeClr val="bg1"/>
              </a:solidFill>
              <a:latin typeface="Open Sans Light" charset="0"/>
              <a:ea typeface="Open Sans Light" charset="0"/>
              <a:cs typeface="Open Sans Light" charset="0"/>
            </a:endParaRPr>
          </a:p>
        </p:txBody>
      </p:sp>
      <p:sp>
        <p:nvSpPr>
          <p:cNvPr id="78" name="TextBox 56">
            <a:extLst>
              <a:ext uri="{FF2B5EF4-FFF2-40B4-BE49-F238E27FC236}"/>
            </a:extLst>
          </p:cNvPr>
          <p:cNvSpPr txBox="1">
            <a:spLocks noChangeArrowheads="1"/>
          </p:cNvSpPr>
          <p:nvPr/>
        </p:nvSpPr>
        <p:spPr bwMode="auto">
          <a:xfrm>
            <a:off x="1757363" y="3787775"/>
            <a:ext cx="790575" cy="177800"/>
          </a:xfrm>
          <a:prstGeom prst="rect">
            <a:avLst/>
          </a:prstGeom>
          <a:noFill/>
          <a:ln>
            <a:noFill/>
          </a:ln>
          <a:extLst>
            <a:ext uri="{909E8E84-426E-40DD-AFC4-6F175D3DCCD1}"/>
            <a:ext uri="{91240B29-F687-4F45-9708-019B960494DF}"/>
          </a:extLst>
        </p:spPr>
        <p:txBody>
          <a:bodyPr>
            <a:spAutoFit/>
          </a:bodyPr>
          <a:lstStyle/>
          <a:p>
            <a:pPr algn="ctr">
              <a:defRPr/>
            </a:pPr>
            <a:r>
              <a:rPr lang="en-US" altLang="en-US" sz="550" b="1" dirty="0">
                <a:solidFill>
                  <a:schemeClr val="bg1"/>
                </a:solidFill>
                <a:latin typeface="Open Sans Light" pitchFamily="34" charset="0"/>
                <a:cs typeface="Open Sans Light" pitchFamily="34" charset="0"/>
              </a:rPr>
              <a:t>SIBIU</a:t>
            </a:r>
          </a:p>
        </p:txBody>
      </p:sp>
      <p:sp>
        <p:nvSpPr>
          <p:cNvPr id="79" name="TextBox 56">
            <a:extLst>
              <a:ext uri="{FF2B5EF4-FFF2-40B4-BE49-F238E27FC236}"/>
            </a:extLst>
          </p:cNvPr>
          <p:cNvSpPr txBox="1">
            <a:spLocks noChangeArrowheads="1"/>
          </p:cNvSpPr>
          <p:nvPr/>
        </p:nvSpPr>
        <p:spPr bwMode="auto">
          <a:xfrm>
            <a:off x="1620838" y="3656013"/>
            <a:ext cx="582612" cy="176212"/>
          </a:xfrm>
          <a:prstGeom prst="rect">
            <a:avLst/>
          </a:prstGeom>
          <a:noFill/>
          <a:ln>
            <a:noFill/>
          </a:ln>
          <a:extLst>
            <a:ext uri="{909E8E84-426E-40DD-AFC4-6F175D3DCCD1}"/>
            <a:ext uri="{91240B29-F687-4F45-9708-019B960494DF}"/>
          </a:extLst>
        </p:spPr>
        <p:txBody>
          <a:bodyPr>
            <a:spAutoFit/>
          </a:bodyPr>
          <a:lstStyle/>
          <a:p>
            <a:pPr algn="ctr">
              <a:defRPr/>
            </a:pPr>
            <a:r>
              <a:rPr lang="en-US" altLang="en-US" sz="550" b="1" dirty="0">
                <a:solidFill>
                  <a:schemeClr val="bg1"/>
                </a:solidFill>
                <a:latin typeface="Open Sans Light" pitchFamily="34" charset="0"/>
                <a:cs typeface="Open Sans Light" pitchFamily="34" charset="0"/>
              </a:rPr>
              <a:t>ALBA IULIA</a:t>
            </a:r>
          </a:p>
        </p:txBody>
      </p:sp>
      <p:pic>
        <p:nvPicPr>
          <p:cNvPr id="80" name="Picture 79" descr="C:\Users\Radu\Desktop\loc.png">
            <a:extLst>
              <a:ext uri="{FF2B5EF4-FFF2-40B4-BE49-F238E27FC236}"/>
            </a:extLst>
          </p:cNvPr>
          <p:cNvPicPr>
            <a:picLocks noChangeAspect="1" noChangeArrowheads="1"/>
          </p:cNvPicPr>
          <p:nvPr/>
        </p:nvPicPr>
        <p:blipFill>
          <a:blip r:embed="rId4" cstate="screen">
            <a:duotone>
              <a:prstClr val="black"/>
              <a:schemeClr val="accent3">
                <a:tint val="45000"/>
                <a:satMod val="400000"/>
              </a:schemeClr>
            </a:duotone>
            <a:extLst>
              <a:ext uri="{28A0092B-C50C-407E-A947-70E740481C1C}"/>
            </a:extLst>
          </a:blip>
          <a:srcRect/>
          <a:stretch>
            <a:fillRect/>
          </a:stretch>
        </p:blipFill>
        <p:spPr bwMode="auto">
          <a:xfrm>
            <a:off x="1829337" y="3519025"/>
            <a:ext cx="202078" cy="190464"/>
          </a:xfrm>
          <a:prstGeom prst="rect">
            <a:avLst/>
          </a:prstGeom>
          <a:noFill/>
          <a:extLst>
            <a:ext uri="{909E8E84-426E-40DD-AFC4-6F175D3DCCD1}"/>
          </a:extLst>
        </p:spPr>
      </p:pic>
      <p:sp>
        <p:nvSpPr>
          <p:cNvPr id="81" name="TextBox 56">
            <a:extLst>
              <a:ext uri="{FF2B5EF4-FFF2-40B4-BE49-F238E27FC236}"/>
            </a:extLst>
          </p:cNvPr>
          <p:cNvSpPr txBox="1">
            <a:spLocks noChangeArrowheads="1"/>
          </p:cNvSpPr>
          <p:nvPr/>
        </p:nvSpPr>
        <p:spPr bwMode="auto">
          <a:xfrm>
            <a:off x="1270000" y="3832225"/>
            <a:ext cx="790575" cy="177800"/>
          </a:xfrm>
          <a:prstGeom prst="rect">
            <a:avLst/>
          </a:prstGeom>
          <a:noFill/>
          <a:ln>
            <a:noFill/>
          </a:ln>
          <a:extLst>
            <a:ext uri="{909E8E84-426E-40DD-AFC4-6F175D3DCCD1}"/>
            <a:ext uri="{91240B29-F687-4F45-9708-019B960494DF}"/>
          </a:extLst>
        </p:spPr>
        <p:txBody>
          <a:bodyPr>
            <a:spAutoFit/>
          </a:bodyPr>
          <a:lstStyle/>
          <a:p>
            <a:pPr algn="ctr">
              <a:defRPr/>
            </a:pPr>
            <a:r>
              <a:rPr lang="en-US" altLang="en-US" sz="550" b="1" dirty="0">
                <a:solidFill>
                  <a:schemeClr val="bg1"/>
                </a:solidFill>
                <a:latin typeface="Open Sans Light" pitchFamily="34" charset="0"/>
                <a:cs typeface="Open Sans Light" pitchFamily="34" charset="0"/>
              </a:rPr>
              <a:t>DEVA</a:t>
            </a:r>
          </a:p>
        </p:txBody>
      </p:sp>
      <p:pic>
        <p:nvPicPr>
          <p:cNvPr id="82" name="Picture 81" descr="C:\Users\Radu\Desktop\loc.png">
            <a:extLst>
              <a:ext uri="{FF2B5EF4-FFF2-40B4-BE49-F238E27FC236}"/>
            </a:extLst>
          </p:cNvPr>
          <p:cNvPicPr>
            <a:picLocks noChangeAspect="1" noChangeArrowheads="1"/>
          </p:cNvPicPr>
          <p:nvPr/>
        </p:nvPicPr>
        <p:blipFill>
          <a:blip r:embed="rId4" cstate="screen">
            <a:duotone>
              <a:prstClr val="black"/>
              <a:schemeClr val="accent3">
                <a:tint val="45000"/>
                <a:satMod val="400000"/>
              </a:schemeClr>
            </a:duotone>
            <a:extLst>
              <a:ext uri="{28A0092B-C50C-407E-A947-70E740481C1C}"/>
            </a:extLst>
          </a:blip>
          <a:srcRect/>
          <a:stretch>
            <a:fillRect/>
          </a:stretch>
        </p:blipFill>
        <p:spPr bwMode="auto">
          <a:xfrm>
            <a:off x="1541494" y="3671011"/>
            <a:ext cx="202078" cy="190464"/>
          </a:xfrm>
          <a:prstGeom prst="rect">
            <a:avLst/>
          </a:prstGeom>
          <a:noFill/>
          <a:extLst>
            <a:ext uri="{909E8E84-426E-40DD-AFC4-6F175D3DCCD1}"/>
          </a:extLst>
        </p:spPr>
      </p:pic>
      <p:sp>
        <p:nvSpPr>
          <p:cNvPr id="83" name="TextBox 56">
            <a:extLst>
              <a:ext uri="{FF2B5EF4-FFF2-40B4-BE49-F238E27FC236}"/>
            </a:extLst>
          </p:cNvPr>
          <p:cNvSpPr txBox="1">
            <a:spLocks noChangeArrowheads="1"/>
          </p:cNvSpPr>
          <p:nvPr/>
        </p:nvSpPr>
        <p:spPr bwMode="auto">
          <a:xfrm>
            <a:off x="522288" y="3560763"/>
            <a:ext cx="790575" cy="177800"/>
          </a:xfrm>
          <a:prstGeom prst="rect">
            <a:avLst/>
          </a:prstGeom>
          <a:noFill/>
          <a:ln>
            <a:noFill/>
          </a:ln>
          <a:extLst>
            <a:ext uri="{909E8E84-426E-40DD-AFC4-6F175D3DCCD1}"/>
            <a:ext uri="{91240B29-F687-4F45-9708-019B960494DF}"/>
          </a:extLst>
        </p:spPr>
        <p:txBody>
          <a:bodyPr>
            <a:spAutoFit/>
          </a:bodyPr>
          <a:lstStyle/>
          <a:p>
            <a:pPr algn="ctr">
              <a:defRPr/>
            </a:pPr>
            <a:r>
              <a:rPr lang="en-US" altLang="en-US" sz="550" b="1" dirty="0">
                <a:solidFill>
                  <a:schemeClr val="bg1"/>
                </a:solidFill>
                <a:latin typeface="Open Sans Light" pitchFamily="34" charset="0"/>
                <a:cs typeface="Open Sans Light" pitchFamily="34" charset="0"/>
              </a:rPr>
              <a:t>ARAD</a:t>
            </a:r>
          </a:p>
        </p:txBody>
      </p:sp>
      <p:pic>
        <p:nvPicPr>
          <p:cNvPr id="84" name="Picture 83" descr="C:\Users\Radu\Desktop\loc.png">
            <a:extLst>
              <a:ext uri="{FF2B5EF4-FFF2-40B4-BE49-F238E27FC236}"/>
            </a:extLst>
          </p:cNvPr>
          <p:cNvPicPr>
            <a:picLocks noChangeAspect="1" noChangeArrowheads="1"/>
          </p:cNvPicPr>
          <p:nvPr/>
        </p:nvPicPr>
        <p:blipFill>
          <a:blip r:embed="rId4" cstate="screen">
            <a:duotone>
              <a:prstClr val="black"/>
              <a:srgbClr val="FF3300">
                <a:tint val="45000"/>
                <a:satMod val="400000"/>
              </a:srgbClr>
            </a:duotone>
            <a:extLst>
              <a:ext uri="{28A0092B-C50C-407E-A947-70E740481C1C}"/>
            </a:extLst>
          </a:blip>
          <a:srcRect/>
          <a:stretch>
            <a:fillRect/>
          </a:stretch>
        </p:blipFill>
        <p:spPr bwMode="auto">
          <a:xfrm>
            <a:off x="807869" y="3425284"/>
            <a:ext cx="202078" cy="190464"/>
          </a:xfrm>
          <a:prstGeom prst="rect">
            <a:avLst/>
          </a:prstGeom>
          <a:noFill/>
          <a:extLst>
            <a:ext uri="{909E8E84-426E-40DD-AFC4-6F175D3DCCD1}"/>
          </a:extLst>
        </p:spPr>
      </p:pic>
      <p:sp>
        <p:nvSpPr>
          <p:cNvPr id="85" name="TextBox 56">
            <a:extLst>
              <a:ext uri="{FF2B5EF4-FFF2-40B4-BE49-F238E27FC236}"/>
            </a:extLst>
          </p:cNvPr>
          <p:cNvSpPr txBox="1">
            <a:spLocks noChangeArrowheads="1"/>
          </p:cNvSpPr>
          <p:nvPr/>
        </p:nvSpPr>
        <p:spPr bwMode="auto">
          <a:xfrm>
            <a:off x="1336675" y="2921000"/>
            <a:ext cx="790575" cy="177800"/>
          </a:xfrm>
          <a:prstGeom prst="rect">
            <a:avLst/>
          </a:prstGeom>
          <a:noFill/>
          <a:ln>
            <a:noFill/>
          </a:ln>
          <a:extLst>
            <a:ext uri="{909E8E84-426E-40DD-AFC4-6F175D3DCCD1}"/>
            <a:ext uri="{91240B29-F687-4F45-9708-019B960494DF}"/>
          </a:extLst>
        </p:spPr>
        <p:txBody>
          <a:bodyPr>
            <a:spAutoFit/>
          </a:bodyPr>
          <a:lstStyle/>
          <a:p>
            <a:pPr algn="ctr">
              <a:defRPr/>
            </a:pPr>
            <a:r>
              <a:rPr lang="en-US" altLang="en-US" sz="550" b="1" dirty="0">
                <a:solidFill>
                  <a:schemeClr val="bg1"/>
                </a:solidFill>
                <a:latin typeface="Open Sans Light" pitchFamily="34" charset="0"/>
                <a:cs typeface="Open Sans Light" pitchFamily="34" charset="0"/>
              </a:rPr>
              <a:t>ZALAU</a:t>
            </a:r>
          </a:p>
        </p:txBody>
      </p:sp>
      <p:pic>
        <p:nvPicPr>
          <p:cNvPr id="86" name="Picture 85" descr="C:\Users\Radu\Desktop\loc.png">
            <a:extLst>
              <a:ext uri="{FF2B5EF4-FFF2-40B4-BE49-F238E27FC236}"/>
            </a:extLst>
          </p:cNvPr>
          <p:cNvPicPr>
            <a:picLocks noChangeAspect="1" noChangeArrowheads="1"/>
          </p:cNvPicPr>
          <p:nvPr/>
        </p:nvPicPr>
        <p:blipFill>
          <a:blip r:embed="rId4" cstate="screen">
            <a:duotone>
              <a:prstClr val="black"/>
              <a:schemeClr val="accent3">
                <a:tint val="45000"/>
                <a:satMod val="400000"/>
              </a:schemeClr>
            </a:duotone>
            <a:extLst>
              <a:ext uri="{28A0092B-C50C-407E-A947-70E740481C1C}"/>
            </a:extLst>
          </a:blip>
          <a:srcRect/>
          <a:stretch>
            <a:fillRect/>
          </a:stretch>
        </p:blipFill>
        <p:spPr bwMode="auto">
          <a:xfrm>
            <a:off x="1621334" y="2785125"/>
            <a:ext cx="202078" cy="190464"/>
          </a:xfrm>
          <a:prstGeom prst="rect">
            <a:avLst/>
          </a:prstGeom>
          <a:noFill/>
          <a:extLst>
            <a:ext uri="{909E8E84-426E-40DD-AFC4-6F175D3DCCD1}"/>
          </a:extLst>
        </p:spPr>
      </p:pic>
      <p:sp>
        <p:nvSpPr>
          <p:cNvPr id="87" name="TextBox 56">
            <a:extLst>
              <a:ext uri="{FF2B5EF4-FFF2-40B4-BE49-F238E27FC236}"/>
            </a:extLst>
          </p:cNvPr>
          <p:cNvSpPr txBox="1">
            <a:spLocks noChangeArrowheads="1"/>
          </p:cNvSpPr>
          <p:nvPr/>
        </p:nvSpPr>
        <p:spPr bwMode="auto">
          <a:xfrm>
            <a:off x="1223963" y="2473325"/>
            <a:ext cx="790575" cy="176213"/>
          </a:xfrm>
          <a:prstGeom prst="rect">
            <a:avLst/>
          </a:prstGeom>
          <a:noFill/>
          <a:ln>
            <a:noFill/>
          </a:ln>
          <a:extLst>
            <a:ext uri="{909E8E84-426E-40DD-AFC4-6F175D3DCCD1}"/>
            <a:ext uri="{91240B29-F687-4F45-9708-019B960494DF}"/>
          </a:extLst>
        </p:spPr>
        <p:txBody>
          <a:bodyPr>
            <a:spAutoFit/>
          </a:bodyPr>
          <a:lstStyle/>
          <a:p>
            <a:pPr algn="ctr">
              <a:defRPr/>
            </a:pPr>
            <a:r>
              <a:rPr lang="en-US" altLang="en-US" sz="550" b="1" dirty="0">
                <a:solidFill>
                  <a:schemeClr val="bg1"/>
                </a:solidFill>
                <a:latin typeface="Open Sans Light" pitchFamily="34" charset="0"/>
                <a:cs typeface="Open Sans Light" pitchFamily="34" charset="0"/>
              </a:rPr>
              <a:t>SATU MARE</a:t>
            </a:r>
          </a:p>
        </p:txBody>
      </p:sp>
      <p:pic>
        <p:nvPicPr>
          <p:cNvPr id="88" name="Picture 87" descr="C:\Users\Radu\Desktop\loc.png">
            <a:extLst>
              <a:ext uri="{FF2B5EF4-FFF2-40B4-BE49-F238E27FC236}"/>
            </a:extLst>
          </p:cNvPr>
          <p:cNvPicPr>
            <a:picLocks noChangeAspect="1" noChangeArrowheads="1"/>
          </p:cNvPicPr>
          <p:nvPr/>
        </p:nvPicPr>
        <p:blipFill>
          <a:blip r:embed="rId4" cstate="screen">
            <a:duotone>
              <a:prstClr val="black"/>
              <a:schemeClr val="accent3">
                <a:tint val="45000"/>
                <a:satMod val="400000"/>
              </a:schemeClr>
            </a:duotone>
            <a:extLst>
              <a:ext uri="{28A0092B-C50C-407E-A947-70E740481C1C}"/>
            </a:extLst>
          </a:blip>
          <a:srcRect/>
          <a:stretch>
            <a:fillRect/>
          </a:stretch>
        </p:blipFill>
        <p:spPr bwMode="auto">
          <a:xfrm>
            <a:off x="1509743" y="2336338"/>
            <a:ext cx="202078" cy="190464"/>
          </a:xfrm>
          <a:prstGeom prst="rect">
            <a:avLst/>
          </a:prstGeom>
          <a:noFill/>
          <a:extLst>
            <a:ext uri="{909E8E84-426E-40DD-AFC4-6F175D3DCCD1}"/>
          </a:extLst>
        </p:spPr>
      </p:pic>
      <p:sp>
        <p:nvSpPr>
          <p:cNvPr id="89" name="TextBox 56">
            <a:extLst>
              <a:ext uri="{FF2B5EF4-FFF2-40B4-BE49-F238E27FC236}"/>
            </a:extLst>
          </p:cNvPr>
          <p:cNvSpPr txBox="1">
            <a:spLocks noChangeArrowheads="1"/>
          </p:cNvSpPr>
          <p:nvPr/>
        </p:nvSpPr>
        <p:spPr bwMode="auto">
          <a:xfrm>
            <a:off x="1547813" y="2560638"/>
            <a:ext cx="790575" cy="177800"/>
          </a:xfrm>
          <a:prstGeom prst="rect">
            <a:avLst/>
          </a:prstGeom>
          <a:noFill/>
          <a:ln>
            <a:noFill/>
          </a:ln>
          <a:extLst>
            <a:ext uri="{909E8E84-426E-40DD-AFC4-6F175D3DCCD1}"/>
            <a:ext uri="{91240B29-F687-4F45-9708-019B960494DF}"/>
          </a:extLst>
        </p:spPr>
        <p:txBody>
          <a:bodyPr>
            <a:spAutoFit/>
          </a:bodyPr>
          <a:lstStyle/>
          <a:p>
            <a:pPr algn="ctr">
              <a:defRPr/>
            </a:pPr>
            <a:r>
              <a:rPr lang="en-US" altLang="en-US" sz="550" b="1" dirty="0">
                <a:solidFill>
                  <a:schemeClr val="bg1"/>
                </a:solidFill>
                <a:latin typeface="Open Sans Light" pitchFamily="34" charset="0"/>
                <a:cs typeface="Open Sans Light" pitchFamily="34" charset="0"/>
              </a:rPr>
              <a:t>BAIA MARE</a:t>
            </a:r>
          </a:p>
        </p:txBody>
      </p:sp>
      <p:pic>
        <p:nvPicPr>
          <p:cNvPr id="90" name="Picture 89" descr="C:\Users\Radu\Desktop\loc.png">
            <a:extLst>
              <a:ext uri="{FF2B5EF4-FFF2-40B4-BE49-F238E27FC236}"/>
            </a:extLst>
          </p:cNvPr>
          <p:cNvPicPr>
            <a:picLocks noChangeAspect="1" noChangeArrowheads="1"/>
          </p:cNvPicPr>
          <p:nvPr/>
        </p:nvPicPr>
        <p:blipFill>
          <a:blip r:embed="rId4" cstate="screen">
            <a:duotone>
              <a:prstClr val="black"/>
              <a:srgbClr val="FF3300">
                <a:tint val="45000"/>
                <a:satMod val="400000"/>
              </a:srgbClr>
            </a:duotone>
            <a:extLst>
              <a:ext uri="{28A0092B-C50C-407E-A947-70E740481C1C}"/>
            </a:extLst>
          </a:blip>
          <a:srcRect/>
          <a:stretch>
            <a:fillRect/>
          </a:stretch>
        </p:blipFill>
        <p:spPr bwMode="auto">
          <a:xfrm>
            <a:off x="1832512" y="2424824"/>
            <a:ext cx="202078" cy="190464"/>
          </a:xfrm>
          <a:prstGeom prst="rect">
            <a:avLst/>
          </a:prstGeom>
          <a:noFill/>
          <a:extLst>
            <a:ext uri="{909E8E84-426E-40DD-AFC4-6F175D3DCCD1}"/>
          </a:extLst>
        </p:spPr>
      </p:pic>
      <p:sp>
        <p:nvSpPr>
          <p:cNvPr id="91" name="TextBox 56">
            <a:extLst>
              <a:ext uri="{FF2B5EF4-FFF2-40B4-BE49-F238E27FC236}"/>
            </a:extLst>
          </p:cNvPr>
          <p:cNvSpPr txBox="1">
            <a:spLocks noChangeArrowheads="1"/>
          </p:cNvSpPr>
          <p:nvPr/>
        </p:nvSpPr>
        <p:spPr bwMode="auto">
          <a:xfrm>
            <a:off x="2000250" y="2921000"/>
            <a:ext cx="790575" cy="177800"/>
          </a:xfrm>
          <a:prstGeom prst="rect">
            <a:avLst/>
          </a:prstGeom>
          <a:noFill/>
          <a:ln>
            <a:noFill/>
          </a:ln>
          <a:extLst>
            <a:ext uri="{909E8E84-426E-40DD-AFC4-6F175D3DCCD1}"/>
            <a:ext uri="{91240B29-F687-4F45-9708-019B960494DF}"/>
          </a:extLst>
        </p:spPr>
        <p:txBody>
          <a:bodyPr>
            <a:spAutoFit/>
          </a:bodyPr>
          <a:lstStyle/>
          <a:p>
            <a:pPr algn="ctr">
              <a:defRPr/>
            </a:pPr>
            <a:r>
              <a:rPr lang="en-US" altLang="en-US" sz="550" b="1" dirty="0">
                <a:solidFill>
                  <a:schemeClr val="bg1"/>
                </a:solidFill>
                <a:latin typeface="Open Sans Light" pitchFamily="34" charset="0"/>
                <a:cs typeface="Open Sans Light" pitchFamily="34" charset="0"/>
              </a:rPr>
              <a:t>BISTRITA</a:t>
            </a:r>
          </a:p>
        </p:txBody>
      </p:sp>
      <p:pic>
        <p:nvPicPr>
          <p:cNvPr id="92" name="Picture 91" descr="C:\Users\Radu\Desktop\loc.png">
            <a:extLst>
              <a:ext uri="{FF2B5EF4-FFF2-40B4-BE49-F238E27FC236}"/>
            </a:extLst>
          </p:cNvPr>
          <p:cNvPicPr>
            <a:picLocks noChangeAspect="1" noChangeArrowheads="1"/>
          </p:cNvPicPr>
          <p:nvPr/>
        </p:nvPicPr>
        <p:blipFill>
          <a:blip r:embed="rId4" cstate="screen">
            <a:duotone>
              <a:prstClr val="black"/>
              <a:schemeClr val="accent3">
                <a:tint val="45000"/>
                <a:satMod val="400000"/>
              </a:schemeClr>
            </a:duotone>
            <a:extLst>
              <a:ext uri="{28A0092B-C50C-407E-A947-70E740481C1C}"/>
            </a:extLst>
          </a:blip>
          <a:srcRect/>
          <a:stretch>
            <a:fillRect/>
          </a:stretch>
        </p:blipFill>
        <p:spPr bwMode="auto">
          <a:xfrm>
            <a:off x="2284909" y="2785125"/>
            <a:ext cx="202078" cy="190464"/>
          </a:xfrm>
          <a:prstGeom prst="rect">
            <a:avLst/>
          </a:prstGeom>
          <a:noFill/>
          <a:extLst>
            <a:ext uri="{909E8E84-426E-40DD-AFC4-6F175D3DCCD1}"/>
          </a:extLst>
        </p:spPr>
      </p:pic>
      <p:sp>
        <p:nvSpPr>
          <p:cNvPr id="93" name="TextBox 92">
            <a:extLst>
              <a:ext uri="{FF2B5EF4-FFF2-40B4-BE49-F238E27FC236}"/>
            </a:extLst>
          </p:cNvPr>
          <p:cNvSpPr txBox="1">
            <a:spLocks noChangeArrowheads="1"/>
          </p:cNvSpPr>
          <p:nvPr/>
        </p:nvSpPr>
        <p:spPr bwMode="auto">
          <a:xfrm>
            <a:off x="3133725" y="3336925"/>
            <a:ext cx="790575" cy="176213"/>
          </a:xfrm>
          <a:prstGeom prst="rect">
            <a:avLst/>
          </a:prstGeom>
          <a:noFill/>
          <a:ln>
            <a:noFill/>
          </a:ln>
          <a:extLst>
            <a:ext uri="{909E8E84-426E-40DD-AFC4-6F175D3DCCD1}"/>
            <a:ext uri="{91240B29-F687-4F45-9708-019B960494DF}"/>
          </a:extLst>
        </p:spPr>
        <p:txBody>
          <a:bodyPr>
            <a:spAutoFit/>
          </a:bodyPr>
          <a:lstStyle/>
          <a:p>
            <a:pPr algn="ctr">
              <a:defRPr/>
            </a:pPr>
            <a:r>
              <a:rPr lang="en-US" altLang="en-US" sz="550" b="1" dirty="0">
                <a:solidFill>
                  <a:schemeClr val="bg1"/>
                </a:solidFill>
                <a:latin typeface="Open Sans Light" pitchFamily="34" charset="0"/>
                <a:cs typeface="Open Sans Light" pitchFamily="34" charset="0"/>
              </a:rPr>
              <a:t>BACAU</a:t>
            </a:r>
          </a:p>
        </p:txBody>
      </p:sp>
      <p:pic>
        <p:nvPicPr>
          <p:cNvPr id="94" name="Picture 93" descr="C:\Users\Radu\Desktop\loc.png">
            <a:extLst>
              <a:ext uri="{FF2B5EF4-FFF2-40B4-BE49-F238E27FC236}"/>
            </a:extLst>
          </p:cNvPr>
          <p:cNvPicPr>
            <a:picLocks noChangeAspect="1" noChangeArrowheads="1"/>
          </p:cNvPicPr>
          <p:nvPr/>
        </p:nvPicPr>
        <p:blipFill>
          <a:blip r:embed="rId4" cstate="screen">
            <a:duotone>
              <a:prstClr val="black"/>
              <a:srgbClr val="FF3300">
                <a:tint val="45000"/>
                <a:satMod val="400000"/>
              </a:srgbClr>
            </a:duotone>
            <a:extLst>
              <a:ext uri="{28A0092B-C50C-407E-A947-70E740481C1C}"/>
            </a:extLst>
          </a:blip>
          <a:srcRect/>
          <a:stretch>
            <a:fillRect/>
          </a:stretch>
        </p:blipFill>
        <p:spPr bwMode="auto">
          <a:xfrm>
            <a:off x="3403987" y="3185778"/>
            <a:ext cx="202078" cy="190464"/>
          </a:xfrm>
          <a:prstGeom prst="rect">
            <a:avLst/>
          </a:prstGeom>
          <a:noFill/>
          <a:extLst>
            <a:ext uri="{909E8E84-426E-40DD-AFC4-6F175D3DCCD1}"/>
          </a:extLst>
        </p:spPr>
      </p:pic>
      <p:sp>
        <p:nvSpPr>
          <p:cNvPr id="95" name="TextBox 94">
            <a:extLst>
              <a:ext uri="{FF2B5EF4-FFF2-40B4-BE49-F238E27FC236}"/>
            </a:extLst>
          </p:cNvPr>
          <p:cNvSpPr txBox="1">
            <a:spLocks noChangeArrowheads="1"/>
          </p:cNvSpPr>
          <p:nvPr/>
        </p:nvSpPr>
        <p:spPr bwMode="auto">
          <a:xfrm>
            <a:off x="2886075" y="3038475"/>
            <a:ext cx="790575" cy="177800"/>
          </a:xfrm>
          <a:prstGeom prst="rect">
            <a:avLst/>
          </a:prstGeom>
          <a:noFill/>
          <a:ln>
            <a:noFill/>
          </a:ln>
          <a:extLst>
            <a:ext uri="{909E8E84-426E-40DD-AFC4-6F175D3DCCD1}"/>
            <a:ext uri="{91240B29-F687-4F45-9708-019B960494DF}"/>
          </a:extLst>
        </p:spPr>
        <p:txBody>
          <a:bodyPr>
            <a:spAutoFit/>
          </a:bodyPr>
          <a:lstStyle/>
          <a:p>
            <a:pPr algn="ctr">
              <a:defRPr/>
            </a:pPr>
            <a:r>
              <a:rPr lang="en-US" altLang="en-US" sz="550" b="1" dirty="0">
                <a:solidFill>
                  <a:schemeClr val="bg1"/>
                </a:solidFill>
                <a:latin typeface="Open Sans Light" pitchFamily="34" charset="0"/>
                <a:cs typeface="Open Sans Light" pitchFamily="34" charset="0"/>
              </a:rPr>
              <a:t>PIATRA NEAMT</a:t>
            </a:r>
          </a:p>
        </p:txBody>
      </p:sp>
      <p:pic>
        <p:nvPicPr>
          <p:cNvPr id="96" name="Picture 95" descr="C:\Users\Radu\Desktop\loc.png">
            <a:extLst>
              <a:ext uri="{FF2B5EF4-FFF2-40B4-BE49-F238E27FC236}"/>
            </a:extLst>
          </p:cNvPr>
          <p:cNvPicPr>
            <a:picLocks noChangeAspect="1" noChangeArrowheads="1"/>
          </p:cNvPicPr>
          <p:nvPr/>
        </p:nvPicPr>
        <p:blipFill>
          <a:blip r:embed="rId4" cstate="screen">
            <a:duotone>
              <a:prstClr val="black"/>
              <a:srgbClr val="FFC000">
                <a:tint val="45000"/>
                <a:satMod val="400000"/>
              </a:srgbClr>
            </a:duotone>
            <a:extLst>
              <a:ext uri="{28A0092B-C50C-407E-A947-70E740481C1C}"/>
            </a:extLst>
          </a:blip>
          <a:srcRect/>
          <a:stretch>
            <a:fillRect/>
          </a:stretch>
        </p:blipFill>
        <p:spPr bwMode="auto">
          <a:xfrm>
            <a:off x="3171760" y="2903007"/>
            <a:ext cx="202078" cy="190464"/>
          </a:xfrm>
          <a:prstGeom prst="rect">
            <a:avLst/>
          </a:prstGeom>
          <a:noFill/>
          <a:extLst>
            <a:ext uri="{909E8E84-426E-40DD-AFC4-6F175D3DCCD1}"/>
          </a:extLst>
        </p:spPr>
      </p:pic>
      <p:sp>
        <p:nvSpPr>
          <p:cNvPr id="97" name="TextBox 96">
            <a:extLst>
              <a:ext uri="{FF2B5EF4-FFF2-40B4-BE49-F238E27FC236}"/>
            </a:extLst>
          </p:cNvPr>
          <p:cNvSpPr txBox="1">
            <a:spLocks noChangeArrowheads="1"/>
          </p:cNvSpPr>
          <p:nvPr/>
        </p:nvSpPr>
        <p:spPr bwMode="auto">
          <a:xfrm>
            <a:off x="3435350" y="2898775"/>
            <a:ext cx="790575" cy="176213"/>
          </a:xfrm>
          <a:prstGeom prst="rect">
            <a:avLst/>
          </a:prstGeom>
          <a:noFill/>
          <a:ln>
            <a:noFill/>
          </a:ln>
          <a:extLst>
            <a:ext uri="{909E8E84-426E-40DD-AFC4-6F175D3DCCD1}"/>
            <a:ext uri="{91240B29-F687-4F45-9708-019B960494DF}"/>
          </a:extLst>
        </p:spPr>
        <p:txBody>
          <a:bodyPr>
            <a:spAutoFit/>
          </a:bodyPr>
          <a:lstStyle/>
          <a:p>
            <a:pPr algn="ctr">
              <a:defRPr/>
            </a:pPr>
            <a:r>
              <a:rPr lang="en-US" altLang="en-US" sz="550" b="1" dirty="0">
                <a:solidFill>
                  <a:schemeClr val="bg1"/>
                </a:solidFill>
                <a:latin typeface="Open Sans Light" pitchFamily="34" charset="0"/>
                <a:cs typeface="Open Sans Light" pitchFamily="34" charset="0"/>
              </a:rPr>
              <a:t>IASI</a:t>
            </a:r>
          </a:p>
        </p:txBody>
      </p:sp>
      <p:pic>
        <p:nvPicPr>
          <p:cNvPr id="98" name="Picture 97" descr="C:\Users\Radu\Desktop\loc.png">
            <a:extLst>
              <a:ext uri="{FF2B5EF4-FFF2-40B4-BE49-F238E27FC236}"/>
            </a:extLst>
          </p:cNvPr>
          <p:cNvPicPr>
            <a:picLocks noChangeAspect="1" noChangeArrowheads="1"/>
          </p:cNvPicPr>
          <p:nvPr/>
        </p:nvPicPr>
        <p:blipFill>
          <a:blip r:embed="rId4" cstate="screen">
            <a:duotone>
              <a:prstClr val="black"/>
              <a:srgbClr val="FFC000">
                <a:tint val="45000"/>
                <a:satMod val="400000"/>
              </a:srgbClr>
            </a:duotone>
            <a:extLst>
              <a:ext uri="{28A0092B-C50C-407E-A947-70E740481C1C}"/>
            </a:extLst>
          </a:blip>
          <a:srcRect/>
          <a:stretch>
            <a:fillRect/>
          </a:stretch>
        </p:blipFill>
        <p:spPr bwMode="auto">
          <a:xfrm>
            <a:off x="3719900" y="2761916"/>
            <a:ext cx="202078" cy="190464"/>
          </a:xfrm>
          <a:prstGeom prst="rect">
            <a:avLst/>
          </a:prstGeom>
          <a:noFill/>
          <a:extLst>
            <a:ext uri="{909E8E84-426E-40DD-AFC4-6F175D3DCCD1}"/>
          </a:extLst>
        </p:spPr>
      </p:pic>
      <p:sp>
        <p:nvSpPr>
          <p:cNvPr id="99" name="TextBox 98">
            <a:extLst>
              <a:ext uri="{FF2B5EF4-FFF2-40B4-BE49-F238E27FC236}"/>
            </a:extLst>
          </p:cNvPr>
          <p:cNvSpPr txBox="1">
            <a:spLocks noChangeArrowheads="1"/>
          </p:cNvSpPr>
          <p:nvPr/>
        </p:nvSpPr>
        <p:spPr bwMode="auto">
          <a:xfrm>
            <a:off x="3324225" y="4824413"/>
            <a:ext cx="790575" cy="176212"/>
          </a:xfrm>
          <a:prstGeom prst="rect">
            <a:avLst/>
          </a:prstGeom>
          <a:noFill/>
          <a:ln>
            <a:noFill/>
          </a:ln>
          <a:extLst>
            <a:ext uri="{909E8E84-426E-40DD-AFC4-6F175D3DCCD1}"/>
            <a:ext uri="{91240B29-F687-4F45-9708-019B960494DF}"/>
          </a:extLst>
        </p:spPr>
        <p:txBody>
          <a:bodyPr>
            <a:spAutoFit/>
          </a:bodyPr>
          <a:lstStyle/>
          <a:p>
            <a:pPr algn="ctr">
              <a:defRPr/>
            </a:pPr>
            <a:r>
              <a:rPr lang="en-US" altLang="en-US" sz="550" b="1" dirty="0">
                <a:solidFill>
                  <a:schemeClr val="bg1"/>
                </a:solidFill>
                <a:latin typeface="Open Sans Light" pitchFamily="34" charset="0"/>
                <a:cs typeface="Open Sans Light" pitchFamily="34" charset="0"/>
              </a:rPr>
              <a:t>CALARASI</a:t>
            </a:r>
          </a:p>
        </p:txBody>
      </p:sp>
      <p:pic>
        <p:nvPicPr>
          <p:cNvPr id="100" name="Picture 99" descr="C:\Users\Radu\Desktop\loc.png">
            <a:extLst>
              <a:ext uri="{FF2B5EF4-FFF2-40B4-BE49-F238E27FC236}"/>
            </a:extLst>
          </p:cNvPr>
          <p:cNvPicPr>
            <a:picLocks noChangeAspect="1" noChangeArrowheads="1"/>
          </p:cNvPicPr>
          <p:nvPr/>
        </p:nvPicPr>
        <p:blipFill>
          <a:blip r:embed="rId4" cstate="screen">
            <a:duotone>
              <a:prstClr val="black"/>
              <a:schemeClr val="accent3">
                <a:tint val="45000"/>
                <a:satMod val="400000"/>
              </a:schemeClr>
            </a:duotone>
            <a:extLst>
              <a:ext uri="{28A0092B-C50C-407E-A947-70E740481C1C}"/>
            </a:extLst>
          </a:blip>
          <a:srcRect/>
          <a:stretch>
            <a:fillRect/>
          </a:stretch>
        </p:blipFill>
        <p:spPr bwMode="auto">
          <a:xfrm>
            <a:off x="3609336" y="4688051"/>
            <a:ext cx="202078" cy="190464"/>
          </a:xfrm>
          <a:prstGeom prst="rect">
            <a:avLst/>
          </a:prstGeom>
          <a:noFill/>
          <a:extLst>
            <a:ext uri="{909E8E84-426E-40DD-AFC4-6F175D3DCCD1}"/>
          </a:extLst>
        </p:spPr>
      </p:pic>
      <p:sp>
        <p:nvSpPr>
          <p:cNvPr id="101" name="TextBox 100">
            <a:extLst>
              <a:ext uri="{FF2B5EF4-FFF2-40B4-BE49-F238E27FC236}"/>
            </a:extLst>
          </p:cNvPr>
          <p:cNvSpPr txBox="1">
            <a:spLocks noChangeArrowheads="1"/>
          </p:cNvSpPr>
          <p:nvPr/>
        </p:nvSpPr>
        <p:spPr bwMode="auto">
          <a:xfrm>
            <a:off x="3086100" y="4268788"/>
            <a:ext cx="790575" cy="176212"/>
          </a:xfrm>
          <a:prstGeom prst="rect">
            <a:avLst/>
          </a:prstGeom>
          <a:noFill/>
          <a:ln>
            <a:noFill/>
          </a:ln>
          <a:extLst>
            <a:ext uri="{909E8E84-426E-40DD-AFC4-6F175D3DCCD1}"/>
            <a:ext uri="{91240B29-F687-4F45-9708-019B960494DF}"/>
          </a:extLst>
        </p:spPr>
        <p:txBody>
          <a:bodyPr>
            <a:spAutoFit/>
          </a:bodyPr>
          <a:lstStyle/>
          <a:p>
            <a:pPr algn="ctr">
              <a:defRPr/>
            </a:pPr>
            <a:r>
              <a:rPr lang="en-US" altLang="en-US" sz="550" b="1" dirty="0">
                <a:solidFill>
                  <a:schemeClr val="bg1"/>
                </a:solidFill>
                <a:latin typeface="Open Sans Light" pitchFamily="34" charset="0"/>
                <a:cs typeface="Open Sans Light" pitchFamily="34" charset="0"/>
              </a:rPr>
              <a:t>BUZAU</a:t>
            </a:r>
          </a:p>
        </p:txBody>
      </p:sp>
      <p:pic>
        <p:nvPicPr>
          <p:cNvPr id="102" name="Picture 101" descr="C:\Users\Radu\Desktop\loc.png">
            <a:extLst>
              <a:ext uri="{FF2B5EF4-FFF2-40B4-BE49-F238E27FC236}"/>
            </a:extLst>
          </p:cNvPr>
          <p:cNvPicPr>
            <a:picLocks noChangeAspect="1" noChangeArrowheads="1"/>
          </p:cNvPicPr>
          <p:nvPr/>
        </p:nvPicPr>
        <p:blipFill>
          <a:blip r:embed="rId4" cstate="screen">
            <a:duotone>
              <a:prstClr val="black"/>
              <a:schemeClr val="accent3">
                <a:tint val="45000"/>
                <a:satMod val="400000"/>
              </a:schemeClr>
            </a:duotone>
            <a:extLst>
              <a:ext uri="{28A0092B-C50C-407E-A947-70E740481C1C}"/>
            </a:extLst>
          </a:blip>
          <a:srcRect/>
          <a:stretch>
            <a:fillRect/>
          </a:stretch>
        </p:blipFill>
        <p:spPr bwMode="auto">
          <a:xfrm>
            <a:off x="3370650" y="4132191"/>
            <a:ext cx="202078" cy="190464"/>
          </a:xfrm>
          <a:prstGeom prst="rect">
            <a:avLst/>
          </a:prstGeom>
          <a:noFill/>
          <a:extLst>
            <a:ext uri="{909E8E84-426E-40DD-AFC4-6F175D3DCCD1}"/>
          </a:extLst>
        </p:spPr>
      </p:pic>
      <p:sp>
        <p:nvSpPr>
          <p:cNvPr id="103" name="TextBox 102">
            <a:extLst>
              <a:ext uri="{FF2B5EF4-FFF2-40B4-BE49-F238E27FC236}"/>
            </a:extLst>
          </p:cNvPr>
          <p:cNvSpPr txBox="1">
            <a:spLocks noChangeArrowheads="1"/>
          </p:cNvSpPr>
          <p:nvPr/>
        </p:nvSpPr>
        <p:spPr bwMode="auto">
          <a:xfrm>
            <a:off x="2695575" y="4445000"/>
            <a:ext cx="790575" cy="177800"/>
          </a:xfrm>
          <a:prstGeom prst="rect">
            <a:avLst/>
          </a:prstGeom>
          <a:noFill/>
          <a:ln>
            <a:noFill/>
          </a:ln>
          <a:extLst>
            <a:ext uri="{909E8E84-426E-40DD-AFC4-6F175D3DCCD1}"/>
            <a:ext uri="{91240B29-F687-4F45-9708-019B960494DF}"/>
          </a:extLst>
        </p:spPr>
        <p:txBody>
          <a:bodyPr>
            <a:spAutoFit/>
          </a:bodyPr>
          <a:lstStyle/>
          <a:p>
            <a:pPr algn="ctr">
              <a:defRPr/>
            </a:pPr>
            <a:r>
              <a:rPr lang="en-US" altLang="en-US" sz="550" b="1" dirty="0">
                <a:solidFill>
                  <a:schemeClr val="bg1"/>
                </a:solidFill>
                <a:latin typeface="Open Sans Light" pitchFamily="34" charset="0"/>
                <a:cs typeface="Open Sans Light" pitchFamily="34" charset="0"/>
              </a:rPr>
              <a:t>PLOIESTI</a:t>
            </a:r>
          </a:p>
        </p:txBody>
      </p:sp>
      <p:sp>
        <p:nvSpPr>
          <p:cNvPr id="104" name="TextBox 103">
            <a:extLst>
              <a:ext uri="{FF2B5EF4-FFF2-40B4-BE49-F238E27FC236}"/>
            </a:extLst>
          </p:cNvPr>
          <p:cNvSpPr txBox="1">
            <a:spLocks noChangeArrowheads="1"/>
          </p:cNvSpPr>
          <p:nvPr/>
        </p:nvSpPr>
        <p:spPr bwMode="auto">
          <a:xfrm>
            <a:off x="2409825" y="4562475"/>
            <a:ext cx="790575" cy="176213"/>
          </a:xfrm>
          <a:prstGeom prst="rect">
            <a:avLst/>
          </a:prstGeom>
          <a:noFill/>
          <a:ln>
            <a:noFill/>
          </a:ln>
          <a:extLst>
            <a:ext uri="{909E8E84-426E-40DD-AFC4-6F175D3DCCD1}"/>
            <a:ext uri="{91240B29-F687-4F45-9708-019B960494DF}"/>
          </a:extLst>
        </p:spPr>
        <p:txBody>
          <a:bodyPr>
            <a:spAutoFit/>
          </a:bodyPr>
          <a:lstStyle/>
          <a:p>
            <a:pPr algn="ctr">
              <a:defRPr/>
            </a:pPr>
            <a:r>
              <a:rPr lang="en-US" altLang="en-US" sz="550" b="1" dirty="0">
                <a:solidFill>
                  <a:schemeClr val="bg1"/>
                </a:solidFill>
                <a:latin typeface="Open Sans Light" pitchFamily="34" charset="0"/>
                <a:cs typeface="Open Sans Light" pitchFamily="34" charset="0"/>
              </a:rPr>
              <a:t>TARGOVISTE</a:t>
            </a:r>
          </a:p>
        </p:txBody>
      </p:sp>
      <p:pic>
        <p:nvPicPr>
          <p:cNvPr id="105" name="Picture 104" descr="C:\Users\Radu\Desktop\loc.png">
            <a:extLst>
              <a:ext uri="{FF2B5EF4-FFF2-40B4-BE49-F238E27FC236}"/>
            </a:extLst>
          </p:cNvPr>
          <p:cNvPicPr>
            <a:picLocks noChangeAspect="1" noChangeArrowheads="1"/>
          </p:cNvPicPr>
          <p:nvPr/>
        </p:nvPicPr>
        <p:blipFill>
          <a:blip r:embed="rId4" cstate="screen">
            <a:duotone>
              <a:prstClr val="black"/>
              <a:srgbClr val="FFC000">
                <a:tint val="45000"/>
                <a:satMod val="400000"/>
              </a:srgbClr>
            </a:duotone>
            <a:extLst>
              <a:ext uri="{28A0092B-C50C-407E-A947-70E740481C1C}"/>
            </a:extLst>
          </a:blip>
          <a:srcRect/>
          <a:stretch>
            <a:fillRect/>
          </a:stretch>
        </p:blipFill>
        <p:spPr bwMode="auto">
          <a:xfrm>
            <a:off x="2695549" y="4426051"/>
            <a:ext cx="202078" cy="190464"/>
          </a:xfrm>
          <a:prstGeom prst="rect">
            <a:avLst/>
          </a:prstGeom>
          <a:noFill/>
          <a:extLst>
            <a:ext uri="{909E8E84-426E-40DD-AFC4-6F175D3DCCD1}"/>
          </a:extLst>
        </p:spPr>
      </p:pic>
      <p:sp>
        <p:nvSpPr>
          <p:cNvPr id="106" name="TextBox 105">
            <a:extLst>
              <a:ext uri="{FF2B5EF4-FFF2-40B4-BE49-F238E27FC236}"/>
            </a:extLst>
          </p:cNvPr>
          <p:cNvSpPr txBox="1">
            <a:spLocks noChangeArrowheads="1"/>
          </p:cNvSpPr>
          <p:nvPr/>
        </p:nvSpPr>
        <p:spPr bwMode="auto">
          <a:xfrm>
            <a:off x="1943100" y="4289425"/>
            <a:ext cx="790575" cy="261938"/>
          </a:xfrm>
          <a:prstGeom prst="rect">
            <a:avLst/>
          </a:prstGeom>
          <a:noFill/>
          <a:ln>
            <a:noFill/>
          </a:ln>
          <a:extLst>
            <a:ext uri="{909E8E84-426E-40DD-AFC4-6F175D3DCCD1}"/>
            <a:ext uri="{91240B29-F687-4F45-9708-019B960494DF}"/>
          </a:extLst>
        </p:spPr>
        <p:txBody>
          <a:bodyPr>
            <a:spAutoFit/>
          </a:bodyPr>
          <a:lstStyle/>
          <a:p>
            <a:pPr algn="ctr">
              <a:defRPr/>
            </a:pPr>
            <a:r>
              <a:rPr lang="en-US" altLang="en-US" sz="550" b="1" dirty="0">
                <a:solidFill>
                  <a:schemeClr val="bg1"/>
                </a:solidFill>
                <a:latin typeface="Open Sans Light" pitchFamily="34" charset="0"/>
                <a:cs typeface="Open Sans Light" pitchFamily="34" charset="0"/>
              </a:rPr>
              <a:t>RAMNICU VALCEA</a:t>
            </a:r>
          </a:p>
        </p:txBody>
      </p:sp>
      <p:pic>
        <p:nvPicPr>
          <p:cNvPr id="107" name="Picture 106" descr="C:\Users\Radu\Desktop\loc.png">
            <a:extLst>
              <a:ext uri="{FF2B5EF4-FFF2-40B4-BE49-F238E27FC236}"/>
            </a:extLst>
          </p:cNvPr>
          <p:cNvPicPr>
            <a:picLocks noChangeAspect="1" noChangeArrowheads="1"/>
          </p:cNvPicPr>
          <p:nvPr/>
        </p:nvPicPr>
        <p:blipFill>
          <a:blip r:embed="rId4" cstate="screen">
            <a:duotone>
              <a:prstClr val="black"/>
              <a:schemeClr val="accent3">
                <a:tint val="45000"/>
                <a:satMod val="400000"/>
              </a:schemeClr>
            </a:duotone>
            <a:extLst>
              <a:ext uri="{28A0092B-C50C-407E-A947-70E740481C1C}"/>
            </a:extLst>
          </a:blip>
          <a:srcRect/>
          <a:stretch>
            <a:fillRect/>
          </a:stretch>
        </p:blipFill>
        <p:spPr bwMode="auto">
          <a:xfrm>
            <a:off x="2227799" y="4153353"/>
            <a:ext cx="202078" cy="190464"/>
          </a:xfrm>
          <a:prstGeom prst="rect">
            <a:avLst/>
          </a:prstGeom>
          <a:noFill/>
          <a:extLst>
            <a:ext uri="{909E8E84-426E-40DD-AFC4-6F175D3DCCD1}"/>
          </a:extLst>
        </p:spPr>
      </p:pic>
      <p:sp>
        <p:nvSpPr>
          <p:cNvPr id="108" name="TextBox 107">
            <a:extLst>
              <a:ext uri="{FF2B5EF4-FFF2-40B4-BE49-F238E27FC236}"/>
            </a:extLst>
          </p:cNvPr>
          <p:cNvSpPr txBox="1">
            <a:spLocks noChangeArrowheads="1"/>
          </p:cNvSpPr>
          <p:nvPr/>
        </p:nvSpPr>
        <p:spPr bwMode="auto">
          <a:xfrm>
            <a:off x="2511425" y="3946525"/>
            <a:ext cx="790575" cy="177800"/>
          </a:xfrm>
          <a:prstGeom prst="rect">
            <a:avLst/>
          </a:prstGeom>
          <a:noFill/>
          <a:ln>
            <a:noFill/>
          </a:ln>
          <a:extLst>
            <a:ext uri="{909E8E84-426E-40DD-AFC4-6F175D3DCCD1}"/>
            <a:ext uri="{91240B29-F687-4F45-9708-019B960494DF}"/>
          </a:extLst>
        </p:spPr>
        <p:txBody>
          <a:bodyPr>
            <a:spAutoFit/>
          </a:bodyPr>
          <a:lstStyle/>
          <a:p>
            <a:pPr algn="ctr">
              <a:defRPr/>
            </a:pPr>
            <a:r>
              <a:rPr lang="en-US" altLang="en-US" sz="550" b="1" dirty="0">
                <a:solidFill>
                  <a:schemeClr val="bg1"/>
                </a:solidFill>
                <a:latin typeface="Open Sans Light" pitchFamily="34" charset="0"/>
                <a:cs typeface="Open Sans Light" pitchFamily="34" charset="0"/>
              </a:rPr>
              <a:t>BRASOV</a:t>
            </a:r>
          </a:p>
        </p:txBody>
      </p:sp>
      <p:pic>
        <p:nvPicPr>
          <p:cNvPr id="109" name="Picture 108" descr="C:\Users\Radu\Desktop\loc.png">
            <a:extLst>
              <a:ext uri="{FF2B5EF4-FFF2-40B4-BE49-F238E27FC236}"/>
            </a:extLst>
          </p:cNvPr>
          <p:cNvPicPr>
            <a:picLocks noChangeAspect="1" noChangeArrowheads="1"/>
          </p:cNvPicPr>
          <p:nvPr/>
        </p:nvPicPr>
        <p:blipFill>
          <a:blip r:embed="rId4" cstate="screen">
            <a:duotone>
              <a:prstClr val="black"/>
              <a:srgbClr val="FF3300">
                <a:tint val="45000"/>
                <a:satMod val="400000"/>
              </a:srgbClr>
            </a:duotone>
            <a:extLst>
              <a:ext uri="{28A0092B-C50C-407E-A947-70E740481C1C}"/>
            </a:extLst>
          </a:blip>
          <a:srcRect/>
          <a:stretch>
            <a:fillRect/>
          </a:stretch>
        </p:blipFill>
        <p:spPr bwMode="auto">
          <a:xfrm>
            <a:off x="2796645" y="3811025"/>
            <a:ext cx="202078" cy="190464"/>
          </a:xfrm>
          <a:prstGeom prst="rect">
            <a:avLst/>
          </a:prstGeom>
          <a:noFill/>
          <a:extLst>
            <a:ext uri="{909E8E84-426E-40DD-AFC4-6F175D3DCCD1}"/>
          </a:extLst>
        </p:spPr>
      </p:pic>
      <p:sp>
        <p:nvSpPr>
          <p:cNvPr id="110" name="TextBox 109">
            <a:extLst>
              <a:ext uri="{FF2B5EF4-FFF2-40B4-BE49-F238E27FC236}"/>
            </a:extLst>
          </p:cNvPr>
          <p:cNvSpPr txBox="1">
            <a:spLocks noChangeArrowheads="1"/>
          </p:cNvSpPr>
          <p:nvPr/>
        </p:nvSpPr>
        <p:spPr bwMode="auto">
          <a:xfrm>
            <a:off x="1939925" y="4735513"/>
            <a:ext cx="790575" cy="177800"/>
          </a:xfrm>
          <a:prstGeom prst="rect">
            <a:avLst/>
          </a:prstGeom>
          <a:noFill/>
          <a:ln>
            <a:noFill/>
          </a:ln>
          <a:extLst>
            <a:ext uri="{909E8E84-426E-40DD-AFC4-6F175D3DCCD1}"/>
            <a:ext uri="{91240B29-F687-4F45-9708-019B960494DF}"/>
          </a:extLst>
        </p:spPr>
        <p:txBody>
          <a:bodyPr>
            <a:spAutoFit/>
          </a:bodyPr>
          <a:lstStyle/>
          <a:p>
            <a:pPr algn="ctr">
              <a:defRPr/>
            </a:pPr>
            <a:r>
              <a:rPr lang="en-US" altLang="en-US" sz="550" b="1" dirty="0">
                <a:solidFill>
                  <a:schemeClr val="bg1"/>
                </a:solidFill>
                <a:latin typeface="Open Sans Light" pitchFamily="34" charset="0"/>
                <a:cs typeface="Open Sans Light" pitchFamily="34" charset="0"/>
              </a:rPr>
              <a:t>SLATINA</a:t>
            </a:r>
          </a:p>
        </p:txBody>
      </p:sp>
      <p:pic>
        <p:nvPicPr>
          <p:cNvPr id="111" name="Picture 110" descr="C:\Users\Radu\Desktop\loc.png">
            <a:extLst>
              <a:ext uri="{FF2B5EF4-FFF2-40B4-BE49-F238E27FC236}"/>
            </a:extLst>
          </p:cNvPr>
          <p:cNvPicPr>
            <a:picLocks noChangeAspect="1" noChangeArrowheads="1"/>
          </p:cNvPicPr>
          <p:nvPr/>
        </p:nvPicPr>
        <p:blipFill>
          <a:blip r:embed="rId4" cstate="screen">
            <a:duotone>
              <a:prstClr val="black"/>
              <a:schemeClr val="accent3">
                <a:tint val="45000"/>
                <a:satMod val="400000"/>
              </a:schemeClr>
            </a:duotone>
            <a:extLst>
              <a:ext uri="{28A0092B-C50C-407E-A947-70E740481C1C}"/>
            </a:extLst>
          </a:blip>
          <a:srcRect/>
          <a:stretch>
            <a:fillRect/>
          </a:stretch>
        </p:blipFill>
        <p:spPr bwMode="auto">
          <a:xfrm>
            <a:off x="2224624" y="4599565"/>
            <a:ext cx="202078" cy="190464"/>
          </a:xfrm>
          <a:prstGeom prst="rect">
            <a:avLst/>
          </a:prstGeom>
          <a:noFill/>
          <a:extLst>
            <a:ext uri="{909E8E84-426E-40DD-AFC4-6F175D3DCCD1}"/>
          </a:extLst>
        </p:spPr>
      </p:pic>
      <p:sp>
        <p:nvSpPr>
          <p:cNvPr id="112" name="TextBox 111">
            <a:extLst>
              <a:ext uri="{FF2B5EF4-FFF2-40B4-BE49-F238E27FC236}"/>
            </a:extLst>
          </p:cNvPr>
          <p:cNvSpPr txBox="1">
            <a:spLocks noChangeArrowheads="1"/>
          </p:cNvSpPr>
          <p:nvPr/>
        </p:nvSpPr>
        <p:spPr bwMode="auto">
          <a:xfrm>
            <a:off x="2613025" y="5011738"/>
            <a:ext cx="790575" cy="177800"/>
          </a:xfrm>
          <a:prstGeom prst="rect">
            <a:avLst/>
          </a:prstGeom>
          <a:noFill/>
          <a:ln>
            <a:noFill/>
          </a:ln>
          <a:extLst>
            <a:ext uri="{909E8E84-426E-40DD-AFC4-6F175D3DCCD1}"/>
            <a:ext uri="{91240B29-F687-4F45-9708-019B960494DF}"/>
          </a:extLst>
        </p:spPr>
        <p:txBody>
          <a:bodyPr>
            <a:spAutoFit/>
          </a:bodyPr>
          <a:lstStyle/>
          <a:p>
            <a:pPr algn="ctr">
              <a:defRPr/>
            </a:pPr>
            <a:r>
              <a:rPr lang="en-US" altLang="en-US" sz="550" b="1" dirty="0">
                <a:solidFill>
                  <a:schemeClr val="bg1"/>
                </a:solidFill>
                <a:latin typeface="Open Sans Light" pitchFamily="34" charset="0"/>
                <a:cs typeface="Open Sans Light" pitchFamily="34" charset="0"/>
              </a:rPr>
              <a:t>GIURGIU</a:t>
            </a:r>
          </a:p>
        </p:txBody>
      </p:sp>
      <p:pic>
        <p:nvPicPr>
          <p:cNvPr id="113" name="Picture 112" descr="C:\Users\Radu\Desktop\loc.png">
            <a:extLst>
              <a:ext uri="{FF2B5EF4-FFF2-40B4-BE49-F238E27FC236}"/>
            </a:extLst>
          </p:cNvPr>
          <p:cNvPicPr>
            <a:picLocks noChangeAspect="1" noChangeArrowheads="1"/>
          </p:cNvPicPr>
          <p:nvPr/>
        </p:nvPicPr>
        <p:blipFill>
          <a:blip r:embed="rId4" cstate="screen">
            <a:duotone>
              <a:prstClr val="black"/>
              <a:schemeClr val="accent3">
                <a:tint val="45000"/>
                <a:satMod val="400000"/>
              </a:schemeClr>
            </a:duotone>
            <a:extLst>
              <a:ext uri="{28A0092B-C50C-407E-A947-70E740481C1C}"/>
            </a:extLst>
          </a:blip>
          <a:srcRect/>
          <a:stretch>
            <a:fillRect/>
          </a:stretch>
        </p:blipFill>
        <p:spPr bwMode="auto">
          <a:xfrm>
            <a:off x="2932048" y="4875808"/>
            <a:ext cx="202078" cy="190464"/>
          </a:xfrm>
          <a:prstGeom prst="rect">
            <a:avLst/>
          </a:prstGeom>
          <a:noFill/>
          <a:extLst>
            <a:ext uri="{909E8E84-426E-40DD-AFC4-6F175D3DCCD1}"/>
          </a:extLst>
        </p:spPr>
      </p:pic>
      <p:sp>
        <p:nvSpPr>
          <p:cNvPr id="114" name="TextBox 113">
            <a:extLst>
              <a:ext uri="{FF2B5EF4-FFF2-40B4-BE49-F238E27FC236}"/>
            </a:extLst>
          </p:cNvPr>
          <p:cNvSpPr txBox="1">
            <a:spLocks noChangeArrowheads="1"/>
          </p:cNvSpPr>
          <p:nvPr/>
        </p:nvSpPr>
        <p:spPr bwMode="auto">
          <a:xfrm>
            <a:off x="2284413" y="3549650"/>
            <a:ext cx="673100" cy="176213"/>
          </a:xfrm>
          <a:prstGeom prst="rect">
            <a:avLst/>
          </a:prstGeom>
          <a:noFill/>
          <a:ln>
            <a:noFill/>
          </a:ln>
          <a:extLst>
            <a:ext uri="{909E8E84-426E-40DD-AFC4-6F175D3DCCD1}"/>
            <a:ext uri="{91240B29-F687-4F45-9708-019B960494DF}"/>
          </a:extLst>
        </p:spPr>
        <p:txBody>
          <a:bodyPr>
            <a:spAutoFit/>
          </a:bodyPr>
          <a:lstStyle/>
          <a:p>
            <a:pPr algn="ctr">
              <a:defRPr/>
            </a:pPr>
            <a:r>
              <a:rPr lang="en-US" altLang="en-US" sz="550" b="1" dirty="0">
                <a:solidFill>
                  <a:schemeClr val="bg1"/>
                </a:solidFill>
                <a:latin typeface="Open Sans Light" pitchFamily="34" charset="0"/>
                <a:cs typeface="Open Sans Light" pitchFamily="34" charset="0"/>
              </a:rPr>
              <a:t>SIGHISOARA</a:t>
            </a:r>
          </a:p>
        </p:txBody>
      </p:sp>
      <p:pic>
        <p:nvPicPr>
          <p:cNvPr id="115" name="Picture 114" descr="C:\Users\Radu\Desktop\loc.png">
            <a:extLst>
              <a:ext uri="{FF2B5EF4-FFF2-40B4-BE49-F238E27FC236}"/>
            </a:extLst>
          </p:cNvPr>
          <p:cNvPicPr>
            <a:picLocks noChangeAspect="1" noChangeArrowheads="1"/>
          </p:cNvPicPr>
          <p:nvPr/>
        </p:nvPicPr>
        <p:blipFill>
          <a:blip r:embed="rId4" cstate="screen">
            <a:duotone>
              <a:prstClr val="black"/>
              <a:schemeClr val="accent3">
                <a:tint val="45000"/>
                <a:satMod val="400000"/>
              </a:schemeClr>
            </a:duotone>
            <a:extLst>
              <a:ext uri="{28A0092B-C50C-407E-A947-70E740481C1C}"/>
            </a:extLst>
          </a:blip>
          <a:srcRect/>
          <a:stretch>
            <a:fillRect/>
          </a:stretch>
        </p:blipFill>
        <p:spPr bwMode="auto">
          <a:xfrm>
            <a:off x="2418161" y="3410681"/>
            <a:ext cx="202078" cy="190464"/>
          </a:xfrm>
          <a:prstGeom prst="rect">
            <a:avLst/>
          </a:prstGeom>
          <a:noFill/>
          <a:extLst>
            <a:ext uri="{909E8E84-426E-40DD-AFC4-6F175D3DCCD1}"/>
          </a:extLst>
        </p:spPr>
      </p:pic>
      <p:sp>
        <p:nvSpPr>
          <p:cNvPr id="116" name="TextBox 115">
            <a:extLst>
              <a:ext uri="{FF2B5EF4-FFF2-40B4-BE49-F238E27FC236}"/>
            </a:extLst>
          </p:cNvPr>
          <p:cNvSpPr txBox="1">
            <a:spLocks noChangeArrowheads="1"/>
          </p:cNvSpPr>
          <p:nvPr/>
        </p:nvSpPr>
        <p:spPr bwMode="auto">
          <a:xfrm>
            <a:off x="2033588" y="3287713"/>
            <a:ext cx="790575" cy="176212"/>
          </a:xfrm>
          <a:prstGeom prst="rect">
            <a:avLst/>
          </a:prstGeom>
          <a:noFill/>
          <a:ln>
            <a:noFill/>
          </a:ln>
          <a:extLst>
            <a:ext uri="{909E8E84-426E-40DD-AFC4-6F175D3DCCD1}"/>
            <a:ext uri="{91240B29-F687-4F45-9708-019B960494DF}"/>
          </a:extLst>
        </p:spPr>
        <p:txBody>
          <a:bodyPr>
            <a:spAutoFit/>
          </a:bodyPr>
          <a:lstStyle/>
          <a:p>
            <a:pPr algn="ctr">
              <a:defRPr/>
            </a:pPr>
            <a:r>
              <a:rPr lang="en-US" altLang="en-US" sz="550" b="1" dirty="0">
                <a:solidFill>
                  <a:schemeClr val="bg1"/>
                </a:solidFill>
                <a:latin typeface="Open Sans Light" pitchFamily="34" charset="0"/>
                <a:cs typeface="Open Sans Light" pitchFamily="34" charset="0"/>
              </a:rPr>
              <a:t>TARGU MURES</a:t>
            </a:r>
          </a:p>
        </p:txBody>
      </p:sp>
      <p:sp>
        <p:nvSpPr>
          <p:cNvPr id="117" name="TextBox 116">
            <a:extLst>
              <a:ext uri="{FF2B5EF4-FFF2-40B4-BE49-F238E27FC236}"/>
            </a:extLst>
          </p:cNvPr>
          <p:cNvSpPr txBox="1">
            <a:spLocks noChangeArrowheads="1"/>
          </p:cNvSpPr>
          <p:nvPr/>
        </p:nvSpPr>
        <p:spPr bwMode="auto">
          <a:xfrm>
            <a:off x="2965450" y="3686175"/>
            <a:ext cx="654050" cy="260350"/>
          </a:xfrm>
          <a:prstGeom prst="rect">
            <a:avLst/>
          </a:prstGeom>
          <a:noFill/>
          <a:ln>
            <a:noFill/>
          </a:ln>
          <a:extLst>
            <a:ext uri="{909E8E84-426E-40DD-AFC4-6F175D3DCCD1}"/>
            <a:ext uri="{91240B29-F687-4F45-9708-019B960494DF}"/>
          </a:extLst>
        </p:spPr>
        <p:txBody>
          <a:bodyPr>
            <a:spAutoFit/>
          </a:bodyPr>
          <a:lstStyle/>
          <a:p>
            <a:pPr algn="ctr">
              <a:defRPr/>
            </a:pPr>
            <a:r>
              <a:rPr lang="en-US" altLang="en-US" sz="550" b="1" dirty="0">
                <a:solidFill>
                  <a:schemeClr val="bg1"/>
                </a:solidFill>
                <a:latin typeface="Open Sans Light" pitchFamily="34" charset="0"/>
                <a:cs typeface="Open Sans Light" pitchFamily="34" charset="0"/>
              </a:rPr>
              <a:t>SFANTU GHEORGHE</a:t>
            </a:r>
          </a:p>
        </p:txBody>
      </p:sp>
      <p:pic>
        <p:nvPicPr>
          <p:cNvPr id="118" name="Picture 117" descr="C:\Users\Radu\Desktop\loc.png">
            <a:extLst>
              <a:ext uri="{FF2B5EF4-FFF2-40B4-BE49-F238E27FC236}"/>
            </a:extLst>
          </p:cNvPr>
          <p:cNvPicPr>
            <a:picLocks noChangeAspect="1" noChangeArrowheads="1"/>
          </p:cNvPicPr>
          <p:nvPr/>
        </p:nvPicPr>
        <p:blipFill>
          <a:blip r:embed="rId4" cstate="screen">
            <a:duotone>
              <a:prstClr val="black"/>
              <a:schemeClr val="accent3">
                <a:tint val="45000"/>
                <a:satMod val="400000"/>
              </a:schemeClr>
            </a:duotone>
            <a:extLst>
              <a:ext uri="{28A0092B-C50C-407E-A947-70E740481C1C}"/>
            </a:extLst>
          </a:blip>
          <a:srcRect/>
          <a:stretch>
            <a:fillRect/>
          </a:stretch>
        </p:blipFill>
        <p:spPr bwMode="auto">
          <a:xfrm>
            <a:off x="2920468" y="3636667"/>
            <a:ext cx="202078" cy="190464"/>
          </a:xfrm>
          <a:prstGeom prst="rect">
            <a:avLst/>
          </a:prstGeom>
          <a:noFill/>
          <a:extLst>
            <a:ext uri="{909E8E84-426E-40DD-AFC4-6F175D3DCCD1}"/>
          </a:extLst>
        </p:spPr>
      </p:pic>
      <p:sp>
        <p:nvSpPr>
          <p:cNvPr id="119" name="TextBox 56">
            <a:extLst>
              <a:ext uri="{FF2B5EF4-FFF2-40B4-BE49-F238E27FC236}"/>
            </a:extLst>
          </p:cNvPr>
          <p:cNvSpPr txBox="1">
            <a:spLocks noChangeArrowheads="1"/>
          </p:cNvSpPr>
          <p:nvPr/>
        </p:nvSpPr>
        <p:spPr bwMode="auto">
          <a:xfrm>
            <a:off x="1627188" y="3441700"/>
            <a:ext cx="798512" cy="176213"/>
          </a:xfrm>
          <a:prstGeom prst="rect">
            <a:avLst/>
          </a:prstGeom>
          <a:noFill/>
          <a:ln>
            <a:noFill/>
          </a:ln>
          <a:extLst>
            <a:ext uri="{909E8E84-426E-40DD-AFC4-6F175D3DCCD1}"/>
            <a:ext uri="{91240B29-F687-4F45-9708-019B960494DF}"/>
          </a:extLst>
        </p:spPr>
        <p:txBody>
          <a:bodyPr>
            <a:spAutoFit/>
          </a:bodyPr>
          <a:lstStyle/>
          <a:p>
            <a:pPr algn="ctr">
              <a:defRPr/>
            </a:pPr>
            <a:r>
              <a:rPr lang="en-US" altLang="en-US" sz="550" b="1" dirty="0">
                <a:solidFill>
                  <a:schemeClr val="bg1"/>
                </a:solidFill>
                <a:latin typeface="Open Sans Light" pitchFamily="34" charset="0"/>
                <a:cs typeface="Open Sans Light" pitchFamily="34" charset="0"/>
              </a:rPr>
              <a:t>AIUD</a:t>
            </a:r>
          </a:p>
        </p:txBody>
      </p:sp>
      <p:pic>
        <p:nvPicPr>
          <p:cNvPr id="120" name="Picture 119" descr="C:\Users\Radu\Desktop\loc.png">
            <a:extLst>
              <a:ext uri="{FF2B5EF4-FFF2-40B4-BE49-F238E27FC236}"/>
            </a:extLst>
          </p:cNvPr>
          <p:cNvPicPr>
            <a:picLocks noChangeAspect="1" noChangeArrowheads="1"/>
          </p:cNvPicPr>
          <p:nvPr/>
        </p:nvPicPr>
        <p:blipFill>
          <a:blip r:embed="rId4" cstate="screen">
            <a:duotone>
              <a:prstClr val="black"/>
              <a:schemeClr val="accent3">
                <a:tint val="45000"/>
                <a:satMod val="400000"/>
              </a:schemeClr>
            </a:duotone>
            <a:extLst>
              <a:ext uri="{28A0092B-C50C-407E-A947-70E740481C1C}"/>
            </a:extLst>
          </a:blip>
          <a:srcRect/>
          <a:stretch>
            <a:fillRect/>
          </a:stretch>
        </p:blipFill>
        <p:spPr bwMode="auto">
          <a:xfrm>
            <a:off x="1927258" y="3342053"/>
            <a:ext cx="202078" cy="190464"/>
          </a:xfrm>
          <a:prstGeom prst="rect">
            <a:avLst/>
          </a:prstGeom>
          <a:noFill/>
          <a:extLst>
            <a:ext uri="{909E8E84-426E-40DD-AFC4-6F175D3DCCD1}"/>
          </a:extLst>
        </p:spPr>
      </p:pic>
      <p:sp>
        <p:nvSpPr>
          <p:cNvPr id="121" name="TextBox 120">
            <a:extLst>
              <a:ext uri="{FF2B5EF4-FFF2-40B4-BE49-F238E27FC236}"/>
            </a:extLst>
          </p:cNvPr>
          <p:cNvSpPr txBox="1">
            <a:spLocks noChangeArrowheads="1"/>
          </p:cNvSpPr>
          <p:nvPr/>
        </p:nvSpPr>
        <p:spPr bwMode="auto">
          <a:xfrm>
            <a:off x="2509838" y="3144838"/>
            <a:ext cx="790575" cy="177800"/>
          </a:xfrm>
          <a:prstGeom prst="rect">
            <a:avLst/>
          </a:prstGeom>
          <a:noFill/>
          <a:ln>
            <a:noFill/>
          </a:ln>
          <a:extLst>
            <a:ext uri="{909E8E84-426E-40DD-AFC4-6F175D3DCCD1}"/>
            <a:ext uri="{91240B29-F687-4F45-9708-019B960494DF}"/>
          </a:extLst>
        </p:spPr>
        <p:txBody>
          <a:bodyPr>
            <a:spAutoFit/>
          </a:bodyPr>
          <a:lstStyle/>
          <a:p>
            <a:pPr algn="ctr">
              <a:defRPr/>
            </a:pPr>
            <a:r>
              <a:rPr lang="en-US" altLang="en-US" sz="550" b="1" dirty="0">
                <a:solidFill>
                  <a:schemeClr val="bg1"/>
                </a:solidFill>
                <a:latin typeface="Open Sans Light" pitchFamily="34" charset="0"/>
                <a:cs typeface="Open Sans Light" pitchFamily="34" charset="0"/>
              </a:rPr>
              <a:t>GHEORGHENI</a:t>
            </a:r>
          </a:p>
        </p:txBody>
      </p:sp>
      <p:pic>
        <p:nvPicPr>
          <p:cNvPr id="122" name="Picture 121" descr="C:\Users\Radu\Desktop\loc.png">
            <a:extLst>
              <a:ext uri="{FF2B5EF4-FFF2-40B4-BE49-F238E27FC236}"/>
            </a:extLst>
          </p:cNvPr>
          <p:cNvPicPr>
            <a:picLocks noChangeAspect="1" noChangeArrowheads="1"/>
          </p:cNvPicPr>
          <p:nvPr/>
        </p:nvPicPr>
        <p:blipFill>
          <a:blip r:embed="rId4" cstate="screen">
            <a:duotone>
              <a:prstClr val="black"/>
              <a:schemeClr val="accent3">
                <a:tint val="45000"/>
                <a:satMod val="400000"/>
              </a:schemeClr>
            </a:duotone>
            <a:extLst>
              <a:ext uri="{28A0092B-C50C-407E-A947-70E740481C1C}"/>
            </a:extLst>
          </a:blip>
          <a:srcRect/>
          <a:stretch>
            <a:fillRect/>
          </a:stretch>
        </p:blipFill>
        <p:spPr bwMode="auto">
          <a:xfrm>
            <a:off x="2795465" y="3008806"/>
            <a:ext cx="202078" cy="190464"/>
          </a:xfrm>
          <a:prstGeom prst="rect">
            <a:avLst/>
          </a:prstGeom>
          <a:noFill/>
          <a:extLst>
            <a:ext uri="{909E8E84-426E-40DD-AFC4-6F175D3DCCD1}"/>
          </a:extLst>
        </p:spPr>
      </p:pic>
      <p:sp>
        <p:nvSpPr>
          <p:cNvPr id="123" name="TextBox 122">
            <a:extLst>
              <a:ext uri="{FF2B5EF4-FFF2-40B4-BE49-F238E27FC236}"/>
            </a:extLst>
          </p:cNvPr>
          <p:cNvSpPr txBox="1">
            <a:spLocks noChangeArrowheads="1"/>
          </p:cNvSpPr>
          <p:nvPr/>
        </p:nvSpPr>
        <p:spPr bwMode="auto">
          <a:xfrm>
            <a:off x="2597150" y="3424238"/>
            <a:ext cx="790575" cy="177800"/>
          </a:xfrm>
          <a:prstGeom prst="rect">
            <a:avLst/>
          </a:prstGeom>
          <a:noFill/>
          <a:ln>
            <a:noFill/>
          </a:ln>
          <a:extLst>
            <a:ext uri="{909E8E84-426E-40DD-AFC4-6F175D3DCCD1}"/>
            <a:ext uri="{91240B29-F687-4F45-9708-019B960494DF}"/>
          </a:extLst>
        </p:spPr>
        <p:txBody>
          <a:bodyPr>
            <a:spAutoFit/>
          </a:bodyPr>
          <a:lstStyle/>
          <a:p>
            <a:pPr algn="ctr">
              <a:defRPr/>
            </a:pPr>
            <a:r>
              <a:rPr lang="en-US" altLang="en-US" sz="550" b="1" dirty="0">
                <a:solidFill>
                  <a:schemeClr val="bg1"/>
                </a:solidFill>
                <a:latin typeface="Open Sans Light" pitchFamily="34" charset="0"/>
                <a:cs typeface="Open Sans Light" pitchFamily="34" charset="0"/>
              </a:rPr>
              <a:t>MIERCUREA CIUC</a:t>
            </a:r>
          </a:p>
        </p:txBody>
      </p:sp>
      <p:pic>
        <p:nvPicPr>
          <p:cNvPr id="124" name="Picture 123" descr="C:\Users\Radu\Desktop\loc.png">
            <a:extLst>
              <a:ext uri="{FF2B5EF4-FFF2-40B4-BE49-F238E27FC236}"/>
            </a:extLst>
          </p:cNvPr>
          <p:cNvPicPr>
            <a:picLocks noChangeAspect="1" noChangeArrowheads="1"/>
          </p:cNvPicPr>
          <p:nvPr/>
        </p:nvPicPr>
        <p:blipFill>
          <a:blip r:embed="rId4" cstate="screen">
            <a:duotone>
              <a:prstClr val="black"/>
              <a:schemeClr val="accent3">
                <a:tint val="45000"/>
                <a:satMod val="400000"/>
              </a:schemeClr>
            </a:duotone>
            <a:extLst>
              <a:ext uri="{28A0092B-C50C-407E-A947-70E740481C1C}"/>
            </a:extLst>
          </a:blip>
          <a:srcRect/>
          <a:stretch>
            <a:fillRect/>
          </a:stretch>
        </p:blipFill>
        <p:spPr bwMode="auto">
          <a:xfrm>
            <a:off x="2918720" y="3287756"/>
            <a:ext cx="202078" cy="190464"/>
          </a:xfrm>
          <a:prstGeom prst="rect">
            <a:avLst/>
          </a:prstGeom>
          <a:noFill/>
          <a:extLst>
            <a:ext uri="{909E8E84-426E-40DD-AFC4-6F175D3DCCD1}"/>
          </a:extLst>
        </p:spPr>
      </p:pic>
      <p:sp>
        <p:nvSpPr>
          <p:cNvPr id="125" name="TextBox 124">
            <a:extLst>
              <a:ext uri="{FF2B5EF4-FFF2-40B4-BE49-F238E27FC236}"/>
            </a:extLst>
          </p:cNvPr>
          <p:cNvSpPr txBox="1">
            <a:spLocks noChangeArrowheads="1"/>
          </p:cNvSpPr>
          <p:nvPr/>
        </p:nvSpPr>
        <p:spPr bwMode="auto">
          <a:xfrm>
            <a:off x="3011488" y="3455988"/>
            <a:ext cx="790575" cy="177800"/>
          </a:xfrm>
          <a:prstGeom prst="rect">
            <a:avLst/>
          </a:prstGeom>
          <a:noFill/>
          <a:ln>
            <a:noFill/>
          </a:ln>
          <a:extLst>
            <a:ext uri="{909E8E84-426E-40DD-AFC4-6F175D3DCCD1}"/>
            <a:ext uri="{91240B29-F687-4F45-9708-019B960494DF}"/>
          </a:extLst>
        </p:spPr>
        <p:txBody>
          <a:bodyPr>
            <a:spAutoFit/>
          </a:bodyPr>
          <a:lstStyle/>
          <a:p>
            <a:pPr algn="ctr">
              <a:defRPr/>
            </a:pPr>
            <a:r>
              <a:rPr lang="en-US" altLang="en-US" sz="550" b="1" dirty="0">
                <a:solidFill>
                  <a:schemeClr val="bg1"/>
                </a:solidFill>
                <a:latin typeface="Open Sans Light" pitchFamily="34" charset="0"/>
                <a:cs typeface="Open Sans Light" pitchFamily="34" charset="0"/>
              </a:rPr>
              <a:t>MOINESTI</a:t>
            </a:r>
          </a:p>
        </p:txBody>
      </p:sp>
      <p:pic>
        <p:nvPicPr>
          <p:cNvPr id="126" name="Picture 125" descr="C:\Users\Radu\Desktop\loc.png">
            <a:extLst>
              <a:ext uri="{FF2B5EF4-FFF2-40B4-BE49-F238E27FC236}"/>
            </a:extLst>
          </p:cNvPr>
          <p:cNvPicPr>
            <a:picLocks noChangeAspect="1" noChangeArrowheads="1"/>
          </p:cNvPicPr>
          <p:nvPr/>
        </p:nvPicPr>
        <p:blipFill>
          <a:blip r:embed="rId4" cstate="screen">
            <a:duotone>
              <a:prstClr val="black"/>
              <a:schemeClr val="accent3">
                <a:tint val="45000"/>
                <a:satMod val="400000"/>
              </a:schemeClr>
            </a:duotone>
            <a:extLst>
              <a:ext uri="{28A0092B-C50C-407E-A947-70E740481C1C}"/>
            </a:extLst>
          </a:blip>
          <a:srcRect/>
          <a:stretch>
            <a:fillRect/>
          </a:stretch>
        </p:blipFill>
        <p:spPr bwMode="auto">
          <a:xfrm>
            <a:off x="3237901" y="3295708"/>
            <a:ext cx="202078" cy="190464"/>
          </a:xfrm>
          <a:prstGeom prst="rect">
            <a:avLst/>
          </a:prstGeom>
          <a:noFill/>
          <a:extLst>
            <a:ext uri="{909E8E84-426E-40DD-AFC4-6F175D3DCCD1}"/>
          </a:extLst>
        </p:spPr>
      </p:pic>
      <p:pic>
        <p:nvPicPr>
          <p:cNvPr id="127" name="Picture 126" descr="C:\Users\Radu\Desktop\loc.png">
            <a:extLst>
              <a:ext uri="{FF2B5EF4-FFF2-40B4-BE49-F238E27FC236}"/>
            </a:extLst>
          </p:cNvPr>
          <p:cNvPicPr>
            <a:picLocks noChangeAspect="1" noChangeArrowheads="1"/>
          </p:cNvPicPr>
          <p:nvPr/>
        </p:nvPicPr>
        <p:blipFill>
          <a:blip r:embed="rId4" cstate="screen">
            <a:duotone>
              <a:prstClr val="black"/>
              <a:srgbClr val="FFC000">
                <a:tint val="45000"/>
                <a:satMod val="400000"/>
              </a:srgbClr>
            </a:duotone>
            <a:extLst>
              <a:ext uri="{28A0092B-C50C-407E-A947-70E740481C1C}"/>
            </a:extLst>
          </a:blip>
          <a:srcRect/>
          <a:stretch>
            <a:fillRect/>
          </a:stretch>
        </p:blipFill>
        <p:spPr bwMode="auto">
          <a:xfrm>
            <a:off x="2647324" y="3354508"/>
            <a:ext cx="202078" cy="190464"/>
          </a:xfrm>
          <a:prstGeom prst="rect">
            <a:avLst/>
          </a:prstGeom>
          <a:noFill/>
          <a:extLst>
            <a:ext uri="{909E8E84-426E-40DD-AFC4-6F175D3DCCD1}"/>
          </a:extLst>
        </p:spPr>
      </p:pic>
      <p:sp>
        <p:nvSpPr>
          <p:cNvPr id="128" name="TextBox 127">
            <a:extLst>
              <a:ext uri="{FF2B5EF4-FFF2-40B4-BE49-F238E27FC236}"/>
            </a:extLst>
          </p:cNvPr>
          <p:cNvSpPr txBox="1">
            <a:spLocks noChangeArrowheads="1"/>
          </p:cNvSpPr>
          <p:nvPr/>
        </p:nvSpPr>
        <p:spPr bwMode="auto">
          <a:xfrm>
            <a:off x="2876550" y="4344988"/>
            <a:ext cx="790575" cy="176212"/>
          </a:xfrm>
          <a:prstGeom prst="rect">
            <a:avLst/>
          </a:prstGeom>
          <a:noFill/>
          <a:ln>
            <a:noFill/>
          </a:ln>
          <a:extLst>
            <a:ext uri="{909E8E84-426E-40DD-AFC4-6F175D3DCCD1}"/>
            <a:ext uri="{91240B29-F687-4F45-9708-019B960494DF}"/>
          </a:extLst>
        </p:spPr>
        <p:txBody>
          <a:bodyPr>
            <a:spAutoFit/>
          </a:bodyPr>
          <a:lstStyle/>
          <a:p>
            <a:pPr algn="ctr">
              <a:defRPr/>
            </a:pPr>
            <a:r>
              <a:rPr lang="en-US" altLang="en-US" sz="550" b="1" dirty="0">
                <a:solidFill>
                  <a:schemeClr val="bg1"/>
                </a:solidFill>
                <a:latin typeface="Open Sans Light" pitchFamily="34" charset="0"/>
                <a:cs typeface="Open Sans Light" pitchFamily="34" charset="0"/>
              </a:rPr>
              <a:t>MIZIL</a:t>
            </a:r>
          </a:p>
        </p:txBody>
      </p:sp>
      <p:pic>
        <p:nvPicPr>
          <p:cNvPr id="129" name="Picture 128" descr="C:\Users\Radu\Desktop\loc.png">
            <a:extLst>
              <a:ext uri="{FF2B5EF4-FFF2-40B4-BE49-F238E27FC236}"/>
            </a:extLst>
          </p:cNvPr>
          <p:cNvPicPr>
            <a:picLocks noChangeAspect="1" noChangeArrowheads="1"/>
          </p:cNvPicPr>
          <p:nvPr/>
        </p:nvPicPr>
        <p:blipFill>
          <a:blip r:embed="rId4" cstate="screen">
            <a:duotone>
              <a:prstClr val="black"/>
              <a:srgbClr val="7030A0">
                <a:tint val="45000"/>
                <a:satMod val="400000"/>
              </a:srgbClr>
            </a:duotone>
            <a:extLst>
              <a:ext uri="{28A0092B-C50C-407E-A947-70E740481C1C}"/>
            </a:extLst>
          </a:blip>
          <a:srcRect/>
          <a:stretch>
            <a:fillRect/>
          </a:stretch>
        </p:blipFill>
        <p:spPr bwMode="auto">
          <a:xfrm>
            <a:off x="3162235" y="4208748"/>
            <a:ext cx="202078" cy="190464"/>
          </a:xfrm>
          <a:prstGeom prst="rect">
            <a:avLst/>
          </a:prstGeom>
          <a:noFill/>
          <a:extLst>
            <a:ext uri="{909E8E84-426E-40DD-AFC4-6F175D3DCCD1}"/>
          </a:extLst>
        </p:spPr>
      </p:pic>
      <p:pic>
        <p:nvPicPr>
          <p:cNvPr id="130" name="Picture 129" descr="C:\Users\Radu\Desktop\loc.png">
            <a:extLst>
              <a:ext uri="{FF2B5EF4-FFF2-40B4-BE49-F238E27FC236}"/>
            </a:extLst>
          </p:cNvPr>
          <p:cNvPicPr>
            <a:picLocks noChangeAspect="1" noChangeArrowheads="1"/>
          </p:cNvPicPr>
          <p:nvPr/>
        </p:nvPicPr>
        <p:blipFill>
          <a:blip r:embed="rId4" cstate="screen">
            <a:duotone>
              <a:prstClr val="black"/>
              <a:srgbClr val="FFC000">
                <a:tint val="45000"/>
                <a:satMod val="400000"/>
              </a:srgbClr>
            </a:duotone>
            <a:extLst>
              <a:ext uri="{28A0092B-C50C-407E-A947-70E740481C1C}"/>
            </a:extLst>
          </a:blip>
          <a:srcRect/>
          <a:stretch>
            <a:fillRect/>
          </a:stretch>
        </p:blipFill>
        <p:spPr bwMode="auto">
          <a:xfrm>
            <a:off x="2707744" y="3593968"/>
            <a:ext cx="202078" cy="190464"/>
          </a:xfrm>
          <a:prstGeom prst="rect">
            <a:avLst/>
          </a:prstGeom>
          <a:noFill/>
          <a:extLst>
            <a:ext uri="{909E8E84-426E-40DD-AFC4-6F175D3DCCD1}"/>
          </a:extLst>
        </p:spPr>
      </p:pic>
      <p:pic>
        <p:nvPicPr>
          <p:cNvPr id="131" name="Picture 130" descr="C:\Users\Radu\Desktop\loc.png">
            <a:extLst>
              <a:ext uri="{FF2B5EF4-FFF2-40B4-BE49-F238E27FC236}"/>
            </a:extLst>
          </p:cNvPr>
          <p:cNvPicPr>
            <a:picLocks noChangeAspect="1" noChangeArrowheads="1"/>
          </p:cNvPicPr>
          <p:nvPr/>
        </p:nvPicPr>
        <p:blipFill>
          <a:blip r:embed="rId4" cstate="screen">
            <a:duotone>
              <a:prstClr val="black"/>
              <a:srgbClr val="FF3300">
                <a:tint val="45000"/>
                <a:satMod val="400000"/>
              </a:srgbClr>
            </a:duotone>
            <a:extLst>
              <a:ext uri="{28A0092B-C50C-407E-A947-70E740481C1C}"/>
            </a:extLst>
          </a:blip>
          <a:srcRect/>
          <a:stretch>
            <a:fillRect/>
          </a:stretch>
        </p:blipFill>
        <p:spPr bwMode="auto">
          <a:xfrm>
            <a:off x="2044170" y="3658112"/>
            <a:ext cx="202078" cy="190464"/>
          </a:xfrm>
          <a:prstGeom prst="rect">
            <a:avLst/>
          </a:prstGeom>
          <a:noFill/>
          <a:extLst>
            <a:ext uri="{909E8E84-426E-40DD-AFC4-6F175D3DCCD1}"/>
          </a:extLst>
        </p:spPr>
      </p:pic>
      <p:pic>
        <p:nvPicPr>
          <p:cNvPr id="132" name="Picture 131" descr="C:\Users\Radu\Desktop\loc.png">
            <a:extLst>
              <a:ext uri="{FF2B5EF4-FFF2-40B4-BE49-F238E27FC236}"/>
            </a:extLst>
          </p:cNvPr>
          <p:cNvPicPr>
            <a:picLocks noChangeAspect="1" noChangeArrowheads="1"/>
          </p:cNvPicPr>
          <p:nvPr/>
        </p:nvPicPr>
        <p:blipFill>
          <a:blip r:embed="rId4" cstate="screen">
            <a:duotone>
              <a:prstClr val="black"/>
              <a:srgbClr val="FF3300">
                <a:tint val="45000"/>
                <a:satMod val="400000"/>
              </a:srgbClr>
            </a:duotone>
            <a:extLst>
              <a:ext uri="{28A0092B-C50C-407E-A947-70E740481C1C}"/>
            </a:extLst>
          </a:blip>
          <a:srcRect/>
          <a:stretch>
            <a:fillRect/>
          </a:stretch>
        </p:blipFill>
        <p:spPr bwMode="auto">
          <a:xfrm>
            <a:off x="756945" y="3720764"/>
            <a:ext cx="202078" cy="190464"/>
          </a:xfrm>
          <a:prstGeom prst="rect">
            <a:avLst/>
          </a:prstGeom>
          <a:noFill/>
          <a:extLst>
            <a:ext uri="{909E8E84-426E-40DD-AFC4-6F175D3DCCD1}"/>
          </a:extLst>
        </p:spPr>
      </p:pic>
      <p:pic>
        <p:nvPicPr>
          <p:cNvPr id="133" name="Picture 132" descr="C:\Users\Radu\Desktop\loc.png">
            <a:extLst>
              <a:ext uri="{FF2B5EF4-FFF2-40B4-BE49-F238E27FC236}"/>
            </a:extLst>
          </p:cNvPr>
          <p:cNvPicPr>
            <a:picLocks noChangeAspect="1" noChangeArrowheads="1"/>
          </p:cNvPicPr>
          <p:nvPr/>
        </p:nvPicPr>
        <p:blipFill>
          <a:blip r:embed="rId4" cstate="screen">
            <a:duotone>
              <a:prstClr val="black"/>
              <a:srgbClr val="FF3300">
                <a:tint val="45000"/>
                <a:satMod val="400000"/>
              </a:srgbClr>
            </a:duotone>
            <a:extLst>
              <a:ext uri="{28A0092B-C50C-407E-A947-70E740481C1C}"/>
            </a:extLst>
          </a:blip>
          <a:srcRect/>
          <a:stretch>
            <a:fillRect/>
          </a:stretch>
        </p:blipFill>
        <p:spPr bwMode="auto">
          <a:xfrm>
            <a:off x="2294433" y="3151200"/>
            <a:ext cx="202078" cy="190464"/>
          </a:xfrm>
          <a:prstGeom prst="rect">
            <a:avLst/>
          </a:prstGeom>
          <a:noFill/>
          <a:extLst>
            <a:ext uri="{909E8E84-426E-40DD-AFC4-6F175D3DCCD1}"/>
          </a:extLst>
        </p:spPr>
      </p:pic>
      <p:pic>
        <p:nvPicPr>
          <p:cNvPr id="134" name="Picture 133" descr="C:\Users\Radu\Desktop\loc.png">
            <a:extLst>
              <a:ext uri="{FF2B5EF4-FFF2-40B4-BE49-F238E27FC236}"/>
            </a:extLst>
          </p:cNvPr>
          <p:cNvPicPr>
            <a:picLocks noChangeAspect="1" noChangeArrowheads="1"/>
          </p:cNvPicPr>
          <p:nvPr/>
        </p:nvPicPr>
        <p:blipFill>
          <a:blip r:embed="rId4" cstate="screen">
            <a:duotone>
              <a:prstClr val="black"/>
              <a:schemeClr val="accent3">
                <a:tint val="45000"/>
                <a:satMod val="400000"/>
              </a:schemeClr>
            </a:duotone>
            <a:extLst>
              <a:ext uri="{28A0092B-C50C-407E-A947-70E740481C1C}"/>
            </a:extLst>
          </a:blip>
          <a:srcRect/>
          <a:stretch>
            <a:fillRect/>
          </a:stretch>
        </p:blipFill>
        <p:spPr bwMode="auto">
          <a:xfrm>
            <a:off x="2558503" y="3668397"/>
            <a:ext cx="202078" cy="190464"/>
          </a:xfrm>
          <a:prstGeom prst="rect">
            <a:avLst/>
          </a:prstGeom>
          <a:noFill/>
          <a:extLst>
            <a:ext uri="{909E8E84-426E-40DD-AFC4-6F175D3DCCD1}"/>
          </a:extLst>
        </p:spPr>
      </p:pic>
      <p:pic>
        <p:nvPicPr>
          <p:cNvPr id="135" name="Picture 134" descr="C:\Users\Radu\Desktop\loc.png">
            <a:extLst>
              <a:ext uri="{FF2B5EF4-FFF2-40B4-BE49-F238E27FC236}"/>
            </a:extLst>
          </p:cNvPr>
          <p:cNvPicPr>
            <a:picLocks noChangeAspect="1" noChangeArrowheads="1"/>
          </p:cNvPicPr>
          <p:nvPr/>
        </p:nvPicPr>
        <p:blipFill>
          <a:blip r:embed="rId4" cstate="screen">
            <a:duotone>
              <a:prstClr val="black"/>
              <a:srgbClr val="FF3300">
                <a:tint val="45000"/>
                <a:satMod val="400000"/>
              </a:srgbClr>
            </a:duotone>
            <a:extLst>
              <a:ext uri="{28A0092B-C50C-407E-A947-70E740481C1C}"/>
            </a:extLst>
          </a:blip>
          <a:srcRect/>
          <a:stretch>
            <a:fillRect/>
          </a:stretch>
        </p:blipFill>
        <p:spPr bwMode="auto">
          <a:xfrm>
            <a:off x="4911627" y="2007430"/>
            <a:ext cx="326598" cy="307828"/>
          </a:xfrm>
          <a:prstGeom prst="rect">
            <a:avLst/>
          </a:prstGeom>
          <a:noFill/>
          <a:extLst>
            <a:ext uri="{909E8E84-426E-40DD-AFC4-6F175D3DCCD1}"/>
          </a:extLst>
        </p:spPr>
      </p:pic>
      <p:pic>
        <p:nvPicPr>
          <p:cNvPr id="136" name="Picture 135" descr="C:\Users\Radu\Desktop\loc.png">
            <a:extLst>
              <a:ext uri="{FF2B5EF4-FFF2-40B4-BE49-F238E27FC236}"/>
            </a:extLst>
          </p:cNvPr>
          <p:cNvPicPr>
            <a:picLocks noChangeAspect="1" noChangeArrowheads="1"/>
          </p:cNvPicPr>
          <p:nvPr/>
        </p:nvPicPr>
        <p:blipFill>
          <a:blip r:embed="rId4" cstate="screen">
            <a:duotone>
              <a:prstClr val="black"/>
              <a:schemeClr val="accent3">
                <a:tint val="45000"/>
                <a:satMod val="400000"/>
              </a:schemeClr>
            </a:duotone>
            <a:extLst>
              <a:ext uri="{28A0092B-C50C-407E-A947-70E740481C1C}"/>
            </a:extLst>
          </a:blip>
          <a:srcRect/>
          <a:stretch>
            <a:fillRect/>
          </a:stretch>
        </p:blipFill>
        <p:spPr bwMode="auto">
          <a:xfrm>
            <a:off x="4930405" y="2442155"/>
            <a:ext cx="311002" cy="293128"/>
          </a:xfrm>
          <a:prstGeom prst="rect">
            <a:avLst/>
          </a:prstGeom>
          <a:noFill/>
          <a:extLst>
            <a:ext uri="{909E8E84-426E-40DD-AFC4-6F175D3DCCD1}"/>
          </a:extLst>
        </p:spPr>
      </p:pic>
      <p:pic>
        <p:nvPicPr>
          <p:cNvPr id="137" name="Picture 136" descr="C:\Users\Radu\Desktop\loc.png">
            <a:extLst>
              <a:ext uri="{FF2B5EF4-FFF2-40B4-BE49-F238E27FC236}"/>
            </a:extLst>
          </p:cNvPr>
          <p:cNvPicPr>
            <a:picLocks noChangeAspect="1" noChangeArrowheads="1"/>
          </p:cNvPicPr>
          <p:nvPr/>
        </p:nvPicPr>
        <p:blipFill>
          <a:blip r:embed="rId4" cstate="screen">
            <a:duotone>
              <a:prstClr val="black"/>
              <a:srgbClr val="FFC000">
                <a:tint val="45000"/>
                <a:satMod val="400000"/>
              </a:srgbClr>
            </a:duotone>
            <a:extLst>
              <a:ext uri="{28A0092B-C50C-407E-A947-70E740481C1C}"/>
            </a:extLst>
          </a:blip>
          <a:srcRect/>
          <a:stretch>
            <a:fillRect/>
          </a:stretch>
        </p:blipFill>
        <p:spPr bwMode="auto">
          <a:xfrm>
            <a:off x="4940193" y="3333260"/>
            <a:ext cx="300761" cy="283475"/>
          </a:xfrm>
          <a:prstGeom prst="rect">
            <a:avLst/>
          </a:prstGeom>
          <a:noFill/>
          <a:extLst>
            <a:ext uri="{909E8E84-426E-40DD-AFC4-6F175D3DCCD1}"/>
          </a:extLst>
        </p:spPr>
      </p:pic>
      <p:sp>
        <p:nvSpPr>
          <p:cNvPr id="5186" name="Date Placeholder 1"/>
          <p:cNvSpPr txBox="1">
            <a:spLocks/>
          </p:cNvSpPr>
          <p:nvPr/>
        </p:nvSpPr>
        <p:spPr bwMode="auto">
          <a:xfrm>
            <a:off x="5237163" y="1841500"/>
            <a:ext cx="3768725" cy="642938"/>
          </a:xfrm>
          <a:prstGeom prst="rect">
            <a:avLst/>
          </a:prstGeom>
          <a:noFill/>
          <a:ln w="9525">
            <a:noFill/>
            <a:miter lim="800000"/>
            <a:headEnd/>
            <a:tailEnd/>
          </a:ln>
        </p:spPr>
        <p:txBody>
          <a:bodyPr anchor="ctr"/>
          <a:lstStyle/>
          <a:p>
            <a:r>
              <a:rPr lang="ro-RO" altLang="ro-RO" sz="1700" b="1">
                <a:solidFill>
                  <a:srgbClr val="009999"/>
                </a:solidFill>
                <a:latin typeface="Corbel" pitchFamily="34" charset="0"/>
              </a:rPr>
              <a:t>Semnatari </a:t>
            </a:r>
            <a:r>
              <a:rPr lang="en-US" altLang="ro-RO" sz="1700" b="1">
                <a:solidFill>
                  <a:srgbClr val="009999"/>
                </a:solidFill>
                <a:latin typeface="Corbel" pitchFamily="34" charset="0"/>
              </a:rPr>
              <a:t>- </a:t>
            </a:r>
            <a:r>
              <a:rPr lang="ro-RO" altLang="ro-RO" sz="1700" b="1">
                <a:solidFill>
                  <a:srgbClr val="009999"/>
                </a:solidFill>
                <a:latin typeface="Corbel" pitchFamily="34" charset="0"/>
              </a:rPr>
              <a:t>Peste</a:t>
            </a:r>
            <a:r>
              <a:rPr lang="en-US" altLang="ro-RO" sz="1700" b="1">
                <a:solidFill>
                  <a:srgbClr val="009999"/>
                </a:solidFill>
                <a:latin typeface="Corbel" pitchFamily="34" charset="0"/>
              </a:rPr>
              <a:t> 120.000 </a:t>
            </a:r>
            <a:r>
              <a:rPr lang="ro-RO" altLang="ro-RO" sz="1700" b="1">
                <a:solidFill>
                  <a:srgbClr val="009999"/>
                </a:solidFill>
                <a:latin typeface="Corbel" pitchFamily="34" charset="0"/>
              </a:rPr>
              <a:t>locuitori</a:t>
            </a:r>
            <a:endParaRPr lang="en-US" altLang="ro-RO" sz="1700" b="1">
              <a:solidFill>
                <a:srgbClr val="009999"/>
              </a:solidFill>
              <a:latin typeface="Corbel" pitchFamily="34" charset="0"/>
            </a:endParaRPr>
          </a:p>
        </p:txBody>
      </p:sp>
      <p:sp>
        <p:nvSpPr>
          <p:cNvPr id="5187" name="Date Placeholder 1"/>
          <p:cNvSpPr txBox="1">
            <a:spLocks/>
          </p:cNvSpPr>
          <p:nvPr/>
        </p:nvSpPr>
        <p:spPr bwMode="auto">
          <a:xfrm>
            <a:off x="5230813" y="2263775"/>
            <a:ext cx="4059237" cy="642938"/>
          </a:xfrm>
          <a:prstGeom prst="rect">
            <a:avLst/>
          </a:prstGeom>
          <a:noFill/>
          <a:ln w="9525">
            <a:noFill/>
            <a:miter lim="800000"/>
            <a:headEnd/>
            <a:tailEnd/>
          </a:ln>
        </p:spPr>
        <p:txBody>
          <a:bodyPr anchor="ctr"/>
          <a:lstStyle/>
          <a:p>
            <a:r>
              <a:rPr lang="ro-RO" altLang="ro-RO" sz="1700" b="1">
                <a:solidFill>
                  <a:srgbClr val="009999"/>
                </a:solidFill>
                <a:latin typeface="Corbel" pitchFamily="34" charset="0"/>
              </a:rPr>
              <a:t>Semnatari </a:t>
            </a:r>
            <a:r>
              <a:rPr lang="en-US" altLang="ro-RO" sz="1700" b="1">
                <a:solidFill>
                  <a:srgbClr val="009999"/>
                </a:solidFill>
                <a:latin typeface="Corbel" pitchFamily="34" charset="0"/>
              </a:rPr>
              <a:t>– 20.000 - 120.000 </a:t>
            </a:r>
            <a:r>
              <a:rPr lang="ro-RO" altLang="ro-RO" sz="1700" b="1">
                <a:solidFill>
                  <a:srgbClr val="009999"/>
                </a:solidFill>
                <a:latin typeface="Corbel" pitchFamily="34" charset="0"/>
              </a:rPr>
              <a:t>locuitori</a:t>
            </a:r>
            <a:endParaRPr lang="en-US" altLang="ro-RO" sz="1700" b="1">
              <a:solidFill>
                <a:srgbClr val="009999"/>
              </a:solidFill>
              <a:latin typeface="Corbel" pitchFamily="34" charset="0"/>
            </a:endParaRPr>
          </a:p>
        </p:txBody>
      </p:sp>
      <p:sp>
        <p:nvSpPr>
          <p:cNvPr id="5188" name="Date Placeholder 1"/>
          <p:cNvSpPr txBox="1">
            <a:spLocks/>
          </p:cNvSpPr>
          <p:nvPr/>
        </p:nvSpPr>
        <p:spPr bwMode="auto">
          <a:xfrm>
            <a:off x="5248275" y="3140075"/>
            <a:ext cx="4059238" cy="641350"/>
          </a:xfrm>
          <a:prstGeom prst="rect">
            <a:avLst/>
          </a:prstGeom>
          <a:noFill/>
          <a:ln w="9525">
            <a:noFill/>
            <a:miter lim="800000"/>
            <a:headEnd/>
            <a:tailEnd/>
          </a:ln>
        </p:spPr>
        <p:txBody>
          <a:bodyPr anchor="ctr"/>
          <a:lstStyle/>
          <a:p>
            <a:r>
              <a:rPr lang="ro-RO" altLang="ro-RO" sz="1700" b="1">
                <a:solidFill>
                  <a:srgbClr val="009999"/>
                </a:solidFill>
                <a:latin typeface="Corbel" pitchFamily="34" charset="0"/>
              </a:rPr>
              <a:t>Nu sunt semnatari </a:t>
            </a:r>
            <a:endParaRPr lang="en-US" altLang="ro-RO" sz="1700" b="1">
              <a:solidFill>
                <a:srgbClr val="009999"/>
              </a:solidFill>
              <a:latin typeface="Corbel" pitchFamily="34" charset="0"/>
            </a:endParaRPr>
          </a:p>
        </p:txBody>
      </p:sp>
      <p:pic>
        <p:nvPicPr>
          <p:cNvPr id="141" name="Picture 140" descr="C:\Users\Radu\Desktop\loc.png">
            <a:extLst>
              <a:ext uri="{FF2B5EF4-FFF2-40B4-BE49-F238E27FC236}"/>
            </a:extLst>
          </p:cNvPr>
          <p:cNvPicPr>
            <a:picLocks noChangeAspect="1" noChangeArrowheads="1"/>
          </p:cNvPicPr>
          <p:nvPr/>
        </p:nvPicPr>
        <p:blipFill>
          <a:blip r:embed="rId4" cstate="screen">
            <a:duotone>
              <a:prstClr val="black"/>
              <a:srgbClr val="FF3300">
                <a:tint val="45000"/>
                <a:satMod val="400000"/>
              </a:srgbClr>
            </a:duotone>
            <a:extLst>
              <a:ext uri="{28A0092B-C50C-407E-A947-70E740481C1C}"/>
            </a:extLst>
          </a:blip>
          <a:srcRect/>
          <a:stretch>
            <a:fillRect/>
          </a:stretch>
        </p:blipFill>
        <p:spPr bwMode="auto">
          <a:xfrm>
            <a:off x="2964483" y="4293368"/>
            <a:ext cx="202078" cy="190464"/>
          </a:xfrm>
          <a:prstGeom prst="rect">
            <a:avLst/>
          </a:prstGeom>
          <a:noFill/>
          <a:extLst>
            <a:ext uri="{909E8E84-426E-40DD-AFC4-6F175D3DCCD1}"/>
          </a:extLst>
        </p:spPr>
      </p:pic>
      <p:pic>
        <p:nvPicPr>
          <p:cNvPr id="142" name="Picture 141" descr="C:\Users\Radu\Desktop\loc.png">
            <a:extLst>
              <a:ext uri="{FF2B5EF4-FFF2-40B4-BE49-F238E27FC236}"/>
            </a:extLst>
          </p:cNvPr>
          <p:cNvPicPr>
            <a:picLocks noChangeAspect="1" noChangeArrowheads="1"/>
          </p:cNvPicPr>
          <p:nvPr/>
        </p:nvPicPr>
        <p:blipFill>
          <a:blip r:embed="rId4" cstate="screen">
            <a:duotone>
              <a:prstClr val="black"/>
              <a:srgbClr val="7030A0">
                <a:tint val="45000"/>
                <a:satMod val="400000"/>
              </a:srgbClr>
            </a:duotone>
            <a:extLst>
              <a:ext uri="{28A0092B-C50C-407E-A947-70E740481C1C}"/>
            </a:extLst>
          </a:blip>
          <a:srcRect/>
          <a:stretch>
            <a:fillRect/>
          </a:stretch>
        </p:blipFill>
        <p:spPr bwMode="auto">
          <a:xfrm>
            <a:off x="4927223" y="2863972"/>
            <a:ext cx="311002" cy="293128"/>
          </a:xfrm>
          <a:prstGeom prst="rect">
            <a:avLst/>
          </a:prstGeom>
          <a:noFill/>
          <a:extLst>
            <a:ext uri="{909E8E84-426E-40DD-AFC4-6F175D3DCCD1}"/>
          </a:extLst>
        </p:spPr>
      </p:pic>
      <p:sp>
        <p:nvSpPr>
          <p:cNvPr id="5191" name="Date Placeholder 1"/>
          <p:cNvSpPr txBox="1">
            <a:spLocks/>
          </p:cNvSpPr>
          <p:nvPr/>
        </p:nvSpPr>
        <p:spPr bwMode="auto">
          <a:xfrm>
            <a:off x="5238750" y="2682875"/>
            <a:ext cx="4060825" cy="641350"/>
          </a:xfrm>
          <a:prstGeom prst="rect">
            <a:avLst/>
          </a:prstGeom>
          <a:noFill/>
          <a:ln w="9525">
            <a:noFill/>
            <a:miter lim="800000"/>
            <a:headEnd/>
            <a:tailEnd/>
          </a:ln>
        </p:spPr>
        <p:txBody>
          <a:bodyPr anchor="ctr"/>
          <a:lstStyle/>
          <a:p>
            <a:r>
              <a:rPr lang="ro-RO" altLang="ro-RO" sz="1700" b="1">
                <a:solidFill>
                  <a:srgbClr val="009999"/>
                </a:solidFill>
                <a:latin typeface="Corbel" pitchFamily="34" charset="0"/>
              </a:rPr>
              <a:t>Semnatari </a:t>
            </a:r>
            <a:r>
              <a:rPr lang="en-US" altLang="ro-RO" sz="1700" b="1">
                <a:solidFill>
                  <a:srgbClr val="009999"/>
                </a:solidFill>
                <a:latin typeface="Corbel" pitchFamily="34" charset="0"/>
              </a:rPr>
              <a:t>– </a:t>
            </a:r>
            <a:r>
              <a:rPr lang="ro-RO" altLang="ro-RO" sz="1700" b="1">
                <a:solidFill>
                  <a:srgbClr val="009999"/>
                </a:solidFill>
                <a:latin typeface="Corbel" pitchFamily="34" charset="0"/>
              </a:rPr>
              <a:t>până în </a:t>
            </a:r>
            <a:r>
              <a:rPr lang="en-US" altLang="ro-RO" sz="1700" b="1">
                <a:solidFill>
                  <a:srgbClr val="009999"/>
                </a:solidFill>
                <a:latin typeface="Corbel" pitchFamily="34" charset="0"/>
              </a:rPr>
              <a:t>20.000 </a:t>
            </a:r>
            <a:r>
              <a:rPr lang="ro-RO" altLang="ro-RO" sz="1700" b="1">
                <a:solidFill>
                  <a:srgbClr val="009999"/>
                </a:solidFill>
                <a:latin typeface="Corbel" pitchFamily="34" charset="0"/>
              </a:rPr>
              <a:t>locuitori</a:t>
            </a:r>
            <a:endParaRPr lang="en-US" altLang="ro-RO" sz="1700" b="1">
              <a:solidFill>
                <a:srgbClr val="009999"/>
              </a:solidFill>
              <a:latin typeface="Corbel" pitchFamily="34" charset="0"/>
            </a:endParaRPr>
          </a:p>
        </p:txBody>
      </p:sp>
      <p:sp>
        <p:nvSpPr>
          <p:cNvPr id="5192" name="Date Placeholder 1"/>
          <p:cNvSpPr txBox="1">
            <a:spLocks/>
          </p:cNvSpPr>
          <p:nvPr/>
        </p:nvSpPr>
        <p:spPr bwMode="auto">
          <a:xfrm>
            <a:off x="4991100" y="4041775"/>
            <a:ext cx="4059238" cy="2103438"/>
          </a:xfrm>
          <a:prstGeom prst="rect">
            <a:avLst/>
          </a:prstGeom>
          <a:noFill/>
          <a:ln w="9525">
            <a:noFill/>
            <a:miter lim="800000"/>
            <a:headEnd/>
            <a:tailEnd/>
          </a:ln>
        </p:spPr>
        <p:txBody>
          <a:bodyPr anchor="ctr"/>
          <a:lstStyle/>
          <a:p>
            <a:r>
              <a:rPr lang="en-US" altLang="ro-RO" b="1">
                <a:solidFill>
                  <a:srgbClr val="009999"/>
                </a:solidFill>
                <a:latin typeface="Corbel" pitchFamily="34" charset="0"/>
              </a:rPr>
              <a:t>Management Board:</a:t>
            </a:r>
          </a:p>
          <a:p>
            <a:pPr>
              <a:buFont typeface="Wingdings" pitchFamily="2" charset="2"/>
              <a:buChar char="v"/>
            </a:pPr>
            <a:r>
              <a:rPr lang="en-US" altLang="ro-RO" i="1">
                <a:latin typeface="Corbel" pitchFamily="34" charset="0"/>
              </a:rPr>
              <a:t>Pre</a:t>
            </a:r>
            <a:r>
              <a:rPr lang="ro-RO" altLang="ro-RO" i="1">
                <a:latin typeface="Corbel" pitchFamily="34" charset="0"/>
              </a:rPr>
              <a:t>ș</a:t>
            </a:r>
            <a:r>
              <a:rPr lang="en-US" altLang="ro-RO" i="1">
                <a:latin typeface="Corbel" pitchFamily="34" charset="0"/>
              </a:rPr>
              <a:t>edinte</a:t>
            </a:r>
            <a:r>
              <a:rPr lang="ro-RO" altLang="ro-RO" i="1">
                <a:latin typeface="Corbel" pitchFamily="34" charset="0"/>
              </a:rPr>
              <a:t> </a:t>
            </a:r>
            <a:r>
              <a:rPr lang="ro-RO" altLang="ro-RO">
                <a:latin typeface="Corbel" pitchFamily="34" charset="0"/>
              </a:rPr>
              <a:t>	Brașov</a:t>
            </a:r>
          </a:p>
          <a:p>
            <a:pPr>
              <a:buFont typeface="Wingdings" pitchFamily="2" charset="2"/>
              <a:buChar char="v"/>
            </a:pPr>
            <a:r>
              <a:rPr lang="ro-RO" altLang="ro-RO" i="1">
                <a:latin typeface="Corbel" pitchFamily="34" charset="0"/>
              </a:rPr>
              <a:t>Vicepreședinte</a:t>
            </a:r>
            <a:r>
              <a:rPr lang="ro-RO" altLang="ro-RO">
                <a:latin typeface="Corbel" pitchFamily="34" charset="0"/>
              </a:rPr>
              <a:t> 	Alba Iulia</a:t>
            </a:r>
          </a:p>
          <a:p>
            <a:pPr>
              <a:buFont typeface="Wingdings" pitchFamily="2" charset="2"/>
              <a:buChar char="v"/>
            </a:pPr>
            <a:r>
              <a:rPr lang="ro-RO" altLang="ro-RO" i="1">
                <a:latin typeface="Corbel" pitchFamily="34" charset="0"/>
              </a:rPr>
              <a:t>Vicepreședinte</a:t>
            </a:r>
            <a:r>
              <a:rPr lang="ro-RO" altLang="ro-RO">
                <a:latin typeface="Corbel" pitchFamily="34" charset="0"/>
              </a:rPr>
              <a:t>      </a:t>
            </a:r>
            <a:r>
              <a:rPr lang="en-US" altLang="ro-RO">
                <a:latin typeface="Corbel" pitchFamily="34" charset="0"/>
              </a:rPr>
              <a:t>	</a:t>
            </a:r>
            <a:r>
              <a:rPr lang="ro-RO" altLang="ro-RO">
                <a:latin typeface="Corbel" pitchFamily="34" charset="0"/>
              </a:rPr>
              <a:t>Făgăraș</a:t>
            </a:r>
          </a:p>
          <a:p>
            <a:pPr>
              <a:buFont typeface="Wingdings" pitchFamily="2" charset="2"/>
              <a:buChar char="v"/>
            </a:pPr>
            <a:r>
              <a:rPr lang="ro-RO" altLang="ro-RO" i="1">
                <a:latin typeface="Corbel" pitchFamily="34" charset="0"/>
              </a:rPr>
              <a:t>Secretar</a:t>
            </a:r>
            <a:r>
              <a:rPr lang="ro-RO" altLang="ro-RO">
                <a:latin typeface="Corbel" pitchFamily="34" charset="0"/>
              </a:rPr>
              <a:t> 	Deva </a:t>
            </a:r>
          </a:p>
          <a:p>
            <a:pPr>
              <a:buFont typeface="Wingdings" pitchFamily="2" charset="2"/>
              <a:buChar char="v"/>
            </a:pPr>
            <a:r>
              <a:rPr lang="ro-RO" altLang="ro-RO" i="1">
                <a:latin typeface="Corbel" pitchFamily="34" charset="0"/>
              </a:rPr>
              <a:t>Membru</a:t>
            </a:r>
            <a:r>
              <a:rPr lang="ro-RO" altLang="ro-RO">
                <a:latin typeface="Corbel" pitchFamily="34" charset="0"/>
              </a:rPr>
              <a:t>	Bacău</a:t>
            </a:r>
          </a:p>
          <a:p>
            <a:pPr>
              <a:buFont typeface="Wingdings" pitchFamily="2" charset="2"/>
              <a:buChar char="v"/>
            </a:pPr>
            <a:r>
              <a:rPr lang="ro-RO" altLang="ro-RO" i="1">
                <a:latin typeface="Corbel" pitchFamily="34" charset="0"/>
              </a:rPr>
              <a:t>Membru</a:t>
            </a:r>
            <a:r>
              <a:rPr lang="ro-RO" altLang="ro-RO">
                <a:latin typeface="Corbel" pitchFamily="34" charset="0"/>
              </a:rPr>
              <a:t>	Moinești</a:t>
            </a:r>
          </a:p>
          <a:p>
            <a:pPr>
              <a:buFont typeface="Wingdings" pitchFamily="2" charset="2"/>
              <a:buChar char="v"/>
            </a:pPr>
            <a:r>
              <a:rPr lang="ro-RO" altLang="ro-RO" i="1">
                <a:latin typeface="Corbel" pitchFamily="34" charset="0"/>
              </a:rPr>
              <a:t>Membru</a:t>
            </a:r>
            <a:r>
              <a:rPr lang="ro-RO" altLang="ro-RO">
                <a:latin typeface="Corbel" pitchFamily="34" charset="0"/>
              </a:rPr>
              <a:t> 	Ploiești </a:t>
            </a:r>
            <a:endParaRPr lang="en-US" altLang="ro-RO">
              <a:latin typeface="Corbel" pitchFamily="34" charset="0"/>
            </a:endParaRPr>
          </a:p>
        </p:txBody>
      </p:sp>
      <p:pic>
        <p:nvPicPr>
          <p:cNvPr id="5193" name="Picture 8" descr="\\SERVER-PC\Comun OER\Comunicare\Logo OER\logo\OER Logo.png"/>
          <p:cNvPicPr>
            <a:picLocks noChangeAspect="1" noChangeArrowheads="1"/>
          </p:cNvPicPr>
          <p:nvPr/>
        </p:nvPicPr>
        <p:blipFill>
          <a:blip r:embed="rId5" cstate="print"/>
          <a:srcRect/>
          <a:stretch>
            <a:fillRect/>
          </a:stretch>
        </p:blipFill>
        <p:spPr bwMode="auto">
          <a:xfrm>
            <a:off x="3402013" y="6370638"/>
            <a:ext cx="1111250" cy="487362"/>
          </a:xfrm>
          <a:prstGeom prst="rect">
            <a:avLst/>
          </a:prstGeom>
          <a:noFill/>
          <a:ln w="9525">
            <a:noFill/>
            <a:miter lim="800000"/>
            <a:headEnd/>
            <a:tailEnd/>
          </a:ln>
        </p:spPr>
      </p:pic>
      <p:sp>
        <p:nvSpPr>
          <p:cNvPr id="140" name="Subtitle 2">
            <a:extLst>
              <a:ext uri="{FF2B5EF4-FFF2-40B4-BE49-F238E27FC236}"/>
            </a:extLst>
          </p:cNvPr>
          <p:cNvSpPr txBox="1">
            <a:spLocks/>
          </p:cNvSpPr>
          <p:nvPr/>
        </p:nvSpPr>
        <p:spPr>
          <a:xfrm>
            <a:off x="4607496" y="6396037"/>
            <a:ext cx="4536504" cy="461963"/>
          </a:xfrm>
          <a:prstGeom prst="rect">
            <a:avLst/>
          </a:prstGeom>
          <a:ln>
            <a:noFill/>
          </a:ln>
          <a:effectLst/>
          <a:scene3d>
            <a:camera prst="orthographicFront">
              <a:rot lat="0" lon="0" rev="0"/>
            </a:camera>
            <a:lightRig rig="balanced" dir="t">
              <a:rot lat="0" lon="0" rev="8700000"/>
            </a:lightRig>
          </a:scene3d>
          <a:sp3d>
            <a:bevelT w="190500" h="38100"/>
          </a:sp3d>
        </p:spPr>
        <p:txBody>
          <a:bodyPr>
            <a:normAutofit/>
          </a:bodyPr>
          <a:lstStyle/>
          <a:p>
            <a:pPr algn="ctr" defTabSz="457200" eaLnBrk="1" hangingPunct="1">
              <a:lnSpc>
                <a:spcPct val="80000"/>
              </a:lnSpc>
              <a:buClr>
                <a:srgbClr val="F1FBFD"/>
              </a:buClr>
              <a:buSzPct val="80000"/>
              <a:buFont typeface="Wingdings 3" pitchFamily="18" charset="2"/>
              <a:buNone/>
            </a:pPr>
            <a:r>
              <a:rPr lang="en-US" altLang="en-US" sz="1100" i="1">
                <a:solidFill>
                  <a:srgbClr val="00B0F0"/>
                </a:solidFill>
                <a:latin typeface="Corbel" pitchFamily="34" charset="0"/>
                <a:ea typeface="Open Sans" pitchFamily="34" charset="0"/>
                <a:cs typeface="Open Sans" pitchFamily="34" charset="0"/>
              </a:rPr>
              <a:t>Proiectul INTAS – instrument important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implementarea politicii de eficien</a:t>
            </a:r>
            <a:r>
              <a:rPr lang="ro-RO" altLang="en-US" sz="1100" i="1">
                <a:solidFill>
                  <a:srgbClr val="00B0F0"/>
                </a:solidFill>
                <a:latin typeface="Corbel" pitchFamily="34" charset="0"/>
                <a:ea typeface="Open Sans" pitchFamily="34" charset="0"/>
                <a:cs typeface="Open Sans" pitchFamily="34" charset="0"/>
              </a:rPr>
              <a:t>ță</a:t>
            </a:r>
            <a:r>
              <a:rPr lang="en-US" altLang="en-US" sz="1100" i="1">
                <a:solidFill>
                  <a:srgbClr val="00B0F0"/>
                </a:solidFill>
                <a:latin typeface="Corbel" pitchFamily="34" charset="0"/>
                <a:ea typeface="Open Sans" pitchFamily="34" charset="0"/>
                <a:cs typeface="Open Sans" pitchFamily="34" charset="0"/>
              </a:rPr>
              <a:t> energetic</a:t>
            </a:r>
            <a:r>
              <a:rPr lang="ro-RO" altLang="en-US" sz="1100" i="1">
                <a:solidFill>
                  <a:srgbClr val="00B0F0"/>
                </a:solidFill>
                <a:latin typeface="Corbel" pitchFamily="34" charset="0"/>
                <a:ea typeface="Open Sans" pitchFamily="34" charset="0"/>
                <a:cs typeface="Open Sans" pitchFamily="34" charset="0"/>
              </a:rPr>
              <a:t>ă</a:t>
            </a:r>
            <a:r>
              <a:rPr lang="en-US" altLang="en-US" sz="1100" i="1">
                <a:solidFill>
                  <a:srgbClr val="00B0F0"/>
                </a:solidFill>
                <a:latin typeface="Corbel" pitchFamily="34" charset="0"/>
                <a:ea typeface="Open Sans" pitchFamily="34" charset="0"/>
                <a:cs typeface="Open Sans" pitchFamily="34" charset="0"/>
              </a:rPr>
              <a: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industria din Rom</a:t>
            </a:r>
            <a:r>
              <a:rPr lang="ro-RO" altLang="en-US" sz="1100" i="1">
                <a:solidFill>
                  <a:srgbClr val="00B0F0"/>
                </a:solidFill>
                <a:latin typeface="Corbel" pitchFamily="34" charset="0"/>
                <a:ea typeface="Open Sans" pitchFamily="34" charset="0"/>
                <a:cs typeface="Open Sans" pitchFamily="34" charset="0"/>
              </a:rPr>
              <a:t>â</a:t>
            </a:r>
            <a:r>
              <a:rPr lang="en-US" altLang="en-US" sz="1100" i="1">
                <a:solidFill>
                  <a:srgbClr val="00B0F0"/>
                </a:solidFill>
                <a:latin typeface="Corbel" pitchFamily="34" charset="0"/>
                <a:ea typeface="Open Sans" pitchFamily="34" charset="0"/>
                <a:cs typeface="Open Sans" pitchFamily="34" charset="0"/>
              </a:rPr>
              <a:t>nia</a:t>
            </a:r>
            <a:endParaRPr lang="ro-RO" altLang="en-US" sz="1100" b="1" i="1">
              <a:solidFill>
                <a:srgbClr val="00B0F0"/>
              </a:solidFill>
              <a:latin typeface="Corbel" pitchFamily="34" charset="0"/>
              <a:ea typeface="Open Sans" pitchFamily="34" charset="0"/>
              <a:cs typeface="Open Sans"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4"/>
          <p:cNvSpPr>
            <a:spLocks/>
          </p:cNvSpPr>
          <p:nvPr/>
        </p:nvSpPr>
        <p:spPr bwMode="auto">
          <a:xfrm>
            <a:off x="7924800" y="869950"/>
            <a:ext cx="314325" cy="219075"/>
          </a:xfrm>
          <a:prstGeom prst="rect">
            <a:avLst/>
          </a:prstGeom>
          <a:noFill/>
          <a:ln w="25400">
            <a:solidFill>
              <a:schemeClr val="tx1">
                <a:alpha val="0"/>
              </a:schemeClr>
            </a:solidFill>
            <a:miter lim="800000"/>
            <a:headEnd/>
            <a:tailEnd/>
          </a:ln>
        </p:spPr>
        <p:txBody>
          <a:bodyPr lIns="0" tIns="0" rIns="0" bIns="0"/>
          <a:lstStyle/>
          <a:p>
            <a:pPr algn="ctr" eaLnBrk="1" hangingPunct="1"/>
            <a:r>
              <a:rPr lang="ro-RO" altLang="en-US" sz="1200" b="1">
                <a:solidFill>
                  <a:schemeClr val="bg1"/>
                </a:solidFill>
                <a:latin typeface="Gill Sans"/>
                <a:ea typeface="ヒラギノ角ゴ ProN W3"/>
                <a:cs typeface="ヒラギノ角ゴ ProN W3"/>
                <a:sym typeface="Gill Sans"/>
              </a:rPr>
              <a:t>02</a:t>
            </a:r>
            <a:endParaRPr lang="en-US" altLang="en-US" sz="1200" b="1">
              <a:solidFill>
                <a:schemeClr val="bg1"/>
              </a:solidFill>
              <a:latin typeface="Gill Sans"/>
              <a:ea typeface="ヒラギノ角ゴ ProN W3"/>
              <a:cs typeface="ヒラギノ角ゴ ProN W3"/>
              <a:sym typeface="Gill Sans"/>
            </a:endParaRPr>
          </a:p>
        </p:txBody>
      </p:sp>
      <p:sp>
        <p:nvSpPr>
          <p:cNvPr id="4" name="Rectangle 3">
            <a:extLst>
              <a:ext uri="{FF2B5EF4-FFF2-40B4-BE49-F238E27FC236}"/>
            </a:extLst>
          </p:cNvPr>
          <p:cNvSpPr/>
          <p:nvPr/>
        </p:nvSpPr>
        <p:spPr>
          <a:xfrm>
            <a:off x="467544" y="1983766"/>
            <a:ext cx="7681414" cy="1000274"/>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spcAft>
                <a:spcPts val="600"/>
              </a:spcAft>
              <a:buClr>
                <a:srgbClr val="33CCCC"/>
              </a:buClr>
              <a:buFont typeface="Wingdings" pitchFamily="2" charset="2"/>
              <a:buChar char="Ø"/>
              <a:defRPr/>
            </a:pPr>
            <a:r>
              <a:rPr lang="ro-RO" altLang="en-US" dirty="0">
                <a:latin typeface="Corbel" pitchFamily="34" charset="0"/>
              </a:rPr>
              <a:t> </a:t>
            </a:r>
            <a:r>
              <a:rPr lang="ro-RO" altLang="en-US" b="1" dirty="0">
                <a:solidFill>
                  <a:srgbClr val="0070C0"/>
                </a:solidFill>
                <a:latin typeface="Corbel" pitchFamily="34" charset="0"/>
              </a:rPr>
              <a:t>20 septembrie 2013 </a:t>
            </a:r>
            <a:r>
              <a:rPr lang="ro-RO" altLang="en-US" dirty="0">
                <a:latin typeface="Corbel" pitchFamily="34" charset="0"/>
              </a:rPr>
              <a:t>- Declarația de la Brașov (proiectul NET-COM) </a:t>
            </a:r>
          </a:p>
          <a:p>
            <a:pPr lvl="1">
              <a:spcAft>
                <a:spcPts val="600"/>
              </a:spcAft>
              <a:buClr>
                <a:srgbClr val="33CCCC"/>
              </a:buClr>
              <a:buFont typeface="Wingdings" pitchFamily="2" charset="2"/>
              <a:buChar char="Ø"/>
              <a:defRPr/>
            </a:pPr>
            <a:r>
              <a:rPr lang="ro-RO" altLang="en-US" dirty="0">
                <a:latin typeface="Corbel" pitchFamily="34" charset="0"/>
              </a:rPr>
              <a:t>Introducerea PAED ca primul document strategic în accesarea de fonduri structurale</a:t>
            </a:r>
          </a:p>
        </p:txBody>
      </p:sp>
      <p:sp>
        <p:nvSpPr>
          <p:cNvPr id="6150" name="Text Box 7"/>
          <p:cNvSpPr txBox="1">
            <a:spLocks noChangeArrowheads="1"/>
          </p:cNvSpPr>
          <p:nvPr/>
        </p:nvSpPr>
        <p:spPr bwMode="auto">
          <a:xfrm>
            <a:off x="400050" y="1125538"/>
            <a:ext cx="6911975" cy="457200"/>
          </a:xfrm>
          <a:prstGeom prst="rect">
            <a:avLst/>
          </a:prstGeom>
          <a:noFill/>
          <a:ln w="9525">
            <a:noFill/>
            <a:miter lim="800000"/>
            <a:headEnd/>
            <a:tailEnd/>
          </a:ln>
        </p:spPr>
        <p:txBody>
          <a:bodyPr>
            <a:spAutoFit/>
          </a:bodyPr>
          <a:lstStyle/>
          <a:p>
            <a:pPr eaLnBrk="1" hangingPunct="1">
              <a:spcBef>
                <a:spcPct val="50000"/>
              </a:spcBef>
            </a:pPr>
            <a:r>
              <a:rPr lang="en-GB" altLang="ro-RO" sz="2400" b="1">
                <a:solidFill>
                  <a:srgbClr val="33CCCC"/>
                </a:solidFill>
                <a:latin typeface="Corbel" pitchFamily="34" charset="0"/>
              </a:rPr>
              <a:t>Initia</a:t>
            </a:r>
            <a:r>
              <a:rPr lang="ro-RO" altLang="en-US" sz="2400" b="1">
                <a:solidFill>
                  <a:srgbClr val="33CCCC"/>
                </a:solidFill>
                <a:latin typeface="Corbel" pitchFamily="34" charset="0"/>
              </a:rPr>
              <a:t>ț</a:t>
            </a:r>
            <a:r>
              <a:rPr lang="en-GB" altLang="ro-RO" sz="2400" b="1">
                <a:solidFill>
                  <a:srgbClr val="33CCCC"/>
                </a:solidFill>
                <a:latin typeface="Corbel" pitchFamily="34" charset="0"/>
              </a:rPr>
              <a:t>ive OER</a:t>
            </a:r>
            <a:endParaRPr lang="ro-RO" altLang="ro-RO" sz="2400" b="1">
              <a:solidFill>
                <a:srgbClr val="33CCCC"/>
              </a:solidFill>
              <a:latin typeface="Corbel" pitchFamily="34" charset="0"/>
            </a:endParaRPr>
          </a:p>
        </p:txBody>
      </p:sp>
      <p:sp>
        <p:nvSpPr>
          <p:cNvPr id="7" name="Rectangle 6">
            <a:extLst>
              <a:ext uri="{FF2B5EF4-FFF2-40B4-BE49-F238E27FC236}"/>
            </a:extLst>
          </p:cNvPr>
          <p:cNvSpPr/>
          <p:nvPr/>
        </p:nvSpPr>
        <p:spPr>
          <a:xfrm>
            <a:off x="569971" y="3169234"/>
            <a:ext cx="2832595" cy="3016210"/>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defRPr/>
            </a:pPr>
            <a:endParaRPr lang="en-US" altLang="en-US" dirty="0">
              <a:latin typeface="Corbel" panose="020B0503020204020204" pitchFamily="34" charset="0"/>
            </a:endParaRPr>
          </a:p>
          <a:p>
            <a:pPr>
              <a:spcAft>
                <a:spcPts val="600"/>
              </a:spcAft>
              <a:buClr>
                <a:srgbClr val="33CCCC"/>
              </a:buClr>
              <a:buFont typeface="Wingdings" panose="05000000000000000000" pitchFamily="2" charset="2"/>
              <a:buChar char="Ø"/>
              <a:defRPr/>
            </a:pPr>
            <a:r>
              <a:rPr lang="ro-RO" altLang="en-US" dirty="0">
                <a:latin typeface="Corbel" panose="020B0503020204020204" pitchFamily="34" charset="0"/>
              </a:rPr>
              <a:t> </a:t>
            </a:r>
            <a:r>
              <a:rPr lang="ro-RO" altLang="en-US" b="1" dirty="0">
                <a:solidFill>
                  <a:srgbClr val="0070C0"/>
                </a:solidFill>
                <a:latin typeface="Corbel" panose="020B0503020204020204" pitchFamily="34" charset="0"/>
              </a:rPr>
              <a:t>22 octombrie 2018 </a:t>
            </a:r>
            <a:r>
              <a:rPr lang="ro-RO" altLang="en-US" dirty="0">
                <a:latin typeface="Corbel" panose="020B0503020204020204" pitchFamily="34" charset="0"/>
              </a:rPr>
              <a:t>proiect de decizie pentru actualizare PIEE </a:t>
            </a:r>
          </a:p>
          <a:p>
            <a:pPr lvl="1">
              <a:spcAft>
                <a:spcPts val="600"/>
              </a:spcAft>
              <a:buClr>
                <a:srgbClr val="33CCCC"/>
              </a:buClr>
              <a:buFont typeface="Wingdings" panose="05000000000000000000" pitchFamily="2" charset="2"/>
              <a:buChar char="Ø"/>
              <a:defRPr/>
            </a:pPr>
            <a:r>
              <a:rPr lang="ro-RO" altLang="en-US" dirty="0">
                <a:latin typeface="Corbel" panose="020B0503020204020204" pitchFamily="34" charset="0"/>
              </a:rPr>
              <a:t>Modificare PIEE + introducerea formularelor de colectare date tehnice necesare</a:t>
            </a:r>
          </a:p>
          <a:p>
            <a:pPr lvl="1">
              <a:spcAft>
                <a:spcPts val="600"/>
              </a:spcAft>
              <a:buClr>
                <a:srgbClr val="33CCCC"/>
              </a:buClr>
              <a:buFont typeface="Wingdings" panose="05000000000000000000" pitchFamily="2" charset="2"/>
              <a:buChar char="Ø"/>
              <a:defRPr/>
            </a:pPr>
            <a:endParaRPr lang="ro-RO" altLang="en-US" dirty="0">
              <a:latin typeface="Corbel" panose="020B0503020204020204" pitchFamily="34" charset="0"/>
            </a:endParaRPr>
          </a:p>
        </p:txBody>
      </p:sp>
      <p:pic>
        <p:nvPicPr>
          <p:cNvPr id="6154" name="Picture 8" descr="\\SERVER-PC\Comun OER\Comunicare\Logo OER\logo\OER Logo.png"/>
          <p:cNvPicPr>
            <a:picLocks noChangeAspect="1" noChangeArrowheads="1"/>
          </p:cNvPicPr>
          <p:nvPr/>
        </p:nvPicPr>
        <p:blipFill>
          <a:blip r:embed="rId2" cstate="print"/>
          <a:srcRect/>
          <a:stretch>
            <a:fillRect/>
          </a:stretch>
        </p:blipFill>
        <p:spPr bwMode="auto">
          <a:xfrm>
            <a:off x="3402013" y="6370638"/>
            <a:ext cx="1111250" cy="487362"/>
          </a:xfrm>
          <a:prstGeom prst="rect">
            <a:avLst/>
          </a:prstGeom>
          <a:noFill/>
          <a:ln w="9525">
            <a:noFill/>
            <a:miter lim="800000"/>
            <a:headEnd/>
            <a:tailEnd/>
          </a:ln>
        </p:spPr>
      </p:pic>
      <p:sp>
        <p:nvSpPr>
          <p:cNvPr id="13" name="Subtitle 2">
            <a:extLst>
              <a:ext uri="{FF2B5EF4-FFF2-40B4-BE49-F238E27FC236}"/>
            </a:extLst>
          </p:cNvPr>
          <p:cNvSpPr txBox="1">
            <a:spLocks/>
          </p:cNvSpPr>
          <p:nvPr/>
        </p:nvSpPr>
        <p:spPr>
          <a:xfrm>
            <a:off x="4607496" y="6396037"/>
            <a:ext cx="4536504" cy="461963"/>
          </a:xfrm>
          <a:prstGeom prst="rect">
            <a:avLst/>
          </a:prstGeom>
          <a:ln>
            <a:noFill/>
          </a:ln>
          <a:effectLst/>
          <a:scene3d>
            <a:camera prst="orthographicFront">
              <a:rot lat="0" lon="0" rev="0"/>
            </a:camera>
            <a:lightRig rig="balanced" dir="t">
              <a:rot lat="0" lon="0" rev="8700000"/>
            </a:lightRig>
          </a:scene3d>
          <a:sp3d>
            <a:bevelT w="190500" h="38100"/>
          </a:sp3d>
        </p:spPr>
        <p:txBody>
          <a:bodyPr>
            <a:normAutofit/>
          </a:bodyPr>
          <a:lstStyle/>
          <a:p>
            <a:pPr algn="ctr" defTabSz="457200" eaLnBrk="1" hangingPunct="1">
              <a:lnSpc>
                <a:spcPct val="80000"/>
              </a:lnSpc>
              <a:buClr>
                <a:srgbClr val="F1FBFD"/>
              </a:buClr>
              <a:buSzPct val="80000"/>
              <a:buFont typeface="Wingdings 3" pitchFamily="18" charset="2"/>
              <a:buNone/>
            </a:pPr>
            <a:r>
              <a:rPr lang="en-US" altLang="en-US" sz="1100" i="1">
                <a:solidFill>
                  <a:srgbClr val="00B0F0"/>
                </a:solidFill>
                <a:latin typeface="Corbel" pitchFamily="34" charset="0"/>
                <a:ea typeface="Open Sans" pitchFamily="34" charset="0"/>
                <a:cs typeface="Open Sans" pitchFamily="34" charset="0"/>
              </a:rPr>
              <a:t>Proiectul INTAS – instrument important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implementarea politicii de eficien</a:t>
            </a:r>
            <a:r>
              <a:rPr lang="ro-RO" altLang="en-US" sz="1100" i="1">
                <a:solidFill>
                  <a:srgbClr val="00B0F0"/>
                </a:solidFill>
                <a:latin typeface="Corbel" pitchFamily="34" charset="0"/>
                <a:ea typeface="Open Sans" pitchFamily="34" charset="0"/>
                <a:cs typeface="Open Sans" pitchFamily="34" charset="0"/>
              </a:rPr>
              <a:t>ță</a:t>
            </a:r>
            <a:r>
              <a:rPr lang="en-US" altLang="en-US" sz="1100" i="1">
                <a:solidFill>
                  <a:srgbClr val="00B0F0"/>
                </a:solidFill>
                <a:latin typeface="Corbel" pitchFamily="34" charset="0"/>
                <a:ea typeface="Open Sans" pitchFamily="34" charset="0"/>
                <a:cs typeface="Open Sans" pitchFamily="34" charset="0"/>
              </a:rPr>
              <a:t> energetic</a:t>
            </a:r>
            <a:r>
              <a:rPr lang="ro-RO" altLang="en-US" sz="1100" i="1">
                <a:solidFill>
                  <a:srgbClr val="00B0F0"/>
                </a:solidFill>
                <a:latin typeface="Corbel" pitchFamily="34" charset="0"/>
                <a:ea typeface="Open Sans" pitchFamily="34" charset="0"/>
                <a:cs typeface="Open Sans" pitchFamily="34" charset="0"/>
              </a:rPr>
              <a:t>ă</a:t>
            </a:r>
            <a:r>
              <a:rPr lang="en-US" altLang="en-US" sz="1100" i="1">
                <a:solidFill>
                  <a:srgbClr val="00B0F0"/>
                </a:solidFill>
                <a:latin typeface="Corbel" pitchFamily="34" charset="0"/>
                <a:ea typeface="Open Sans" pitchFamily="34" charset="0"/>
                <a:cs typeface="Open Sans" pitchFamily="34" charset="0"/>
              </a:rPr>
              <a: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industria din Rom</a:t>
            </a:r>
            <a:r>
              <a:rPr lang="ro-RO" altLang="en-US" sz="1100" i="1">
                <a:solidFill>
                  <a:srgbClr val="00B0F0"/>
                </a:solidFill>
                <a:latin typeface="Corbel" pitchFamily="34" charset="0"/>
                <a:ea typeface="Open Sans" pitchFamily="34" charset="0"/>
                <a:cs typeface="Open Sans" pitchFamily="34" charset="0"/>
              </a:rPr>
              <a:t>â</a:t>
            </a:r>
            <a:r>
              <a:rPr lang="en-US" altLang="en-US" sz="1100" i="1">
                <a:solidFill>
                  <a:srgbClr val="00B0F0"/>
                </a:solidFill>
                <a:latin typeface="Corbel" pitchFamily="34" charset="0"/>
                <a:ea typeface="Open Sans" pitchFamily="34" charset="0"/>
                <a:cs typeface="Open Sans" pitchFamily="34" charset="0"/>
              </a:rPr>
              <a:t>nia</a:t>
            </a:r>
            <a:endParaRPr lang="ro-RO" altLang="en-US" sz="1100" b="1" i="1">
              <a:solidFill>
                <a:srgbClr val="00B0F0"/>
              </a:solidFill>
              <a:latin typeface="Corbel" pitchFamily="34" charset="0"/>
              <a:ea typeface="Open Sans" pitchFamily="34" charset="0"/>
              <a:cs typeface="Open Sans" pitchFamily="34" charset="0"/>
            </a:endParaRPr>
          </a:p>
        </p:txBody>
      </p:sp>
      <p:pic>
        <p:nvPicPr>
          <p:cNvPr id="6158" name="Picture 1"/>
          <p:cNvPicPr>
            <a:picLocks noChangeAspect="1" noChangeArrowheads="1"/>
          </p:cNvPicPr>
          <p:nvPr/>
        </p:nvPicPr>
        <p:blipFill>
          <a:blip r:embed="rId3" cstate="print"/>
          <a:srcRect/>
          <a:stretch>
            <a:fillRect/>
          </a:stretch>
        </p:blipFill>
        <p:spPr bwMode="auto">
          <a:xfrm>
            <a:off x="4016375" y="3073400"/>
            <a:ext cx="4822825" cy="2659063"/>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4"/>
          <p:cNvSpPr>
            <a:spLocks/>
          </p:cNvSpPr>
          <p:nvPr/>
        </p:nvSpPr>
        <p:spPr bwMode="auto">
          <a:xfrm>
            <a:off x="7924800" y="869950"/>
            <a:ext cx="314325" cy="219075"/>
          </a:xfrm>
          <a:prstGeom prst="rect">
            <a:avLst/>
          </a:prstGeom>
          <a:noFill/>
          <a:ln w="25400">
            <a:solidFill>
              <a:schemeClr val="tx1">
                <a:alpha val="0"/>
              </a:schemeClr>
            </a:solidFill>
            <a:miter lim="800000"/>
            <a:headEnd/>
            <a:tailEnd/>
          </a:ln>
        </p:spPr>
        <p:txBody>
          <a:bodyPr lIns="0" tIns="0" rIns="0" bIns="0"/>
          <a:lstStyle/>
          <a:p>
            <a:pPr algn="ctr" eaLnBrk="1" hangingPunct="1"/>
            <a:r>
              <a:rPr lang="ro-RO" altLang="en-US" sz="1200" b="1">
                <a:solidFill>
                  <a:schemeClr val="bg1"/>
                </a:solidFill>
                <a:latin typeface="Gill Sans"/>
                <a:ea typeface="ヒラギノ角ゴ ProN W3"/>
                <a:cs typeface="ヒラギノ角ゴ ProN W3"/>
                <a:sym typeface="Gill Sans"/>
              </a:rPr>
              <a:t>02</a:t>
            </a:r>
            <a:endParaRPr lang="en-US" altLang="en-US" sz="1200" b="1">
              <a:solidFill>
                <a:schemeClr val="bg1"/>
              </a:solidFill>
              <a:latin typeface="Gill Sans"/>
              <a:ea typeface="ヒラギノ角ゴ ProN W3"/>
              <a:cs typeface="ヒラギノ角ゴ ProN W3"/>
              <a:sym typeface="Gill Sans"/>
            </a:endParaRPr>
          </a:p>
        </p:txBody>
      </p:sp>
      <p:sp>
        <p:nvSpPr>
          <p:cNvPr id="7171" name="Text Box 7"/>
          <p:cNvSpPr txBox="1">
            <a:spLocks noChangeArrowheads="1"/>
          </p:cNvSpPr>
          <p:nvPr/>
        </p:nvSpPr>
        <p:spPr bwMode="auto">
          <a:xfrm>
            <a:off x="395288" y="1557338"/>
            <a:ext cx="6911975" cy="368300"/>
          </a:xfrm>
          <a:prstGeom prst="rect">
            <a:avLst/>
          </a:prstGeom>
          <a:noFill/>
          <a:ln w="9525">
            <a:noFill/>
            <a:miter lim="800000"/>
            <a:headEnd/>
            <a:tailEnd/>
          </a:ln>
        </p:spPr>
        <p:txBody>
          <a:bodyPr>
            <a:spAutoFit/>
          </a:bodyPr>
          <a:lstStyle/>
          <a:p>
            <a:pPr eaLnBrk="1" hangingPunct="1">
              <a:spcBef>
                <a:spcPct val="50000"/>
              </a:spcBef>
            </a:pPr>
            <a:r>
              <a:rPr lang="en-US" altLang="ro-RO" b="1">
                <a:solidFill>
                  <a:srgbClr val="0070C0"/>
                </a:solidFill>
                <a:latin typeface="Corbel" pitchFamily="34" charset="0"/>
              </a:rPr>
              <a:t>Consult</a:t>
            </a:r>
            <a:r>
              <a:rPr lang="ro-RO" altLang="ro-RO" b="1">
                <a:solidFill>
                  <a:srgbClr val="0070C0"/>
                </a:solidFill>
                <a:latin typeface="Corbel" pitchFamily="34" charset="0"/>
              </a:rPr>
              <a:t>ări regionale OER </a:t>
            </a:r>
          </a:p>
        </p:txBody>
      </p:sp>
      <p:pic>
        <p:nvPicPr>
          <p:cNvPr id="7172" name="Picture 8" descr="\\SERVER-PC\Comun OER\Comunicare\Logo OER\logo\OER Logo.png"/>
          <p:cNvPicPr>
            <a:picLocks noChangeAspect="1" noChangeArrowheads="1"/>
          </p:cNvPicPr>
          <p:nvPr/>
        </p:nvPicPr>
        <p:blipFill>
          <a:blip r:embed="rId2" cstate="print"/>
          <a:srcRect/>
          <a:stretch>
            <a:fillRect/>
          </a:stretch>
        </p:blipFill>
        <p:spPr bwMode="auto">
          <a:xfrm>
            <a:off x="3402013" y="6370638"/>
            <a:ext cx="1111250" cy="487362"/>
          </a:xfrm>
          <a:prstGeom prst="rect">
            <a:avLst/>
          </a:prstGeom>
          <a:noFill/>
          <a:ln w="9525">
            <a:noFill/>
            <a:miter lim="800000"/>
            <a:headEnd/>
            <a:tailEnd/>
          </a:ln>
        </p:spPr>
      </p:pic>
      <p:sp>
        <p:nvSpPr>
          <p:cNvPr id="13" name="Subtitle 2">
            <a:extLst>
              <a:ext uri="{FF2B5EF4-FFF2-40B4-BE49-F238E27FC236}"/>
            </a:extLst>
          </p:cNvPr>
          <p:cNvSpPr txBox="1">
            <a:spLocks/>
          </p:cNvSpPr>
          <p:nvPr/>
        </p:nvSpPr>
        <p:spPr>
          <a:xfrm>
            <a:off x="4607496" y="6396037"/>
            <a:ext cx="4536504" cy="461963"/>
          </a:xfrm>
          <a:prstGeom prst="rect">
            <a:avLst/>
          </a:prstGeom>
          <a:ln>
            <a:noFill/>
          </a:ln>
          <a:effectLst/>
          <a:scene3d>
            <a:camera prst="orthographicFront">
              <a:rot lat="0" lon="0" rev="0"/>
            </a:camera>
            <a:lightRig rig="balanced" dir="t">
              <a:rot lat="0" lon="0" rev="8700000"/>
            </a:lightRig>
          </a:scene3d>
          <a:sp3d>
            <a:bevelT w="190500" h="38100"/>
          </a:sp3d>
        </p:spPr>
        <p:txBody>
          <a:bodyPr>
            <a:normAutofit/>
          </a:bodyPr>
          <a:lstStyle/>
          <a:p>
            <a:pPr algn="ctr" defTabSz="457200" eaLnBrk="1" hangingPunct="1">
              <a:lnSpc>
                <a:spcPct val="80000"/>
              </a:lnSpc>
              <a:buClr>
                <a:srgbClr val="F1FBFD"/>
              </a:buClr>
              <a:buSzPct val="80000"/>
              <a:buFont typeface="Wingdings 3" pitchFamily="18" charset="2"/>
              <a:buNone/>
            </a:pPr>
            <a:r>
              <a:rPr lang="en-US" altLang="en-US" sz="1100" i="1">
                <a:solidFill>
                  <a:srgbClr val="00B0F0"/>
                </a:solidFill>
                <a:latin typeface="Corbel" pitchFamily="34" charset="0"/>
                <a:ea typeface="Open Sans" pitchFamily="34" charset="0"/>
                <a:cs typeface="Open Sans" pitchFamily="34" charset="0"/>
              </a:rPr>
              <a:t>Proiectul INTAS – instrument important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implementarea politicii de eficien</a:t>
            </a:r>
            <a:r>
              <a:rPr lang="ro-RO" altLang="en-US" sz="1100" i="1">
                <a:solidFill>
                  <a:srgbClr val="00B0F0"/>
                </a:solidFill>
                <a:latin typeface="Corbel" pitchFamily="34" charset="0"/>
                <a:ea typeface="Open Sans" pitchFamily="34" charset="0"/>
                <a:cs typeface="Open Sans" pitchFamily="34" charset="0"/>
              </a:rPr>
              <a:t>ță</a:t>
            </a:r>
            <a:r>
              <a:rPr lang="en-US" altLang="en-US" sz="1100" i="1">
                <a:solidFill>
                  <a:srgbClr val="00B0F0"/>
                </a:solidFill>
                <a:latin typeface="Corbel" pitchFamily="34" charset="0"/>
                <a:ea typeface="Open Sans" pitchFamily="34" charset="0"/>
                <a:cs typeface="Open Sans" pitchFamily="34" charset="0"/>
              </a:rPr>
              <a:t> energetic</a:t>
            </a:r>
            <a:r>
              <a:rPr lang="ro-RO" altLang="en-US" sz="1100" i="1">
                <a:solidFill>
                  <a:srgbClr val="00B0F0"/>
                </a:solidFill>
                <a:latin typeface="Corbel" pitchFamily="34" charset="0"/>
                <a:ea typeface="Open Sans" pitchFamily="34" charset="0"/>
                <a:cs typeface="Open Sans" pitchFamily="34" charset="0"/>
              </a:rPr>
              <a:t>ă</a:t>
            </a:r>
            <a:r>
              <a:rPr lang="en-US" altLang="en-US" sz="1100" i="1">
                <a:solidFill>
                  <a:srgbClr val="00B0F0"/>
                </a:solidFill>
                <a:latin typeface="Corbel" pitchFamily="34" charset="0"/>
                <a:ea typeface="Open Sans" pitchFamily="34" charset="0"/>
                <a:cs typeface="Open Sans" pitchFamily="34" charset="0"/>
              </a:rPr>
              <a: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industria din Rom</a:t>
            </a:r>
            <a:r>
              <a:rPr lang="ro-RO" altLang="en-US" sz="1100" i="1">
                <a:solidFill>
                  <a:srgbClr val="00B0F0"/>
                </a:solidFill>
                <a:latin typeface="Corbel" pitchFamily="34" charset="0"/>
                <a:ea typeface="Open Sans" pitchFamily="34" charset="0"/>
                <a:cs typeface="Open Sans" pitchFamily="34" charset="0"/>
              </a:rPr>
              <a:t>â</a:t>
            </a:r>
            <a:r>
              <a:rPr lang="en-US" altLang="en-US" sz="1100" i="1">
                <a:solidFill>
                  <a:srgbClr val="00B0F0"/>
                </a:solidFill>
                <a:latin typeface="Corbel" pitchFamily="34" charset="0"/>
                <a:ea typeface="Open Sans" pitchFamily="34" charset="0"/>
                <a:cs typeface="Open Sans" pitchFamily="34" charset="0"/>
              </a:rPr>
              <a:t>nia</a:t>
            </a:r>
            <a:endParaRPr lang="ro-RO" altLang="en-US" sz="1100" b="1" i="1">
              <a:solidFill>
                <a:srgbClr val="00B0F0"/>
              </a:solidFill>
              <a:latin typeface="Corbel" pitchFamily="34" charset="0"/>
              <a:ea typeface="Open Sans" pitchFamily="34" charset="0"/>
              <a:cs typeface="Open Sans" pitchFamily="34" charset="0"/>
            </a:endParaRPr>
          </a:p>
        </p:txBody>
      </p:sp>
      <p:sp>
        <p:nvSpPr>
          <p:cNvPr id="7176" name="Rectangle 4"/>
          <p:cNvSpPr>
            <a:spLocks/>
          </p:cNvSpPr>
          <p:nvPr/>
        </p:nvSpPr>
        <p:spPr bwMode="auto">
          <a:xfrm>
            <a:off x="7808913" y="852488"/>
            <a:ext cx="314325" cy="219075"/>
          </a:xfrm>
          <a:prstGeom prst="rect">
            <a:avLst/>
          </a:prstGeom>
          <a:noFill/>
          <a:ln w="25400">
            <a:solidFill>
              <a:schemeClr val="tx1">
                <a:alpha val="0"/>
              </a:schemeClr>
            </a:solidFill>
            <a:miter lim="800000"/>
            <a:headEnd/>
            <a:tailEnd/>
          </a:ln>
        </p:spPr>
        <p:txBody>
          <a:bodyPr lIns="0" tIns="0" rIns="0" bIns="0"/>
          <a:lstStyle/>
          <a:p>
            <a:pPr algn="ctr" eaLnBrk="1" hangingPunct="1"/>
            <a:r>
              <a:rPr lang="ro-RO" altLang="en-US" sz="1200" b="1">
                <a:solidFill>
                  <a:schemeClr val="bg1"/>
                </a:solidFill>
                <a:latin typeface="Gill Sans"/>
                <a:ea typeface="ヒラギノ角ゴ ProN W3"/>
                <a:cs typeface="ヒラギノ角ゴ ProN W3"/>
                <a:sym typeface="Gill Sans"/>
              </a:rPr>
              <a:t>02</a:t>
            </a:r>
            <a:endParaRPr lang="en-US" altLang="en-US" sz="1200" b="1">
              <a:solidFill>
                <a:schemeClr val="bg1"/>
              </a:solidFill>
              <a:latin typeface="Gill Sans"/>
              <a:ea typeface="ヒラギノ角ゴ ProN W3"/>
              <a:cs typeface="ヒラギノ角ゴ ProN W3"/>
              <a:sym typeface="Gill Sans"/>
            </a:endParaRPr>
          </a:p>
        </p:txBody>
      </p:sp>
      <p:sp>
        <p:nvSpPr>
          <p:cNvPr id="7177" name="Rectangle 4"/>
          <p:cNvSpPr>
            <a:spLocks/>
          </p:cNvSpPr>
          <p:nvPr/>
        </p:nvSpPr>
        <p:spPr bwMode="auto">
          <a:xfrm>
            <a:off x="7808913" y="852488"/>
            <a:ext cx="314325" cy="219075"/>
          </a:xfrm>
          <a:prstGeom prst="rect">
            <a:avLst/>
          </a:prstGeom>
          <a:noFill/>
          <a:ln w="25400">
            <a:solidFill>
              <a:schemeClr val="tx1">
                <a:alpha val="0"/>
              </a:schemeClr>
            </a:solidFill>
            <a:miter lim="800000"/>
            <a:headEnd/>
            <a:tailEnd/>
          </a:ln>
        </p:spPr>
        <p:txBody>
          <a:bodyPr lIns="0" tIns="0" rIns="0" bIns="0"/>
          <a:lstStyle/>
          <a:p>
            <a:pPr algn="ctr" eaLnBrk="1" hangingPunct="1"/>
            <a:r>
              <a:rPr lang="ro-RO" altLang="en-US" sz="1200" b="1">
                <a:solidFill>
                  <a:schemeClr val="bg1"/>
                </a:solidFill>
                <a:latin typeface="Gill Sans"/>
                <a:ea typeface="ヒラギノ角ゴ ProN W3"/>
                <a:cs typeface="ヒラギノ角ゴ ProN W3"/>
                <a:sym typeface="Gill Sans"/>
              </a:rPr>
              <a:t>02</a:t>
            </a:r>
            <a:endParaRPr lang="en-US" altLang="en-US" sz="1200" b="1">
              <a:solidFill>
                <a:schemeClr val="bg1"/>
              </a:solidFill>
              <a:latin typeface="Gill Sans"/>
              <a:ea typeface="ヒラギノ角ゴ ProN W3"/>
              <a:cs typeface="ヒラギノ角ゴ ProN W3"/>
              <a:sym typeface="Gill Sans"/>
            </a:endParaRPr>
          </a:p>
        </p:txBody>
      </p:sp>
      <p:pic>
        <p:nvPicPr>
          <p:cNvPr id="7178" name="Picture 3" descr="\\SERVER-PC\Comun OER\Proiecte\PROIECTE IN DERULARE\2017 - 2018 - Energy Cities\Intalniri regionale\2018.07.03_Ploiesti\IMG_20180703_113355.jpg"/>
          <p:cNvPicPr>
            <a:picLocks noChangeAspect="1" noChangeArrowheads="1"/>
          </p:cNvPicPr>
          <p:nvPr/>
        </p:nvPicPr>
        <p:blipFill>
          <a:blip r:embed="rId3" cstate="print"/>
          <a:srcRect/>
          <a:stretch>
            <a:fillRect/>
          </a:stretch>
        </p:blipFill>
        <p:spPr bwMode="auto">
          <a:xfrm>
            <a:off x="5705475" y="1166813"/>
            <a:ext cx="3213100" cy="2408237"/>
          </a:xfrm>
          <a:prstGeom prst="rect">
            <a:avLst/>
          </a:prstGeom>
          <a:noFill/>
          <a:ln w="9525">
            <a:noFill/>
            <a:miter lim="800000"/>
            <a:headEnd/>
            <a:tailEnd/>
          </a:ln>
        </p:spPr>
      </p:pic>
      <p:pic>
        <p:nvPicPr>
          <p:cNvPr id="7179" name="Picture 4" descr="\\SERVER-PC\Comun OER\Proiecte\PROIECTE IN DERULARE\2017 - 2018 - Energy Cities\Intalniri regionale\2018.07.04_Bacău\IMG_20180704_094222.jpg"/>
          <p:cNvPicPr>
            <a:picLocks noChangeAspect="1" noChangeArrowheads="1"/>
          </p:cNvPicPr>
          <p:nvPr/>
        </p:nvPicPr>
        <p:blipFill>
          <a:blip r:embed="rId4" cstate="print"/>
          <a:srcRect/>
          <a:stretch>
            <a:fillRect/>
          </a:stretch>
        </p:blipFill>
        <p:spPr bwMode="auto">
          <a:xfrm>
            <a:off x="1401763" y="3684588"/>
            <a:ext cx="3213100" cy="2409825"/>
          </a:xfrm>
          <a:prstGeom prst="rect">
            <a:avLst/>
          </a:prstGeom>
          <a:noFill/>
          <a:ln w="9525">
            <a:noFill/>
            <a:miter lim="800000"/>
            <a:headEnd/>
            <a:tailEnd/>
          </a:ln>
        </p:spPr>
      </p:pic>
      <p:sp>
        <p:nvSpPr>
          <p:cNvPr id="27" name="Rectangle 26">
            <a:extLst>
              <a:ext uri="{FF2B5EF4-FFF2-40B4-BE49-F238E27FC236}"/>
            </a:extLst>
          </p:cNvPr>
          <p:cNvSpPr/>
          <p:nvPr/>
        </p:nvSpPr>
        <p:spPr>
          <a:xfrm>
            <a:off x="518651" y="2790270"/>
            <a:ext cx="2077112" cy="830997"/>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p>
            <a:pPr marL="342900" indent="-342900" algn="just">
              <a:buFont typeface="Calibri" pitchFamily="34" charset="0"/>
              <a:buAutoNum type="arabicPeriod"/>
              <a:defRPr/>
            </a:pPr>
            <a:r>
              <a:rPr lang="ro-RO" sz="1600" b="1" dirty="0">
                <a:solidFill>
                  <a:srgbClr val="0070C0"/>
                </a:solidFill>
                <a:latin typeface="Corbel" pitchFamily="34" charset="0"/>
              </a:rPr>
              <a:t>Alba Iulia</a:t>
            </a:r>
          </a:p>
          <a:p>
            <a:pPr marL="342900" indent="-342900" algn="just">
              <a:buFont typeface="Calibri" pitchFamily="34" charset="0"/>
              <a:buAutoNum type="arabicPeriod"/>
              <a:defRPr/>
            </a:pPr>
            <a:r>
              <a:rPr lang="ro-RO" sz="1600" b="1" dirty="0">
                <a:solidFill>
                  <a:srgbClr val="0070C0"/>
                </a:solidFill>
                <a:latin typeface="Corbel" pitchFamily="34" charset="0"/>
              </a:rPr>
              <a:t>Bacău</a:t>
            </a:r>
          </a:p>
          <a:p>
            <a:pPr marL="342900" indent="-342900" algn="just">
              <a:buFont typeface="Calibri" pitchFamily="34" charset="0"/>
              <a:buAutoNum type="arabicPeriod"/>
              <a:defRPr/>
            </a:pPr>
            <a:r>
              <a:rPr lang="ro-RO" altLang="en-US" sz="1600" b="1" dirty="0">
                <a:solidFill>
                  <a:srgbClr val="0070C0"/>
                </a:solidFill>
                <a:latin typeface="Corbel" pitchFamily="34" charset="0"/>
              </a:rPr>
              <a:t>Miercurea Ciuc</a:t>
            </a:r>
            <a:endParaRPr lang="ro-RO" altLang="en-US" sz="1600" b="1" dirty="0">
              <a:latin typeface="Corbel" pitchFamily="34" charset="0"/>
            </a:endParaRPr>
          </a:p>
        </p:txBody>
      </p:sp>
      <p:sp>
        <p:nvSpPr>
          <p:cNvPr id="28" name="Rectangle 27">
            <a:extLst>
              <a:ext uri="{FF2B5EF4-FFF2-40B4-BE49-F238E27FC236}"/>
            </a:extLst>
          </p:cNvPr>
          <p:cNvSpPr/>
          <p:nvPr/>
        </p:nvSpPr>
        <p:spPr>
          <a:xfrm>
            <a:off x="3203848" y="2780928"/>
            <a:ext cx="1520134" cy="830997"/>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p>
            <a:pPr marL="342900" indent="-342900" algn="just">
              <a:buFont typeface="Calibri" pitchFamily="34" charset="0"/>
              <a:buAutoNum type="arabicPeriod" startAt="4"/>
              <a:defRPr/>
            </a:pPr>
            <a:r>
              <a:rPr lang="ro-RO" altLang="en-US" sz="1600" b="1">
                <a:solidFill>
                  <a:srgbClr val="0070C0"/>
                </a:solidFill>
                <a:latin typeface="Corbel" pitchFamily="34" charset="0"/>
              </a:rPr>
              <a:t>Ploiești</a:t>
            </a:r>
          </a:p>
          <a:p>
            <a:pPr marL="342900" indent="-342900" algn="just">
              <a:buFont typeface="Calibri" pitchFamily="34" charset="0"/>
              <a:buAutoNum type="arabicPeriod" startAt="4"/>
              <a:defRPr/>
            </a:pPr>
            <a:r>
              <a:rPr lang="ro-RO" altLang="en-US" sz="1600" b="1">
                <a:solidFill>
                  <a:srgbClr val="0070C0"/>
                </a:solidFill>
                <a:latin typeface="Corbel" pitchFamily="34" charset="0"/>
              </a:rPr>
              <a:t>Timișoara</a:t>
            </a:r>
          </a:p>
          <a:p>
            <a:pPr marL="342900" indent="-342900" algn="just">
              <a:buFont typeface="Calibri" pitchFamily="34" charset="0"/>
              <a:buAutoNum type="arabicPeriod" startAt="4"/>
              <a:defRPr/>
            </a:pPr>
            <a:r>
              <a:rPr lang="ro-RO" altLang="en-US" sz="1600" b="1">
                <a:solidFill>
                  <a:srgbClr val="0070C0"/>
                </a:solidFill>
                <a:latin typeface="Corbel" pitchFamily="34" charset="0"/>
              </a:rPr>
              <a:t>Zalău</a:t>
            </a:r>
            <a:endParaRPr lang="ro-RO" altLang="en-US" sz="1600" b="1">
              <a:latin typeface="Corbel" pitchFamily="34" charset="0"/>
            </a:endParaRPr>
          </a:p>
        </p:txBody>
      </p:sp>
      <p:sp>
        <p:nvSpPr>
          <p:cNvPr id="29" name="Rectangle 28">
            <a:extLst>
              <a:ext uri="{FF2B5EF4-FFF2-40B4-BE49-F238E27FC236}"/>
            </a:extLst>
          </p:cNvPr>
          <p:cNvSpPr/>
          <p:nvPr/>
        </p:nvSpPr>
        <p:spPr>
          <a:xfrm>
            <a:off x="395536" y="1916832"/>
            <a:ext cx="5018577" cy="830997"/>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p>
            <a:pPr algn="just">
              <a:defRPr/>
            </a:pPr>
            <a:r>
              <a:rPr lang="ro-RO" altLang="en-US" sz="1600" b="1" dirty="0">
                <a:solidFill>
                  <a:srgbClr val="0070C0"/>
                </a:solidFill>
                <a:latin typeface="Corbel" pitchFamily="34" charset="0"/>
              </a:rPr>
              <a:t>Subiect - </a:t>
            </a:r>
            <a:r>
              <a:rPr lang="ro-RO" sz="1600" dirty="0"/>
              <a:t>modul de planificare energetică locală și verificarea stadiului și problemelor identificate în municipiile membre OER</a:t>
            </a:r>
            <a:endParaRPr lang="ro-RO" altLang="en-US" sz="1600" b="1" dirty="0">
              <a:latin typeface="Corbel" pitchFamily="34" charset="0"/>
            </a:endParaRPr>
          </a:p>
        </p:txBody>
      </p:sp>
      <p:pic>
        <p:nvPicPr>
          <p:cNvPr id="7189" name="Picture 5" descr="\\SERVER-PC\Comun OER\Proiecte\PROIECTE IN DERULARE\2017 - 2018 - Energy Cities\Intalniri regionale\2018.07.10_Alba Iulia\IMG_20180710_115317.jpg"/>
          <p:cNvPicPr>
            <a:picLocks noChangeAspect="1" noChangeArrowheads="1"/>
          </p:cNvPicPr>
          <p:nvPr/>
        </p:nvPicPr>
        <p:blipFill>
          <a:blip r:embed="rId5" cstate="print"/>
          <a:srcRect/>
          <a:stretch>
            <a:fillRect/>
          </a:stretch>
        </p:blipFill>
        <p:spPr bwMode="auto">
          <a:xfrm>
            <a:off x="5651500" y="3684588"/>
            <a:ext cx="3213100" cy="2409825"/>
          </a:xfrm>
          <a:prstGeom prst="rect">
            <a:avLst/>
          </a:prstGeom>
          <a:noFill/>
          <a:ln w="9525">
            <a:noFill/>
            <a:miter lim="800000"/>
            <a:headEnd/>
            <a:tailEnd/>
          </a:ln>
        </p:spPr>
      </p:pic>
      <p:sp>
        <p:nvSpPr>
          <p:cNvPr id="7190" name="Text Box 7"/>
          <p:cNvSpPr txBox="1">
            <a:spLocks noChangeArrowheads="1"/>
          </p:cNvSpPr>
          <p:nvPr/>
        </p:nvSpPr>
        <p:spPr bwMode="auto">
          <a:xfrm>
            <a:off x="400050" y="1125538"/>
            <a:ext cx="6911975" cy="457200"/>
          </a:xfrm>
          <a:prstGeom prst="rect">
            <a:avLst/>
          </a:prstGeom>
          <a:noFill/>
          <a:ln w="9525">
            <a:noFill/>
            <a:miter lim="800000"/>
            <a:headEnd/>
            <a:tailEnd/>
          </a:ln>
        </p:spPr>
        <p:txBody>
          <a:bodyPr>
            <a:spAutoFit/>
          </a:bodyPr>
          <a:lstStyle/>
          <a:p>
            <a:pPr eaLnBrk="1" hangingPunct="1">
              <a:spcBef>
                <a:spcPct val="50000"/>
              </a:spcBef>
            </a:pPr>
            <a:r>
              <a:rPr lang="en-GB" altLang="ro-RO" sz="2400" b="1">
                <a:solidFill>
                  <a:srgbClr val="33CCCC"/>
                </a:solidFill>
                <a:latin typeface="Corbel" pitchFamily="34" charset="0"/>
              </a:rPr>
              <a:t>Initia</a:t>
            </a:r>
            <a:r>
              <a:rPr lang="ro-RO" altLang="en-US" sz="2400" b="1">
                <a:solidFill>
                  <a:srgbClr val="33CCCC"/>
                </a:solidFill>
                <a:latin typeface="Corbel" pitchFamily="34" charset="0"/>
              </a:rPr>
              <a:t>ț</a:t>
            </a:r>
            <a:r>
              <a:rPr lang="en-GB" altLang="ro-RO" sz="2400" b="1">
                <a:solidFill>
                  <a:srgbClr val="33CCCC"/>
                </a:solidFill>
                <a:latin typeface="Corbel" pitchFamily="34" charset="0"/>
              </a:rPr>
              <a:t>ive OER</a:t>
            </a:r>
            <a:endParaRPr lang="ro-RO" altLang="ro-RO" sz="2400" b="1">
              <a:solidFill>
                <a:srgbClr val="33CCCC"/>
              </a:solidFill>
              <a:latin typeface="Corbe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4"/>
          <p:cNvSpPr>
            <a:spLocks/>
          </p:cNvSpPr>
          <p:nvPr/>
        </p:nvSpPr>
        <p:spPr bwMode="auto">
          <a:xfrm>
            <a:off x="7924800" y="869950"/>
            <a:ext cx="314325" cy="219075"/>
          </a:xfrm>
          <a:prstGeom prst="rect">
            <a:avLst/>
          </a:prstGeom>
          <a:noFill/>
          <a:ln w="25400">
            <a:solidFill>
              <a:schemeClr val="tx1">
                <a:alpha val="0"/>
              </a:schemeClr>
            </a:solidFill>
            <a:miter lim="800000"/>
            <a:headEnd/>
            <a:tailEnd/>
          </a:ln>
        </p:spPr>
        <p:txBody>
          <a:bodyPr lIns="0" tIns="0" rIns="0" bIns="0"/>
          <a:lstStyle/>
          <a:p>
            <a:pPr algn="ctr" eaLnBrk="1" hangingPunct="1"/>
            <a:r>
              <a:rPr lang="ro-RO" altLang="en-US" sz="1200" b="1">
                <a:solidFill>
                  <a:schemeClr val="bg1"/>
                </a:solidFill>
                <a:latin typeface="Gill Sans"/>
                <a:ea typeface="ヒラギノ角ゴ ProN W3"/>
                <a:cs typeface="ヒラギノ角ゴ ProN W3"/>
                <a:sym typeface="Gill Sans"/>
              </a:rPr>
              <a:t>02</a:t>
            </a:r>
            <a:endParaRPr lang="en-US" altLang="en-US" sz="1200" b="1">
              <a:solidFill>
                <a:schemeClr val="bg1"/>
              </a:solidFill>
              <a:latin typeface="Gill Sans"/>
              <a:ea typeface="ヒラギノ角ゴ ProN W3"/>
              <a:cs typeface="ヒラギノ角ゴ ProN W3"/>
              <a:sym typeface="Gill Sans"/>
            </a:endParaRPr>
          </a:p>
        </p:txBody>
      </p:sp>
      <p:sp>
        <p:nvSpPr>
          <p:cNvPr id="8195" name="Text Box 7"/>
          <p:cNvSpPr txBox="1">
            <a:spLocks noChangeArrowheads="1"/>
          </p:cNvSpPr>
          <p:nvPr/>
        </p:nvSpPr>
        <p:spPr bwMode="auto">
          <a:xfrm>
            <a:off x="395288" y="1628775"/>
            <a:ext cx="6911975" cy="369888"/>
          </a:xfrm>
          <a:prstGeom prst="rect">
            <a:avLst/>
          </a:prstGeom>
          <a:noFill/>
          <a:ln w="9525">
            <a:noFill/>
            <a:miter lim="800000"/>
            <a:headEnd/>
            <a:tailEnd/>
          </a:ln>
        </p:spPr>
        <p:txBody>
          <a:bodyPr>
            <a:spAutoFit/>
          </a:bodyPr>
          <a:lstStyle/>
          <a:p>
            <a:pPr eaLnBrk="1" hangingPunct="1">
              <a:spcBef>
                <a:spcPct val="50000"/>
              </a:spcBef>
            </a:pPr>
            <a:r>
              <a:rPr lang="ro-RO" altLang="ro-RO" b="1" i="1">
                <a:solidFill>
                  <a:srgbClr val="0070C0"/>
                </a:solidFill>
                <a:latin typeface="Corbel" pitchFamily="34" charset="0"/>
              </a:rPr>
              <a:t>Chestionar online – planificare energetică locală</a:t>
            </a:r>
          </a:p>
        </p:txBody>
      </p:sp>
      <p:pic>
        <p:nvPicPr>
          <p:cNvPr id="8196" name="Picture 8" descr="\\SERVER-PC\Comun OER\Comunicare\Logo OER\logo\OER Logo.png"/>
          <p:cNvPicPr>
            <a:picLocks noChangeAspect="1" noChangeArrowheads="1"/>
          </p:cNvPicPr>
          <p:nvPr/>
        </p:nvPicPr>
        <p:blipFill>
          <a:blip r:embed="rId2" cstate="print"/>
          <a:srcRect/>
          <a:stretch>
            <a:fillRect/>
          </a:stretch>
        </p:blipFill>
        <p:spPr bwMode="auto">
          <a:xfrm>
            <a:off x="3402013" y="6370638"/>
            <a:ext cx="1111250" cy="487362"/>
          </a:xfrm>
          <a:prstGeom prst="rect">
            <a:avLst/>
          </a:prstGeom>
          <a:noFill/>
          <a:ln w="9525">
            <a:noFill/>
            <a:miter lim="800000"/>
            <a:headEnd/>
            <a:tailEnd/>
          </a:ln>
        </p:spPr>
      </p:pic>
      <p:sp>
        <p:nvSpPr>
          <p:cNvPr id="13" name="Subtitle 2">
            <a:extLst>
              <a:ext uri="{FF2B5EF4-FFF2-40B4-BE49-F238E27FC236}"/>
            </a:extLst>
          </p:cNvPr>
          <p:cNvSpPr txBox="1">
            <a:spLocks/>
          </p:cNvSpPr>
          <p:nvPr/>
        </p:nvSpPr>
        <p:spPr>
          <a:xfrm>
            <a:off x="4607496" y="6396037"/>
            <a:ext cx="4536504" cy="461963"/>
          </a:xfrm>
          <a:prstGeom prst="rect">
            <a:avLst/>
          </a:prstGeom>
          <a:ln>
            <a:noFill/>
          </a:ln>
          <a:effectLst/>
          <a:scene3d>
            <a:camera prst="orthographicFront">
              <a:rot lat="0" lon="0" rev="0"/>
            </a:camera>
            <a:lightRig rig="balanced" dir="t">
              <a:rot lat="0" lon="0" rev="8700000"/>
            </a:lightRig>
          </a:scene3d>
          <a:sp3d>
            <a:bevelT w="190500" h="38100"/>
          </a:sp3d>
        </p:spPr>
        <p:txBody>
          <a:bodyPr>
            <a:normAutofit/>
          </a:bodyPr>
          <a:lstStyle/>
          <a:p>
            <a:pPr algn="ctr" defTabSz="457200" eaLnBrk="1" hangingPunct="1">
              <a:lnSpc>
                <a:spcPct val="80000"/>
              </a:lnSpc>
              <a:buClr>
                <a:srgbClr val="F1FBFD"/>
              </a:buClr>
              <a:buSzPct val="80000"/>
              <a:buFont typeface="Wingdings 3" pitchFamily="18" charset="2"/>
              <a:buNone/>
            </a:pPr>
            <a:r>
              <a:rPr lang="en-US" altLang="en-US" sz="1100" i="1">
                <a:solidFill>
                  <a:srgbClr val="00B0F0"/>
                </a:solidFill>
                <a:latin typeface="Corbel" pitchFamily="34" charset="0"/>
                <a:ea typeface="Open Sans" pitchFamily="34" charset="0"/>
                <a:cs typeface="Open Sans" pitchFamily="34" charset="0"/>
              </a:rPr>
              <a:t>Proiectul INTAS – instrument important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implementarea politicii de eficien</a:t>
            </a:r>
            <a:r>
              <a:rPr lang="ro-RO" altLang="en-US" sz="1100" i="1">
                <a:solidFill>
                  <a:srgbClr val="00B0F0"/>
                </a:solidFill>
                <a:latin typeface="Corbel" pitchFamily="34" charset="0"/>
                <a:ea typeface="Open Sans" pitchFamily="34" charset="0"/>
                <a:cs typeface="Open Sans" pitchFamily="34" charset="0"/>
              </a:rPr>
              <a:t>ță</a:t>
            </a:r>
            <a:r>
              <a:rPr lang="en-US" altLang="en-US" sz="1100" i="1">
                <a:solidFill>
                  <a:srgbClr val="00B0F0"/>
                </a:solidFill>
                <a:latin typeface="Corbel" pitchFamily="34" charset="0"/>
                <a:ea typeface="Open Sans" pitchFamily="34" charset="0"/>
                <a:cs typeface="Open Sans" pitchFamily="34" charset="0"/>
              </a:rPr>
              <a:t> energetic</a:t>
            </a:r>
            <a:r>
              <a:rPr lang="ro-RO" altLang="en-US" sz="1100" i="1">
                <a:solidFill>
                  <a:srgbClr val="00B0F0"/>
                </a:solidFill>
                <a:latin typeface="Corbel" pitchFamily="34" charset="0"/>
                <a:ea typeface="Open Sans" pitchFamily="34" charset="0"/>
                <a:cs typeface="Open Sans" pitchFamily="34" charset="0"/>
              </a:rPr>
              <a:t>ă</a:t>
            </a:r>
            <a:r>
              <a:rPr lang="en-US" altLang="en-US" sz="1100" i="1">
                <a:solidFill>
                  <a:srgbClr val="00B0F0"/>
                </a:solidFill>
                <a:latin typeface="Corbel" pitchFamily="34" charset="0"/>
                <a:ea typeface="Open Sans" pitchFamily="34" charset="0"/>
                <a:cs typeface="Open Sans" pitchFamily="34" charset="0"/>
              </a:rPr>
              <a: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industria din Rom</a:t>
            </a:r>
            <a:r>
              <a:rPr lang="ro-RO" altLang="en-US" sz="1100" i="1">
                <a:solidFill>
                  <a:srgbClr val="00B0F0"/>
                </a:solidFill>
                <a:latin typeface="Corbel" pitchFamily="34" charset="0"/>
                <a:ea typeface="Open Sans" pitchFamily="34" charset="0"/>
                <a:cs typeface="Open Sans" pitchFamily="34" charset="0"/>
              </a:rPr>
              <a:t>â</a:t>
            </a:r>
            <a:r>
              <a:rPr lang="en-US" altLang="en-US" sz="1100" i="1">
                <a:solidFill>
                  <a:srgbClr val="00B0F0"/>
                </a:solidFill>
                <a:latin typeface="Corbel" pitchFamily="34" charset="0"/>
                <a:ea typeface="Open Sans" pitchFamily="34" charset="0"/>
                <a:cs typeface="Open Sans" pitchFamily="34" charset="0"/>
              </a:rPr>
              <a:t>nia</a:t>
            </a:r>
            <a:endParaRPr lang="ro-RO" altLang="en-US" sz="1100" b="1" i="1">
              <a:solidFill>
                <a:srgbClr val="00B0F0"/>
              </a:solidFill>
              <a:latin typeface="Corbel" pitchFamily="34" charset="0"/>
              <a:ea typeface="Open Sans" pitchFamily="34" charset="0"/>
              <a:cs typeface="Open Sans" pitchFamily="34" charset="0"/>
            </a:endParaRPr>
          </a:p>
        </p:txBody>
      </p:sp>
      <p:sp>
        <p:nvSpPr>
          <p:cNvPr id="8200" name="Rectangle 4"/>
          <p:cNvSpPr>
            <a:spLocks/>
          </p:cNvSpPr>
          <p:nvPr/>
        </p:nvSpPr>
        <p:spPr bwMode="auto">
          <a:xfrm>
            <a:off x="7808913" y="852488"/>
            <a:ext cx="314325" cy="219075"/>
          </a:xfrm>
          <a:prstGeom prst="rect">
            <a:avLst/>
          </a:prstGeom>
          <a:noFill/>
          <a:ln w="25400">
            <a:solidFill>
              <a:schemeClr val="tx1">
                <a:alpha val="0"/>
              </a:schemeClr>
            </a:solidFill>
            <a:miter lim="800000"/>
            <a:headEnd/>
            <a:tailEnd/>
          </a:ln>
        </p:spPr>
        <p:txBody>
          <a:bodyPr lIns="0" tIns="0" rIns="0" bIns="0"/>
          <a:lstStyle/>
          <a:p>
            <a:pPr algn="ctr" eaLnBrk="1" hangingPunct="1"/>
            <a:r>
              <a:rPr lang="ro-RO" altLang="en-US" sz="1200" b="1">
                <a:solidFill>
                  <a:schemeClr val="bg1"/>
                </a:solidFill>
                <a:latin typeface="Gill Sans"/>
                <a:ea typeface="ヒラギノ角ゴ ProN W3"/>
                <a:cs typeface="ヒラギノ角ゴ ProN W3"/>
                <a:sym typeface="Gill Sans"/>
              </a:rPr>
              <a:t>02</a:t>
            </a:r>
            <a:endParaRPr lang="en-US" altLang="en-US" sz="1200" b="1">
              <a:solidFill>
                <a:schemeClr val="bg1"/>
              </a:solidFill>
              <a:latin typeface="Gill Sans"/>
              <a:ea typeface="ヒラギノ角ゴ ProN W3"/>
              <a:cs typeface="ヒラギノ角ゴ ProN W3"/>
              <a:sym typeface="Gill Sans"/>
            </a:endParaRPr>
          </a:p>
        </p:txBody>
      </p:sp>
      <p:sp>
        <p:nvSpPr>
          <p:cNvPr id="8201" name="Rectangle 4"/>
          <p:cNvSpPr>
            <a:spLocks/>
          </p:cNvSpPr>
          <p:nvPr/>
        </p:nvSpPr>
        <p:spPr bwMode="auto">
          <a:xfrm>
            <a:off x="7808913" y="852488"/>
            <a:ext cx="314325" cy="219075"/>
          </a:xfrm>
          <a:prstGeom prst="rect">
            <a:avLst/>
          </a:prstGeom>
          <a:noFill/>
          <a:ln w="25400">
            <a:solidFill>
              <a:schemeClr val="tx1">
                <a:alpha val="0"/>
              </a:schemeClr>
            </a:solidFill>
            <a:miter lim="800000"/>
            <a:headEnd/>
            <a:tailEnd/>
          </a:ln>
        </p:spPr>
        <p:txBody>
          <a:bodyPr lIns="0" tIns="0" rIns="0" bIns="0"/>
          <a:lstStyle/>
          <a:p>
            <a:pPr algn="ctr" eaLnBrk="1" hangingPunct="1"/>
            <a:r>
              <a:rPr lang="ro-RO" altLang="en-US" sz="1200" b="1">
                <a:solidFill>
                  <a:schemeClr val="bg1"/>
                </a:solidFill>
                <a:latin typeface="Gill Sans"/>
                <a:ea typeface="ヒラギノ角ゴ ProN W3"/>
                <a:cs typeface="ヒラギノ角ゴ ProN W3"/>
                <a:sym typeface="Gill Sans"/>
              </a:rPr>
              <a:t>02</a:t>
            </a:r>
            <a:endParaRPr lang="en-US" altLang="en-US" sz="1200" b="1">
              <a:solidFill>
                <a:schemeClr val="bg1"/>
              </a:solidFill>
              <a:latin typeface="Gill Sans"/>
              <a:ea typeface="ヒラギノ角ゴ ProN W3"/>
              <a:cs typeface="ヒラギノ角ゴ ProN W3"/>
              <a:sym typeface="Gill Sans"/>
            </a:endParaRPr>
          </a:p>
        </p:txBody>
      </p:sp>
      <p:sp>
        <p:nvSpPr>
          <p:cNvPr id="8202" name="Rectangle 4"/>
          <p:cNvSpPr>
            <a:spLocks/>
          </p:cNvSpPr>
          <p:nvPr/>
        </p:nvSpPr>
        <p:spPr bwMode="auto">
          <a:xfrm>
            <a:off x="7745413" y="900113"/>
            <a:ext cx="314325" cy="219075"/>
          </a:xfrm>
          <a:prstGeom prst="rect">
            <a:avLst/>
          </a:prstGeom>
          <a:noFill/>
          <a:ln w="25400">
            <a:solidFill>
              <a:schemeClr val="tx1">
                <a:alpha val="0"/>
              </a:schemeClr>
            </a:solidFill>
            <a:miter lim="800000"/>
            <a:headEnd/>
            <a:tailEnd/>
          </a:ln>
        </p:spPr>
        <p:txBody>
          <a:bodyPr lIns="0" tIns="0" rIns="0" bIns="0"/>
          <a:lstStyle/>
          <a:p>
            <a:pPr algn="ctr" eaLnBrk="1" hangingPunct="1"/>
            <a:r>
              <a:rPr lang="ro-RO" altLang="en-US" sz="1200" b="1">
                <a:solidFill>
                  <a:schemeClr val="bg1"/>
                </a:solidFill>
                <a:latin typeface="Gill Sans"/>
                <a:ea typeface="ヒラギノ角ゴ ProN W3"/>
                <a:cs typeface="ヒラギノ角ゴ ProN W3"/>
                <a:sym typeface="Gill Sans"/>
              </a:rPr>
              <a:t>02</a:t>
            </a:r>
            <a:endParaRPr lang="en-US" altLang="en-US" sz="1200" b="1">
              <a:solidFill>
                <a:schemeClr val="bg1"/>
              </a:solidFill>
              <a:latin typeface="Gill Sans"/>
              <a:ea typeface="ヒラギノ角ゴ ProN W3"/>
              <a:cs typeface="ヒラギノ角ゴ ProN W3"/>
              <a:sym typeface="Gill Sans"/>
            </a:endParaRPr>
          </a:p>
        </p:txBody>
      </p:sp>
      <p:pic>
        <p:nvPicPr>
          <p:cNvPr id="8203" name="Picture 3" descr="\\SERVER-PC\Comun OER\Proiecte\PROIECTE IN DERULARE\2017 - 2018 - Energy Cities\Clubul Primarilor noiembrie 2018\Prezentari\P1.jpg"/>
          <p:cNvPicPr>
            <a:picLocks noChangeAspect="1" noChangeArrowheads="1"/>
          </p:cNvPicPr>
          <p:nvPr/>
        </p:nvPicPr>
        <p:blipFill>
          <a:blip r:embed="rId3" cstate="print"/>
          <a:srcRect/>
          <a:stretch>
            <a:fillRect/>
          </a:stretch>
        </p:blipFill>
        <p:spPr bwMode="auto">
          <a:xfrm>
            <a:off x="395288" y="2014538"/>
            <a:ext cx="4349750" cy="2027237"/>
          </a:xfrm>
          <a:prstGeom prst="rect">
            <a:avLst/>
          </a:prstGeom>
          <a:noFill/>
          <a:ln w="9525">
            <a:noFill/>
            <a:miter lim="800000"/>
            <a:headEnd/>
            <a:tailEnd/>
          </a:ln>
        </p:spPr>
      </p:pic>
      <p:pic>
        <p:nvPicPr>
          <p:cNvPr id="8204" name="Picture 4" descr="\\SERVER-PC\Comun OER\Proiecte\PROIECTE IN DERULARE\2017 - 2018 - Energy Cities\Clubul Primarilor noiembrie 2018\Prezentari\raport paec.jpg"/>
          <p:cNvPicPr>
            <a:picLocks noChangeAspect="1" noChangeArrowheads="1"/>
          </p:cNvPicPr>
          <p:nvPr/>
        </p:nvPicPr>
        <p:blipFill>
          <a:blip r:embed="rId4" cstate="print"/>
          <a:srcRect/>
          <a:stretch>
            <a:fillRect/>
          </a:stretch>
        </p:blipFill>
        <p:spPr bwMode="auto">
          <a:xfrm>
            <a:off x="5076825" y="1989138"/>
            <a:ext cx="3781425" cy="2041525"/>
          </a:xfrm>
          <a:prstGeom prst="rect">
            <a:avLst/>
          </a:prstGeom>
          <a:noFill/>
          <a:ln w="9525">
            <a:noFill/>
            <a:miter lim="800000"/>
            <a:headEnd/>
            <a:tailEnd/>
          </a:ln>
        </p:spPr>
      </p:pic>
      <p:pic>
        <p:nvPicPr>
          <p:cNvPr id="8205" name="Picture 6" descr="\\SERVER-PC\Comun OER\Proiecte\PROIECTE IN DERULARE\2017 - 2018 - Energy Cities\Clubul Primarilor noiembrie 2018\Prezentari\piee.jpg"/>
          <p:cNvPicPr>
            <a:picLocks noChangeAspect="1" noChangeArrowheads="1"/>
          </p:cNvPicPr>
          <p:nvPr/>
        </p:nvPicPr>
        <p:blipFill>
          <a:blip r:embed="rId5" cstate="print"/>
          <a:srcRect/>
          <a:stretch>
            <a:fillRect/>
          </a:stretch>
        </p:blipFill>
        <p:spPr bwMode="auto">
          <a:xfrm>
            <a:off x="395288" y="4176713"/>
            <a:ext cx="2551112" cy="2230437"/>
          </a:xfrm>
          <a:prstGeom prst="rect">
            <a:avLst/>
          </a:prstGeom>
          <a:noFill/>
          <a:ln w="9525">
            <a:noFill/>
            <a:miter lim="800000"/>
            <a:headEnd/>
            <a:tailEnd/>
          </a:ln>
        </p:spPr>
      </p:pic>
      <p:pic>
        <p:nvPicPr>
          <p:cNvPr id="8206" name="Picture 7" descr="\\SERVER-PC\Comun OER\Proiecte\PROIECTE IN DERULARE\2017 - 2018 - Energy Cities\Clubul Primarilor noiembrie 2018\Prezentari\probleme.jpg"/>
          <p:cNvPicPr>
            <a:picLocks noChangeAspect="1" noChangeArrowheads="1"/>
          </p:cNvPicPr>
          <p:nvPr/>
        </p:nvPicPr>
        <p:blipFill>
          <a:blip r:embed="rId6" cstate="print"/>
          <a:srcRect/>
          <a:stretch>
            <a:fillRect/>
          </a:stretch>
        </p:blipFill>
        <p:spPr bwMode="auto">
          <a:xfrm>
            <a:off x="3205163" y="4152900"/>
            <a:ext cx="5799137" cy="2254250"/>
          </a:xfrm>
          <a:prstGeom prst="rect">
            <a:avLst/>
          </a:prstGeom>
          <a:noFill/>
          <a:ln w="9525">
            <a:noFill/>
            <a:miter lim="800000"/>
            <a:headEnd/>
            <a:tailEnd/>
          </a:ln>
        </p:spPr>
      </p:pic>
      <p:sp>
        <p:nvSpPr>
          <p:cNvPr id="8207" name="Text Box 7"/>
          <p:cNvSpPr txBox="1">
            <a:spLocks noChangeArrowheads="1"/>
          </p:cNvSpPr>
          <p:nvPr/>
        </p:nvSpPr>
        <p:spPr bwMode="auto">
          <a:xfrm>
            <a:off x="400050" y="1125538"/>
            <a:ext cx="6911975" cy="457200"/>
          </a:xfrm>
          <a:prstGeom prst="rect">
            <a:avLst/>
          </a:prstGeom>
          <a:noFill/>
          <a:ln w="9525">
            <a:noFill/>
            <a:miter lim="800000"/>
            <a:headEnd/>
            <a:tailEnd/>
          </a:ln>
        </p:spPr>
        <p:txBody>
          <a:bodyPr>
            <a:spAutoFit/>
          </a:bodyPr>
          <a:lstStyle/>
          <a:p>
            <a:pPr eaLnBrk="1" hangingPunct="1">
              <a:spcBef>
                <a:spcPct val="50000"/>
              </a:spcBef>
            </a:pPr>
            <a:r>
              <a:rPr lang="en-GB" altLang="ro-RO" sz="2400" b="1">
                <a:solidFill>
                  <a:srgbClr val="33CCCC"/>
                </a:solidFill>
                <a:latin typeface="Corbel" pitchFamily="34" charset="0"/>
              </a:rPr>
              <a:t>Initia</a:t>
            </a:r>
            <a:r>
              <a:rPr lang="ro-RO" altLang="en-US" sz="2400" b="1">
                <a:solidFill>
                  <a:srgbClr val="33CCCC"/>
                </a:solidFill>
                <a:latin typeface="Corbel" pitchFamily="34" charset="0"/>
              </a:rPr>
              <a:t>ț</a:t>
            </a:r>
            <a:r>
              <a:rPr lang="en-GB" altLang="ro-RO" sz="2400" b="1">
                <a:solidFill>
                  <a:srgbClr val="33CCCC"/>
                </a:solidFill>
                <a:latin typeface="Corbel" pitchFamily="34" charset="0"/>
              </a:rPr>
              <a:t>ive OER</a:t>
            </a:r>
            <a:endParaRPr lang="ro-RO" altLang="ro-RO" sz="2400" b="1">
              <a:solidFill>
                <a:srgbClr val="33CCCC"/>
              </a:solidFill>
              <a:latin typeface="Corbe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p:cNvSpPr>
            <a:spLocks/>
          </p:cNvSpPr>
          <p:nvPr/>
        </p:nvSpPr>
        <p:spPr bwMode="auto">
          <a:xfrm>
            <a:off x="7924800" y="869950"/>
            <a:ext cx="314325" cy="219075"/>
          </a:xfrm>
          <a:prstGeom prst="rect">
            <a:avLst/>
          </a:prstGeom>
          <a:noFill/>
          <a:ln w="25400">
            <a:solidFill>
              <a:schemeClr val="tx1">
                <a:alpha val="0"/>
              </a:schemeClr>
            </a:solidFill>
            <a:miter lim="800000"/>
            <a:headEnd/>
            <a:tailEnd/>
          </a:ln>
        </p:spPr>
        <p:txBody>
          <a:bodyPr lIns="0" tIns="0" rIns="0" bIns="0"/>
          <a:lstStyle/>
          <a:p>
            <a:pPr algn="ctr" eaLnBrk="1" hangingPunct="1"/>
            <a:r>
              <a:rPr lang="ro-RO" altLang="en-US" sz="1200" b="1">
                <a:solidFill>
                  <a:schemeClr val="bg1"/>
                </a:solidFill>
                <a:latin typeface="Gill Sans"/>
                <a:ea typeface="ヒラギノ角ゴ ProN W3"/>
                <a:cs typeface="ヒラギノ角ゴ ProN W3"/>
                <a:sym typeface="Gill Sans"/>
              </a:rPr>
              <a:t>02</a:t>
            </a:r>
            <a:endParaRPr lang="en-US" altLang="en-US" sz="1200" b="1">
              <a:solidFill>
                <a:schemeClr val="bg1"/>
              </a:solidFill>
              <a:latin typeface="Gill Sans"/>
              <a:ea typeface="ヒラギノ角ゴ ProN W3"/>
              <a:cs typeface="ヒラギノ角ゴ ProN W3"/>
              <a:sym typeface="Gill Sans"/>
            </a:endParaRPr>
          </a:p>
        </p:txBody>
      </p:sp>
      <p:pic>
        <p:nvPicPr>
          <p:cNvPr id="9219" name="Picture 8" descr="\\SERVER-PC\Comun OER\Comunicare\Logo OER\logo\OER Logo.png"/>
          <p:cNvPicPr>
            <a:picLocks noChangeAspect="1" noChangeArrowheads="1"/>
          </p:cNvPicPr>
          <p:nvPr/>
        </p:nvPicPr>
        <p:blipFill>
          <a:blip r:embed="rId2" cstate="print"/>
          <a:srcRect/>
          <a:stretch>
            <a:fillRect/>
          </a:stretch>
        </p:blipFill>
        <p:spPr bwMode="auto">
          <a:xfrm>
            <a:off x="3402013" y="6370638"/>
            <a:ext cx="1111250" cy="487362"/>
          </a:xfrm>
          <a:prstGeom prst="rect">
            <a:avLst/>
          </a:prstGeom>
          <a:noFill/>
          <a:ln w="9525">
            <a:noFill/>
            <a:miter lim="800000"/>
            <a:headEnd/>
            <a:tailEnd/>
          </a:ln>
        </p:spPr>
      </p:pic>
      <p:sp>
        <p:nvSpPr>
          <p:cNvPr id="13" name="Subtitle 2">
            <a:extLst>
              <a:ext uri="{FF2B5EF4-FFF2-40B4-BE49-F238E27FC236}"/>
            </a:extLst>
          </p:cNvPr>
          <p:cNvSpPr txBox="1">
            <a:spLocks/>
          </p:cNvSpPr>
          <p:nvPr/>
        </p:nvSpPr>
        <p:spPr>
          <a:xfrm>
            <a:off x="4607496" y="6396037"/>
            <a:ext cx="4536504" cy="461963"/>
          </a:xfrm>
          <a:prstGeom prst="rect">
            <a:avLst/>
          </a:prstGeom>
          <a:ln>
            <a:noFill/>
          </a:ln>
          <a:effectLst/>
          <a:scene3d>
            <a:camera prst="orthographicFront">
              <a:rot lat="0" lon="0" rev="0"/>
            </a:camera>
            <a:lightRig rig="balanced" dir="t">
              <a:rot lat="0" lon="0" rev="8700000"/>
            </a:lightRig>
          </a:scene3d>
          <a:sp3d>
            <a:bevelT w="190500" h="38100"/>
          </a:sp3d>
        </p:spPr>
        <p:txBody>
          <a:bodyPr>
            <a:normAutofit/>
          </a:bodyPr>
          <a:lstStyle/>
          <a:p>
            <a:pPr algn="ctr" defTabSz="457200" eaLnBrk="1" hangingPunct="1">
              <a:lnSpc>
                <a:spcPct val="80000"/>
              </a:lnSpc>
              <a:buClr>
                <a:srgbClr val="F1FBFD"/>
              </a:buClr>
              <a:buSzPct val="80000"/>
              <a:buFont typeface="Wingdings 3" pitchFamily="18" charset="2"/>
              <a:buNone/>
            </a:pPr>
            <a:r>
              <a:rPr lang="en-US" altLang="en-US" sz="1100" i="1">
                <a:solidFill>
                  <a:srgbClr val="00B0F0"/>
                </a:solidFill>
                <a:latin typeface="Corbel" pitchFamily="34" charset="0"/>
                <a:ea typeface="Open Sans" pitchFamily="34" charset="0"/>
                <a:cs typeface="Open Sans" pitchFamily="34" charset="0"/>
              </a:rPr>
              <a:t>Proiectul INTAS – instrument important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implementarea politicii de eficien</a:t>
            </a:r>
            <a:r>
              <a:rPr lang="ro-RO" altLang="en-US" sz="1100" i="1">
                <a:solidFill>
                  <a:srgbClr val="00B0F0"/>
                </a:solidFill>
                <a:latin typeface="Corbel" pitchFamily="34" charset="0"/>
                <a:ea typeface="Open Sans" pitchFamily="34" charset="0"/>
                <a:cs typeface="Open Sans" pitchFamily="34" charset="0"/>
              </a:rPr>
              <a:t>ță</a:t>
            </a:r>
            <a:r>
              <a:rPr lang="en-US" altLang="en-US" sz="1100" i="1">
                <a:solidFill>
                  <a:srgbClr val="00B0F0"/>
                </a:solidFill>
                <a:latin typeface="Corbel" pitchFamily="34" charset="0"/>
                <a:ea typeface="Open Sans" pitchFamily="34" charset="0"/>
                <a:cs typeface="Open Sans" pitchFamily="34" charset="0"/>
              </a:rPr>
              <a:t> energetic</a:t>
            </a:r>
            <a:r>
              <a:rPr lang="ro-RO" altLang="en-US" sz="1100" i="1">
                <a:solidFill>
                  <a:srgbClr val="00B0F0"/>
                </a:solidFill>
                <a:latin typeface="Corbel" pitchFamily="34" charset="0"/>
                <a:ea typeface="Open Sans" pitchFamily="34" charset="0"/>
                <a:cs typeface="Open Sans" pitchFamily="34" charset="0"/>
              </a:rPr>
              <a:t>ă</a:t>
            </a:r>
            <a:r>
              <a:rPr lang="en-US" altLang="en-US" sz="1100" i="1">
                <a:solidFill>
                  <a:srgbClr val="00B0F0"/>
                </a:solidFill>
                <a:latin typeface="Corbel" pitchFamily="34" charset="0"/>
                <a:ea typeface="Open Sans" pitchFamily="34" charset="0"/>
                <a:cs typeface="Open Sans" pitchFamily="34" charset="0"/>
              </a:rPr>
              <a: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industria din Rom</a:t>
            </a:r>
            <a:r>
              <a:rPr lang="ro-RO" altLang="en-US" sz="1100" i="1">
                <a:solidFill>
                  <a:srgbClr val="00B0F0"/>
                </a:solidFill>
                <a:latin typeface="Corbel" pitchFamily="34" charset="0"/>
                <a:ea typeface="Open Sans" pitchFamily="34" charset="0"/>
                <a:cs typeface="Open Sans" pitchFamily="34" charset="0"/>
              </a:rPr>
              <a:t>â</a:t>
            </a:r>
            <a:r>
              <a:rPr lang="en-US" altLang="en-US" sz="1100" i="1">
                <a:solidFill>
                  <a:srgbClr val="00B0F0"/>
                </a:solidFill>
                <a:latin typeface="Corbel" pitchFamily="34" charset="0"/>
                <a:ea typeface="Open Sans" pitchFamily="34" charset="0"/>
                <a:cs typeface="Open Sans" pitchFamily="34" charset="0"/>
              </a:rPr>
              <a:t>nia</a:t>
            </a:r>
            <a:endParaRPr lang="ro-RO" altLang="en-US" sz="1100" b="1" i="1">
              <a:solidFill>
                <a:srgbClr val="00B0F0"/>
              </a:solidFill>
              <a:latin typeface="Corbel" pitchFamily="34" charset="0"/>
              <a:ea typeface="Open Sans" pitchFamily="34" charset="0"/>
              <a:cs typeface="Open Sans" pitchFamily="34" charset="0"/>
            </a:endParaRPr>
          </a:p>
        </p:txBody>
      </p:sp>
      <p:sp>
        <p:nvSpPr>
          <p:cNvPr id="9223" name="Rectangle 4"/>
          <p:cNvSpPr>
            <a:spLocks/>
          </p:cNvSpPr>
          <p:nvPr/>
        </p:nvSpPr>
        <p:spPr bwMode="auto">
          <a:xfrm>
            <a:off x="7808913" y="852488"/>
            <a:ext cx="314325" cy="219075"/>
          </a:xfrm>
          <a:prstGeom prst="rect">
            <a:avLst/>
          </a:prstGeom>
          <a:noFill/>
          <a:ln w="25400">
            <a:solidFill>
              <a:schemeClr val="tx1">
                <a:alpha val="0"/>
              </a:schemeClr>
            </a:solidFill>
            <a:miter lim="800000"/>
            <a:headEnd/>
            <a:tailEnd/>
          </a:ln>
        </p:spPr>
        <p:txBody>
          <a:bodyPr lIns="0" tIns="0" rIns="0" bIns="0"/>
          <a:lstStyle/>
          <a:p>
            <a:pPr algn="ctr" eaLnBrk="1" hangingPunct="1"/>
            <a:r>
              <a:rPr lang="ro-RO" altLang="en-US" sz="1200" b="1">
                <a:solidFill>
                  <a:schemeClr val="bg1"/>
                </a:solidFill>
                <a:latin typeface="Gill Sans"/>
                <a:ea typeface="ヒラギノ角ゴ ProN W3"/>
                <a:cs typeface="ヒラギノ角ゴ ProN W3"/>
                <a:sym typeface="Gill Sans"/>
              </a:rPr>
              <a:t>02</a:t>
            </a:r>
            <a:endParaRPr lang="en-US" altLang="en-US" sz="1200" b="1">
              <a:solidFill>
                <a:schemeClr val="bg1"/>
              </a:solidFill>
              <a:latin typeface="Gill Sans"/>
              <a:ea typeface="ヒラギノ角ゴ ProN W3"/>
              <a:cs typeface="ヒラギノ角ゴ ProN W3"/>
              <a:sym typeface="Gill Sans"/>
            </a:endParaRPr>
          </a:p>
        </p:txBody>
      </p:sp>
      <p:sp>
        <p:nvSpPr>
          <p:cNvPr id="9224" name="Rectangle 4"/>
          <p:cNvSpPr>
            <a:spLocks/>
          </p:cNvSpPr>
          <p:nvPr/>
        </p:nvSpPr>
        <p:spPr bwMode="auto">
          <a:xfrm>
            <a:off x="7808913" y="852488"/>
            <a:ext cx="314325" cy="219075"/>
          </a:xfrm>
          <a:prstGeom prst="rect">
            <a:avLst/>
          </a:prstGeom>
          <a:noFill/>
          <a:ln w="25400">
            <a:solidFill>
              <a:schemeClr val="tx1">
                <a:alpha val="0"/>
              </a:schemeClr>
            </a:solidFill>
            <a:miter lim="800000"/>
            <a:headEnd/>
            <a:tailEnd/>
          </a:ln>
        </p:spPr>
        <p:txBody>
          <a:bodyPr lIns="0" tIns="0" rIns="0" bIns="0"/>
          <a:lstStyle/>
          <a:p>
            <a:pPr algn="ctr" eaLnBrk="1" hangingPunct="1"/>
            <a:r>
              <a:rPr lang="ro-RO" altLang="en-US" sz="1200" b="1">
                <a:solidFill>
                  <a:schemeClr val="bg1"/>
                </a:solidFill>
                <a:latin typeface="Gill Sans"/>
                <a:ea typeface="ヒラギノ角ゴ ProN W3"/>
                <a:cs typeface="ヒラギノ角ゴ ProN W3"/>
                <a:sym typeface="Gill Sans"/>
              </a:rPr>
              <a:t>02</a:t>
            </a:r>
            <a:endParaRPr lang="en-US" altLang="en-US" sz="1200" b="1">
              <a:solidFill>
                <a:schemeClr val="bg1"/>
              </a:solidFill>
              <a:latin typeface="Gill Sans"/>
              <a:ea typeface="ヒラギノ角ゴ ProN W3"/>
              <a:cs typeface="ヒラギノ角ゴ ProN W3"/>
              <a:sym typeface="Gill Sans"/>
            </a:endParaRPr>
          </a:p>
        </p:txBody>
      </p:sp>
      <p:sp>
        <p:nvSpPr>
          <p:cNvPr id="9225" name="TextBox 12"/>
          <p:cNvSpPr txBox="1">
            <a:spLocks noChangeArrowheads="1"/>
          </p:cNvSpPr>
          <p:nvPr/>
        </p:nvSpPr>
        <p:spPr bwMode="auto">
          <a:xfrm>
            <a:off x="7778750" y="820738"/>
            <a:ext cx="325438" cy="461962"/>
          </a:xfrm>
          <a:prstGeom prst="rect">
            <a:avLst/>
          </a:prstGeom>
          <a:noFill/>
          <a:ln w="9525">
            <a:noFill/>
            <a:miter lim="800000"/>
            <a:headEnd/>
            <a:tailEnd/>
          </a:ln>
        </p:spPr>
        <p:txBody>
          <a:bodyPr>
            <a:spAutoFit/>
          </a:bodyPr>
          <a:lstStyle/>
          <a:p>
            <a:r>
              <a:rPr lang="en-US" altLang="ro-RO" sz="1200" b="1">
                <a:solidFill>
                  <a:schemeClr val="bg1"/>
                </a:solidFill>
              </a:rPr>
              <a:t>01</a:t>
            </a:r>
            <a:endParaRPr lang="ro-RO" altLang="ro-RO" sz="1200" b="1">
              <a:solidFill>
                <a:schemeClr val="bg1"/>
              </a:solidFill>
            </a:endParaRPr>
          </a:p>
        </p:txBody>
      </p:sp>
      <p:sp>
        <p:nvSpPr>
          <p:cNvPr id="9226" name="Rectangle 4"/>
          <p:cNvSpPr>
            <a:spLocks/>
          </p:cNvSpPr>
          <p:nvPr/>
        </p:nvSpPr>
        <p:spPr bwMode="auto">
          <a:xfrm>
            <a:off x="7745413" y="900113"/>
            <a:ext cx="314325" cy="219075"/>
          </a:xfrm>
          <a:prstGeom prst="rect">
            <a:avLst/>
          </a:prstGeom>
          <a:noFill/>
          <a:ln w="25400">
            <a:solidFill>
              <a:schemeClr val="tx1">
                <a:alpha val="0"/>
              </a:schemeClr>
            </a:solidFill>
            <a:miter lim="800000"/>
            <a:headEnd/>
            <a:tailEnd/>
          </a:ln>
        </p:spPr>
        <p:txBody>
          <a:bodyPr lIns="0" tIns="0" rIns="0" bIns="0"/>
          <a:lstStyle/>
          <a:p>
            <a:pPr algn="ctr" eaLnBrk="1" hangingPunct="1"/>
            <a:r>
              <a:rPr lang="ro-RO" altLang="en-US" sz="1200" b="1">
                <a:solidFill>
                  <a:schemeClr val="bg1"/>
                </a:solidFill>
                <a:latin typeface="Gill Sans"/>
                <a:ea typeface="ヒラギノ角ゴ ProN W3"/>
                <a:cs typeface="ヒラギノ角ゴ ProN W3"/>
                <a:sym typeface="Gill Sans"/>
              </a:rPr>
              <a:t>02</a:t>
            </a:r>
            <a:endParaRPr lang="en-US" altLang="en-US" sz="1200" b="1">
              <a:solidFill>
                <a:schemeClr val="bg1"/>
              </a:solidFill>
              <a:latin typeface="Gill Sans"/>
              <a:ea typeface="ヒラギノ角ゴ ProN W3"/>
              <a:cs typeface="ヒラギノ角ゴ ProN W3"/>
              <a:sym typeface="Gill Sans"/>
            </a:endParaRPr>
          </a:p>
        </p:txBody>
      </p:sp>
      <p:sp>
        <p:nvSpPr>
          <p:cNvPr id="9227" name="TextBox 12"/>
          <p:cNvSpPr txBox="1">
            <a:spLocks noChangeArrowheads="1"/>
          </p:cNvSpPr>
          <p:nvPr/>
        </p:nvSpPr>
        <p:spPr bwMode="auto">
          <a:xfrm>
            <a:off x="7812088" y="1347788"/>
            <a:ext cx="325437" cy="461962"/>
          </a:xfrm>
          <a:prstGeom prst="rect">
            <a:avLst/>
          </a:prstGeom>
          <a:noFill/>
          <a:ln w="9525">
            <a:noFill/>
            <a:miter lim="800000"/>
            <a:headEnd/>
            <a:tailEnd/>
          </a:ln>
        </p:spPr>
        <p:txBody>
          <a:bodyPr>
            <a:spAutoFit/>
          </a:bodyPr>
          <a:lstStyle/>
          <a:p>
            <a:r>
              <a:rPr lang="en-US" altLang="ro-RO" sz="1200" b="1">
                <a:solidFill>
                  <a:schemeClr val="bg1"/>
                </a:solidFill>
              </a:rPr>
              <a:t>01</a:t>
            </a:r>
            <a:endParaRPr lang="ro-RO" altLang="ro-RO" sz="1200" b="1">
              <a:solidFill>
                <a:schemeClr val="bg1"/>
              </a:solidFill>
            </a:endParaRPr>
          </a:p>
        </p:txBody>
      </p:sp>
      <p:sp>
        <p:nvSpPr>
          <p:cNvPr id="9228" name="Rectangle 4"/>
          <p:cNvSpPr>
            <a:spLocks/>
          </p:cNvSpPr>
          <p:nvPr/>
        </p:nvSpPr>
        <p:spPr bwMode="auto">
          <a:xfrm>
            <a:off x="7778750" y="1427163"/>
            <a:ext cx="314325" cy="219075"/>
          </a:xfrm>
          <a:prstGeom prst="rect">
            <a:avLst/>
          </a:prstGeom>
          <a:noFill/>
          <a:ln w="25400">
            <a:solidFill>
              <a:schemeClr val="tx1">
                <a:alpha val="0"/>
              </a:schemeClr>
            </a:solidFill>
            <a:miter lim="800000"/>
            <a:headEnd/>
            <a:tailEnd/>
          </a:ln>
        </p:spPr>
        <p:txBody>
          <a:bodyPr lIns="0" tIns="0" rIns="0" bIns="0"/>
          <a:lstStyle/>
          <a:p>
            <a:pPr algn="ctr" eaLnBrk="1" hangingPunct="1"/>
            <a:r>
              <a:rPr lang="ro-RO" altLang="en-US" sz="1200" b="1">
                <a:solidFill>
                  <a:schemeClr val="bg1"/>
                </a:solidFill>
                <a:latin typeface="Gill Sans"/>
                <a:ea typeface="ヒラギノ角ゴ ProN W3"/>
                <a:cs typeface="ヒラギノ角ゴ ProN W3"/>
                <a:sym typeface="Gill Sans"/>
              </a:rPr>
              <a:t>02</a:t>
            </a:r>
            <a:endParaRPr lang="en-US" altLang="en-US" sz="1200" b="1">
              <a:solidFill>
                <a:schemeClr val="bg1"/>
              </a:solidFill>
              <a:latin typeface="Gill Sans"/>
              <a:ea typeface="ヒラギノ角ゴ ProN W3"/>
              <a:cs typeface="ヒラギノ角ゴ ProN W3"/>
              <a:sym typeface="Gill Sans"/>
            </a:endParaRPr>
          </a:p>
        </p:txBody>
      </p:sp>
      <p:sp>
        <p:nvSpPr>
          <p:cNvPr id="9229" name="Text Box 7"/>
          <p:cNvSpPr txBox="1">
            <a:spLocks noChangeArrowheads="1"/>
          </p:cNvSpPr>
          <p:nvPr/>
        </p:nvSpPr>
        <p:spPr bwMode="auto">
          <a:xfrm>
            <a:off x="539750" y="1773238"/>
            <a:ext cx="6911975" cy="430212"/>
          </a:xfrm>
          <a:prstGeom prst="rect">
            <a:avLst/>
          </a:prstGeom>
          <a:noFill/>
          <a:ln w="9525">
            <a:noFill/>
            <a:miter lim="800000"/>
            <a:headEnd/>
            <a:tailEnd/>
          </a:ln>
        </p:spPr>
        <p:txBody>
          <a:bodyPr>
            <a:spAutoFit/>
          </a:bodyPr>
          <a:lstStyle/>
          <a:p>
            <a:pPr eaLnBrk="1" hangingPunct="1">
              <a:spcBef>
                <a:spcPct val="50000"/>
              </a:spcBef>
            </a:pPr>
            <a:r>
              <a:rPr lang="ro-RO" altLang="ro-RO" sz="2200" b="1">
                <a:solidFill>
                  <a:srgbClr val="0070C0"/>
                </a:solidFill>
                <a:latin typeface="Corbel" pitchFamily="34" charset="0"/>
              </a:rPr>
              <a:t>2018 – Consultări ANRE</a:t>
            </a:r>
          </a:p>
        </p:txBody>
      </p:sp>
      <p:sp>
        <p:nvSpPr>
          <p:cNvPr id="9230" name="Text Box 7"/>
          <p:cNvSpPr txBox="1">
            <a:spLocks noChangeArrowheads="1"/>
          </p:cNvSpPr>
          <p:nvPr/>
        </p:nvSpPr>
        <p:spPr bwMode="auto">
          <a:xfrm>
            <a:off x="495300" y="4692650"/>
            <a:ext cx="6911975" cy="431800"/>
          </a:xfrm>
          <a:prstGeom prst="rect">
            <a:avLst/>
          </a:prstGeom>
          <a:noFill/>
          <a:ln w="9525">
            <a:noFill/>
            <a:miter lim="800000"/>
            <a:headEnd/>
            <a:tailEnd/>
          </a:ln>
        </p:spPr>
        <p:txBody>
          <a:bodyPr>
            <a:spAutoFit/>
          </a:bodyPr>
          <a:lstStyle/>
          <a:p>
            <a:pPr eaLnBrk="1" hangingPunct="1">
              <a:spcBef>
                <a:spcPct val="50000"/>
              </a:spcBef>
            </a:pPr>
            <a:r>
              <a:rPr lang="ro-RO" altLang="ro-RO" sz="2200" b="1">
                <a:solidFill>
                  <a:srgbClr val="0070C0"/>
                </a:solidFill>
                <a:latin typeface="Corbel" pitchFamily="34" charset="0"/>
              </a:rPr>
              <a:t>2018 – Consultări SDEE Transilvania Sud </a:t>
            </a:r>
          </a:p>
        </p:txBody>
      </p:sp>
      <p:sp>
        <p:nvSpPr>
          <p:cNvPr id="19" name="Rectangle 18">
            <a:extLst>
              <a:ext uri="{FF2B5EF4-FFF2-40B4-BE49-F238E27FC236}"/>
            </a:extLst>
          </p:cNvPr>
          <p:cNvSpPr/>
          <p:nvPr/>
        </p:nvSpPr>
        <p:spPr>
          <a:xfrm>
            <a:off x="527684" y="5197726"/>
            <a:ext cx="8186930" cy="738664"/>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p>
            <a:pPr marL="285750" indent="-285750" algn="just">
              <a:spcAft>
                <a:spcPts val="1200"/>
              </a:spcAft>
              <a:buFontTx/>
              <a:buChar char="-"/>
              <a:defRPr/>
            </a:pPr>
            <a:r>
              <a:rPr lang="ro-RO" sz="1600" dirty="0">
                <a:latin typeface="Corbel" pitchFamily="34" charset="0"/>
              </a:rPr>
              <a:t>Procedură solicitare date energetice</a:t>
            </a:r>
          </a:p>
          <a:p>
            <a:pPr marL="285750" indent="-285750" algn="just">
              <a:spcAft>
                <a:spcPts val="1200"/>
              </a:spcAft>
              <a:buFontTx/>
              <a:buChar char="-"/>
              <a:defRPr/>
            </a:pPr>
            <a:r>
              <a:rPr lang="ro-RO" altLang="en-US" sz="1600" dirty="0">
                <a:latin typeface="Corbel" pitchFamily="34" charset="0"/>
              </a:rPr>
              <a:t>Discuție asupra datelor solicitate </a:t>
            </a:r>
          </a:p>
        </p:txBody>
      </p:sp>
      <p:graphicFrame>
        <p:nvGraphicFramePr>
          <p:cNvPr id="2" name="Table 1"/>
          <p:cNvGraphicFramePr>
            <a:graphicFrameLocks noGrp="1"/>
          </p:cNvGraphicFramePr>
          <p:nvPr/>
        </p:nvGraphicFramePr>
        <p:xfrm>
          <a:off x="611188" y="2349500"/>
          <a:ext cx="7859713" cy="1901826"/>
        </p:xfrm>
        <a:graphic>
          <a:graphicData uri="http://schemas.openxmlformats.org/drawingml/2006/table">
            <a:tbl>
              <a:tblPr/>
              <a:tblGrid>
                <a:gridCol w="2619375"/>
                <a:gridCol w="5240338"/>
              </a:tblGrid>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o-RO" altLang="en-US" sz="1600" b="0" i="0" u="none" strike="noStrike" cap="none" normalizeH="0" baseline="0" dirty="0" smtClean="0">
                          <a:ln>
                            <a:noFill/>
                          </a:ln>
                          <a:solidFill>
                            <a:schemeClr val="tx1"/>
                          </a:solidFill>
                          <a:effectLst/>
                          <a:latin typeface="Corbel" pitchFamily="34" charset="0"/>
                        </a:rPr>
                        <a:t>Martie 2018</a:t>
                      </a:r>
                      <a:endParaRPr kumimoji="0" lang="ro-RO" sz="1600" b="0" i="0" u="none" strike="noStrike" cap="none" normalizeH="0" baseline="0" dirty="0" smtClean="0">
                        <a:ln>
                          <a:noFill/>
                        </a:ln>
                        <a:solidFill>
                          <a:schemeClr val="tx1"/>
                        </a:solidFill>
                        <a:effectLst/>
                        <a:latin typeface="Constantia" pitchFamily="18" charset="0"/>
                      </a:endParaRPr>
                    </a:p>
                  </a:txBody>
                  <a:tcPr marL="91441" marR="91441" marT="45728" marB="45728"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25400" cap="flat" cmpd="sng" algn="ctr">
                      <a:solidFill>
                        <a:schemeClr val="accent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o-RO" sz="1600" b="0" i="0" u="none" strike="noStrike" cap="none" normalizeH="0" baseline="0" dirty="0" smtClean="0">
                          <a:ln>
                            <a:noFill/>
                          </a:ln>
                          <a:solidFill>
                            <a:schemeClr val="tx1"/>
                          </a:solidFill>
                          <a:effectLst/>
                          <a:latin typeface="Corbel" pitchFamily="34" charset="0"/>
                        </a:rPr>
                        <a:t>Sediul ANRE, București</a:t>
                      </a:r>
                      <a:endParaRPr kumimoji="0" lang="ro-RO" sz="1600" b="0" i="0" u="none" strike="noStrike" cap="none" normalizeH="0" baseline="0" dirty="0" smtClean="0">
                        <a:ln>
                          <a:noFill/>
                        </a:ln>
                        <a:solidFill>
                          <a:schemeClr val="tx1"/>
                        </a:solidFill>
                        <a:effectLst/>
                        <a:latin typeface="Constantia" pitchFamily="18" charset="0"/>
                      </a:endParaRPr>
                    </a:p>
                  </a:txBody>
                  <a:tcPr marL="91441" marR="91441" marT="45728" marB="45728"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25400" cap="flat" cmpd="sng" algn="ctr">
                      <a:solidFill>
                        <a:schemeClr val="accent2"/>
                      </a:solidFill>
                      <a:prstDash val="solid"/>
                      <a:round/>
                      <a:headEnd type="none" w="med" len="med"/>
                      <a:tailEnd type="none" w="med" len="med"/>
                    </a:lnB>
                    <a:lnTlToBr>
                      <a:noFill/>
                    </a:lnTlToBr>
                    <a:lnBlToTr>
                      <a:noFill/>
                    </a:lnBlToTr>
                    <a:noFill/>
                  </a:tcPr>
                </a:tc>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o-RO" altLang="en-US" sz="1600" b="0" i="0" u="none" strike="noStrike" cap="none" normalizeH="0" baseline="0" dirty="0" smtClean="0">
                          <a:ln>
                            <a:noFill/>
                          </a:ln>
                          <a:solidFill>
                            <a:schemeClr val="tx1"/>
                          </a:solidFill>
                          <a:effectLst/>
                          <a:latin typeface="Corbel" pitchFamily="34" charset="0"/>
                        </a:rPr>
                        <a:t>Aprilie 2018 </a:t>
                      </a:r>
                      <a:endParaRPr kumimoji="0" lang="ro-RO" sz="1600" b="0" i="0" u="none" strike="noStrike" cap="none" normalizeH="0" baseline="0" dirty="0" smtClean="0">
                        <a:ln>
                          <a:noFill/>
                        </a:ln>
                        <a:solidFill>
                          <a:schemeClr val="tx1"/>
                        </a:solidFill>
                        <a:effectLst/>
                        <a:latin typeface="Constantia" pitchFamily="18" charset="0"/>
                      </a:endParaRPr>
                    </a:p>
                  </a:txBody>
                  <a:tcPr marL="91441" marR="91441" marT="45728" marB="45728"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254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chemeClr val="accent2">
                        <a:alpha val="2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o-RO" altLang="en-US" sz="1600" b="0" i="0" u="none" strike="noStrike" cap="none" normalizeH="0" baseline="0" smtClean="0">
                          <a:ln>
                            <a:noFill/>
                          </a:ln>
                          <a:solidFill>
                            <a:schemeClr val="tx1"/>
                          </a:solidFill>
                          <a:effectLst/>
                          <a:latin typeface="Corbel" pitchFamily="34" charset="0"/>
                        </a:rPr>
                        <a:t>Participare ANRE la Conferința Anuală OER</a:t>
                      </a:r>
                      <a:endParaRPr kumimoji="0" lang="ro-RO" sz="1600" b="0" i="0" u="none" strike="noStrike" cap="none" normalizeH="0" baseline="0" smtClean="0">
                        <a:ln>
                          <a:noFill/>
                        </a:ln>
                        <a:solidFill>
                          <a:schemeClr val="tx1"/>
                        </a:solidFill>
                        <a:effectLst/>
                        <a:latin typeface="Constantia" pitchFamily="18" charset="0"/>
                      </a:endParaRPr>
                    </a:p>
                  </a:txBody>
                  <a:tcPr marL="91441" marR="91441" marT="45728" marB="45728"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254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chemeClr val="accent2">
                        <a:alpha val="20000"/>
                      </a:schemeClr>
                    </a:solidFill>
                  </a:tcPr>
                </a:tc>
              </a:tr>
              <a:tr h="5794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o-RO" altLang="en-US" sz="1600" b="0" i="0" u="none" strike="noStrike" cap="none" normalizeH="0" baseline="0" dirty="0" smtClean="0">
                          <a:ln>
                            <a:noFill/>
                          </a:ln>
                          <a:solidFill>
                            <a:schemeClr val="tx1"/>
                          </a:solidFill>
                          <a:effectLst/>
                          <a:latin typeface="Corbel" pitchFamily="34" charset="0"/>
                        </a:rPr>
                        <a:t>Octombrie 2018 </a:t>
                      </a:r>
                      <a:endParaRPr kumimoji="0" lang="ro-RO" sz="1600" b="0" i="0" u="none" strike="noStrike" cap="none" normalizeH="0" baseline="0" dirty="0" smtClean="0">
                        <a:ln>
                          <a:noFill/>
                        </a:ln>
                        <a:solidFill>
                          <a:schemeClr val="tx1"/>
                        </a:solidFill>
                        <a:effectLst/>
                        <a:latin typeface="Constantia" pitchFamily="18" charset="0"/>
                      </a:endParaRPr>
                    </a:p>
                  </a:txBody>
                  <a:tcPr marL="91441" marR="91441" marT="45728" marB="45728"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o-RO" sz="1600" b="0" i="0" u="none" strike="noStrike" cap="none" normalizeH="0" baseline="0" smtClean="0">
                          <a:ln>
                            <a:noFill/>
                          </a:ln>
                          <a:solidFill>
                            <a:schemeClr val="tx1"/>
                          </a:solidFill>
                          <a:effectLst/>
                          <a:latin typeface="Corbel" pitchFamily="34" charset="0"/>
                        </a:rPr>
                        <a:t>Sediul ANRE, București – Actualizare PIEE și Realizare formulare     colectare date tehnice</a:t>
                      </a:r>
                      <a:endParaRPr kumimoji="0" lang="ro-RO" sz="1600" b="0" i="0" u="none" strike="noStrike" cap="none" normalizeH="0" baseline="0" smtClean="0">
                        <a:ln>
                          <a:noFill/>
                        </a:ln>
                        <a:solidFill>
                          <a:schemeClr val="tx1"/>
                        </a:solidFill>
                        <a:effectLst/>
                        <a:latin typeface="Constantia" pitchFamily="18" charset="0"/>
                      </a:endParaRPr>
                    </a:p>
                  </a:txBody>
                  <a:tcPr marL="91441" marR="91441" marT="45728" marB="45728"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noFill/>
                  </a:tcPr>
                </a:tc>
              </a:tr>
              <a:tr h="5794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o-RO" altLang="en-US" sz="1600" b="0" i="0" u="none" strike="noStrike" cap="none" normalizeH="0" baseline="0" dirty="0" smtClean="0">
                          <a:ln>
                            <a:noFill/>
                          </a:ln>
                          <a:solidFill>
                            <a:schemeClr val="tx1"/>
                          </a:solidFill>
                          <a:effectLst/>
                          <a:latin typeface="Corbel" pitchFamily="34" charset="0"/>
                        </a:rPr>
                        <a:t>22 Octombrie 2018 </a:t>
                      </a:r>
                      <a:endParaRPr kumimoji="0" lang="ro-RO" sz="1600" b="0" i="0" u="none" strike="noStrike" cap="none" normalizeH="0" baseline="0" dirty="0" smtClean="0">
                        <a:ln>
                          <a:noFill/>
                        </a:ln>
                        <a:solidFill>
                          <a:schemeClr val="tx1"/>
                        </a:solidFill>
                        <a:effectLst/>
                        <a:latin typeface="Constantia" pitchFamily="18" charset="0"/>
                      </a:endParaRPr>
                    </a:p>
                  </a:txBody>
                  <a:tcPr marL="91441" marR="91441" marT="45728" marB="45728"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chemeClr val="accent2">
                        <a:alpha val="20000"/>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o-RO" altLang="en-US" sz="1600" b="0" i="0" u="none" strike="noStrike" cap="none" normalizeH="0" baseline="0" dirty="0" smtClean="0">
                          <a:ln>
                            <a:noFill/>
                          </a:ln>
                          <a:solidFill>
                            <a:srgbClr val="0070C0"/>
                          </a:solidFill>
                          <a:effectLst/>
                          <a:latin typeface="Corbel" pitchFamily="34" charset="0"/>
                        </a:rPr>
                        <a:t>www.anre.ro</a:t>
                      </a:r>
                      <a:r>
                        <a:rPr kumimoji="0" lang="ro-RO" altLang="en-US" sz="1600" b="0" i="0" u="none" strike="noStrike" cap="none" normalizeH="0" baseline="0" dirty="0" smtClean="0">
                          <a:ln>
                            <a:noFill/>
                          </a:ln>
                          <a:solidFill>
                            <a:schemeClr val="tx1"/>
                          </a:solidFill>
                          <a:effectLst/>
                          <a:latin typeface="Corbel" pitchFamily="34" charset="0"/>
                        </a:rPr>
                        <a:t> – în consultare publică: </a:t>
                      </a:r>
                      <a:r>
                        <a:rPr kumimoji="0" lang="ro-RO" altLang="en-US" sz="1600" b="0" i="1" u="none" strike="noStrike" cap="none" normalizeH="0" baseline="0" dirty="0" smtClean="0">
                          <a:ln>
                            <a:noFill/>
                          </a:ln>
                          <a:solidFill>
                            <a:schemeClr val="tx1"/>
                          </a:solidFill>
                          <a:effectLst/>
                          <a:latin typeface="Corbel" pitchFamily="34" charset="0"/>
                        </a:rPr>
                        <a:t>Proiect de Decizie actualizare PIEE și formulare colectare date tehnice</a:t>
                      </a:r>
                      <a:r>
                        <a:rPr kumimoji="0" lang="ro-RO" altLang="en-US" sz="1600" b="0" i="0" u="none" strike="noStrike" cap="none" normalizeH="0" baseline="0" dirty="0" smtClean="0">
                          <a:ln>
                            <a:noFill/>
                          </a:ln>
                          <a:solidFill>
                            <a:schemeClr val="tx1"/>
                          </a:solidFill>
                          <a:effectLst/>
                          <a:latin typeface="Corbel" pitchFamily="34" charset="0"/>
                        </a:rPr>
                        <a:t> </a:t>
                      </a:r>
                      <a:endParaRPr kumimoji="0" lang="ro-RO" sz="1600" b="0" i="0" u="none" strike="noStrike" cap="none" normalizeH="0" baseline="0" dirty="0" smtClean="0">
                        <a:ln>
                          <a:noFill/>
                        </a:ln>
                        <a:solidFill>
                          <a:schemeClr val="tx1"/>
                        </a:solidFill>
                        <a:effectLst/>
                        <a:latin typeface="Constantia" pitchFamily="18" charset="0"/>
                      </a:endParaRPr>
                    </a:p>
                  </a:txBody>
                  <a:tcPr marL="91441" marR="91441" marT="45728" marB="45728"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chemeClr val="accent2">
                        <a:alpha val="20000"/>
                      </a:schemeClr>
                    </a:solidFill>
                  </a:tcPr>
                </a:tc>
              </a:tr>
            </a:tbl>
          </a:graphicData>
        </a:graphic>
      </p:graphicFrame>
      <p:sp>
        <p:nvSpPr>
          <p:cNvPr id="9251" name="Text Box 7"/>
          <p:cNvSpPr txBox="1">
            <a:spLocks noChangeArrowheads="1"/>
          </p:cNvSpPr>
          <p:nvPr/>
        </p:nvSpPr>
        <p:spPr bwMode="auto">
          <a:xfrm>
            <a:off x="400050" y="1125538"/>
            <a:ext cx="6911975" cy="457200"/>
          </a:xfrm>
          <a:prstGeom prst="rect">
            <a:avLst/>
          </a:prstGeom>
          <a:noFill/>
          <a:ln w="9525">
            <a:noFill/>
            <a:miter lim="800000"/>
            <a:headEnd/>
            <a:tailEnd/>
          </a:ln>
        </p:spPr>
        <p:txBody>
          <a:bodyPr>
            <a:spAutoFit/>
          </a:bodyPr>
          <a:lstStyle/>
          <a:p>
            <a:pPr eaLnBrk="1" hangingPunct="1">
              <a:spcBef>
                <a:spcPct val="50000"/>
              </a:spcBef>
            </a:pPr>
            <a:r>
              <a:rPr lang="en-GB" altLang="ro-RO" sz="2400" b="1">
                <a:solidFill>
                  <a:srgbClr val="33CCCC"/>
                </a:solidFill>
                <a:latin typeface="Corbel" pitchFamily="34" charset="0"/>
              </a:rPr>
              <a:t>Initia</a:t>
            </a:r>
            <a:r>
              <a:rPr lang="ro-RO" altLang="en-US" sz="2400" b="1">
                <a:solidFill>
                  <a:srgbClr val="33CCCC"/>
                </a:solidFill>
                <a:latin typeface="Corbel" pitchFamily="34" charset="0"/>
              </a:rPr>
              <a:t>ț</a:t>
            </a:r>
            <a:r>
              <a:rPr lang="en-GB" altLang="ro-RO" sz="2400" b="1">
                <a:solidFill>
                  <a:srgbClr val="33CCCC"/>
                </a:solidFill>
                <a:latin typeface="Corbel" pitchFamily="34" charset="0"/>
              </a:rPr>
              <a:t>ive OER</a:t>
            </a:r>
            <a:endParaRPr lang="ro-RO" altLang="ro-RO" sz="2400" b="1">
              <a:solidFill>
                <a:srgbClr val="33CCCC"/>
              </a:solidFill>
              <a:latin typeface="Corbel"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7"/>
          <p:cNvSpPr txBox="1">
            <a:spLocks noChangeArrowheads="1"/>
          </p:cNvSpPr>
          <p:nvPr/>
        </p:nvSpPr>
        <p:spPr bwMode="auto">
          <a:xfrm>
            <a:off x="400050" y="1125538"/>
            <a:ext cx="8564563" cy="461962"/>
          </a:xfrm>
          <a:prstGeom prst="rect">
            <a:avLst/>
          </a:prstGeom>
          <a:noFill/>
          <a:ln w="9525">
            <a:noFill/>
            <a:miter lim="800000"/>
            <a:headEnd/>
            <a:tailEnd/>
          </a:ln>
        </p:spPr>
        <p:txBody>
          <a:bodyPr>
            <a:spAutoFit/>
          </a:bodyPr>
          <a:lstStyle/>
          <a:p>
            <a:pPr eaLnBrk="1" hangingPunct="1">
              <a:spcBef>
                <a:spcPct val="50000"/>
              </a:spcBef>
            </a:pPr>
            <a:r>
              <a:rPr lang="ro-RO" altLang="ro-RO" sz="2400" b="1">
                <a:solidFill>
                  <a:srgbClr val="33CCCC"/>
                </a:solidFill>
                <a:latin typeface="Corbel" pitchFamily="34" charset="0"/>
              </a:rPr>
              <a:t>Contextul European </a:t>
            </a:r>
            <a:endParaRPr lang="ro-RO" altLang="ro-RO" sz="2000" b="1" i="1">
              <a:solidFill>
                <a:srgbClr val="33CCCC"/>
              </a:solidFill>
              <a:latin typeface="Corbel" pitchFamily="34" charset="0"/>
            </a:endParaRPr>
          </a:p>
        </p:txBody>
      </p:sp>
      <p:sp>
        <p:nvSpPr>
          <p:cNvPr id="78" name="Rectangle 77">
            <a:extLst>
              <a:ext uri="{FF2B5EF4-FFF2-40B4-BE49-F238E27FC236}"/>
            </a:extLst>
          </p:cNvPr>
          <p:cNvSpPr/>
          <p:nvPr/>
        </p:nvSpPr>
        <p:spPr>
          <a:xfrm>
            <a:off x="611560" y="1931650"/>
            <a:ext cx="7681414" cy="1569660"/>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p>
            <a:pPr algn="just">
              <a:defRPr/>
            </a:pPr>
            <a:r>
              <a:rPr lang="ro-RO" altLang="en-US" sz="1600">
                <a:latin typeface="Corbel" pitchFamily="34" charset="0"/>
              </a:rPr>
              <a:t>Începând din </a:t>
            </a:r>
            <a:r>
              <a:rPr lang="ro-RO" altLang="en-US" sz="1600" b="1">
                <a:latin typeface="Corbel" pitchFamily="34" charset="0"/>
              </a:rPr>
              <a:t>2010</a:t>
            </a:r>
            <a:r>
              <a:rPr lang="ro-RO" altLang="en-US" sz="1600">
                <a:latin typeface="Corbel" pitchFamily="34" charset="0"/>
              </a:rPr>
              <a:t>, UE are mai multe obiective: </a:t>
            </a:r>
            <a:endParaRPr lang="en-US" altLang="en-US" sz="1600">
              <a:latin typeface="Corbel" pitchFamily="34" charset="0"/>
            </a:endParaRPr>
          </a:p>
          <a:p>
            <a:pPr algn="just">
              <a:defRPr/>
            </a:pPr>
            <a:endParaRPr lang="en-US" altLang="en-US" sz="1600">
              <a:latin typeface="Corbel" pitchFamily="34" charset="0"/>
            </a:endParaRPr>
          </a:p>
          <a:p>
            <a:pPr algn="just">
              <a:buClr>
                <a:srgbClr val="33CCCC"/>
              </a:buClr>
              <a:buFont typeface="Wingdings" pitchFamily="2" charset="2"/>
              <a:buChar char="Ø"/>
              <a:defRPr/>
            </a:pPr>
            <a:r>
              <a:rPr lang="ro-RO" altLang="en-US" sz="1600">
                <a:latin typeface="Corbel" pitchFamily="34" charset="0"/>
              </a:rPr>
              <a:t>să reducă emisiile de gaze cu efect de seră cu cel puțin 20 % până în 2020</a:t>
            </a:r>
            <a:endParaRPr lang="en-US" altLang="en-US" sz="1600">
              <a:latin typeface="Corbel" pitchFamily="34" charset="0"/>
            </a:endParaRPr>
          </a:p>
          <a:p>
            <a:pPr algn="just">
              <a:buClr>
                <a:srgbClr val="33CCCC"/>
              </a:buClr>
              <a:buFont typeface="Wingdings" pitchFamily="2" charset="2"/>
              <a:buChar char="Ø"/>
              <a:defRPr/>
            </a:pPr>
            <a:r>
              <a:rPr lang="ro-RO" altLang="en-US" sz="1600">
                <a:latin typeface="Corbel" pitchFamily="34" charset="0"/>
              </a:rPr>
              <a:t>să mărească ponderea energiei din surse regenerabile la cel puțin 20 % din consum</a:t>
            </a:r>
            <a:endParaRPr lang="en-US" altLang="en-US" sz="1600">
              <a:latin typeface="Corbel" pitchFamily="34" charset="0"/>
            </a:endParaRPr>
          </a:p>
          <a:p>
            <a:pPr algn="just">
              <a:buClr>
                <a:srgbClr val="33CCCC"/>
              </a:buClr>
              <a:buFont typeface="Wingdings" pitchFamily="2" charset="2"/>
              <a:buChar char="Ø"/>
              <a:defRPr/>
            </a:pPr>
            <a:r>
              <a:rPr lang="ro-RO" altLang="en-US" sz="1600">
                <a:latin typeface="Corbel" pitchFamily="34" charset="0"/>
              </a:rPr>
              <a:t>să consume cu minimum 20 % mai puțină energie, prin aplicarea măsurilor de eficiență energetică</a:t>
            </a:r>
          </a:p>
        </p:txBody>
      </p:sp>
      <p:sp>
        <p:nvSpPr>
          <p:cNvPr id="79" name="Rectangle 78">
            <a:extLst>
              <a:ext uri="{FF2B5EF4-FFF2-40B4-BE49-F238E27FC236}"/>
            </a:extLst>
          </p:cNvPr>
          <p:cNvSpPr/>
          <p:nvPr/>
        </p:nvSpPr>
        <p:spPr>
          <a:xfrm>
            <a:off x="611560" y="3594795"/>
            <a:ext cx="7681414" cy="1323439"/>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p>
            <a:pPr algn="just">
              <a:defRPr/>
            </a:pPr>
            <a:r>
              <a:rPr lang="ro-RO" altLang="en-US" sz="1600">
                <a:latin typeface="Corbel" pitchFamily="34" charset="0"/>
              </a:rPr>
              <a:t>Pentru </a:t>
            </a:r>
            <a:r>
              <a:rPr lang="ro-RO" altLang="en-US" sz="1600" b="1">
                <a:latin typeface="Corbel" pitchFamily="34" charset="0"/>
              </a:rPr>
              <a:t>2030</a:t>
            </a:r>
            <a:r>
              <a:rPr lang="ro-RO" altLang="en-US" sz="1600">
                <a:latin typeface="Corbel" pitchFamily="34" charset="0"/>
              </a:rPr>
              <a:t>, statele membre și-au fixat noi ținte</a:t>
            </a:r>
            <a:r>
              <a:rPr lang="en-US" altLang="en-US" sz="1600">
                <a:latin typeface="Corbel" pitchFamily="34" charset="0"/>
              </a:rPr>
              <a:t>:</a:t>
            </a:r>
          </a:p>
          <a:p>
            <a:pPr algn="just">
              <a:defRPr/>
            </a:pPr>
            <a:endParaRPr lang="en-US" altLang="en-US" sz="1600">
              <a:latin typeface="Corbel" pitchFamily="34" charset="0"/>
            </a:endParaRPr>
          </a:p>
          <a:p>
            <a:pPr algn="just">
              <a:buClr>
                <a:srgbClr val="33CCCC"/>
              </a:buClr>
              <a:buFont typeface="Wingdings" pitchFamily="2" charset="2"/>
              <a:buChar char="Ø"/>
              <a:defRPr/>
            </a:pPr>
            <a:r>
              <a:rPr lang="ro-RO" altLang="en-US" sz="1600">
                <a:latin typeface="Corbel" pitchFamily="34" charset="0"/>
              </a:rPr>
              <a:t>27 % din consumul de energie al UE să provină din surse regenerabile</a:t>
            </a:r>
            <a:endParaRPr lang="en-US" altLang="en-US" sz="1600">
              <a:latin typeface="Corbel" pitchFamily="34" charset="0"/>
            </a:endParaRPr>
          </a:p>
          <a:p>
            <a:pPr algn="just">
              <a:buClr>
                <a:srgbClr val="33CCCC"/>
              </a:buClr>
              <a:buFont typeface="Wingdings" pitchFamily="2" charset="2"/>
              <a:buChar char="Ø"/>
              <a:defRPr/>
            </a:pPr>
            <a:r>
              <a:rPr lang="ro-RO" altLang="en-US" sz="1600">
                <a:latin typeface="Corbel" pitchFamily="34" charset="0"/>
              </a:rPr>
              <a:t>eficiența energetică să crească la 27 %</a:t>
            </a:r>
            <a:endParaRPr lang="en-US" altLang="en-US" sz="1600">
              <a:latin typeface="Corbel" pitchFamily="34" charset="0"/>
            </a:endParaRPr>
          </a:p>
          <a:p>
            <a:pPr algn="just">
              <a:buClr>
                <a:srgbClr val="33CCCC"/>
              </a:buClr>
              <a:buFont typeface="Wingdings" pitchFamily="2" charset="2"/>
              <a:buChar char="Ø"/>
              <a:defRPr/>
            </a:pPr>
            <a:r>
              <a:rPr lang="ro-RO" altLang="en-US" sz="1600">
                <a:latin typeface="Corbel" pitchFamily="34" charset="0"/>
              </a:rPr>
              <a:t>emisiile de gaze cu efect de seră să scadă cu cel puțin 40 %</a:t>
            </a:r>
          </a:p>
        </p:txBody>
      </p:sp>
      <p:sp>
        <p:nvSpPr>
          <p:cNvPr id="10249" name="TextBox 6"/>
          <p:cNvSpPr txBox="1">
            <a:spLocks noChangeArrowheads="1"/>
          </p:cNvSpPr>
          <p:nvPr/>
        </p:nvSpPr>
        <p:spPr bwMode="auto">
          <a:xfrm>
            <a:off x="611188" y="5135563"/>
            <a:ext cx="7681912" cy="831850"/>
          </a:xfrm>
          <a:prstGeom prst="rect">
            <a:avLst/>
          </a:prstGeom>
          <a:noFill/>
          <a:ln w="9525">
            <a:noFill/>
            <a:miter lim="800000"/>
            <a:headEnd/>
            <a:tailEnd/>
          </a:ln>
        </p:spPr>
        <p:txBody>
          <a:bodyPr>
            <a:spAutoFit/>
          </a:bodyPr>
          <a:lstStyle/>
          <a:p>
            <a:pPr algn="just"/>
            <a:r>
              <a:rPr lang="ro-RO" altLang="ro-RO" sz="1600">
                <a:latin typeface="Corbel" pitchFamily="34" charset="0"/>
              </a:rPr>
              <a:t>Prin îndeplinirea acestor obiective, UE poate contribui la adaptarea la schimbările climatice, își poate reduce dependența de combustibilii fosili importați și poate menține energia la prețuri accesibile pentru consumatorii finali.</a:t>
            </a:r>
          </a:p>
        </p:txBody>
      </p:sp>
      <p:pic>
        <p:nvPicPr>
          <p:cNvPr id="10250" name="Picture 8" descr="\\SERVER-PC\Comun OER\Comunicare\Logo OER\logo\OER Logo.png"/>
          <p:cNvPicPr>
            <a:picLocks noChangeAspect="1" noChangeArrowheads="1"/>
          </p:cNvPicPr>
          <p:nvPr/>
        </p:nvPicPr>
        <p:blipFill>
          <a:blip r:embed="rId3" cstate="print"/>
          <a:srcRect/>
          <a:stretch>
            <a:fillRect/>
          </a:stretch>
        </p:blipFill>
        <p:spPr bwMode="auto">
          <a:xfrm>
            <a:off x="3402013" y="6370638"/>
            <a:ext cx="1111250" cy="487362"/>
          </a:xfrm>
          <a:prstGeom prst="rect">
            <a:avLst/>
          </a:prstGeom>
          <a:noFill/>
          <a:ln w="9525">
            <a:noFill/>
            <a:miter lim="800000"/>
            <a:headEnd/>
            <a:tailEnd/>
          </a:ln>
        </p:spPr>
      </p:pic>
      <p:sp>
        <p:nvSpPr>
          <p:cNvPr id="12" name="Subtitle 2">
            <a:extLst>
              <a:ext uri="{FF2B5EF4-FFF2-40B4-BE49-F238E27FC236}"/>
            </a:extLst>
          </p:cNvPr>
          <p:cNvSpPr txBox="1">
            <a:spLocks/>
          </p:cNvSpPr>
          <p:nvPr/>
        </p:nvSpPr>
        <p:spPr>
          <a:xfrm>
            <a:off x="4607496" y="6396037"/>
            <a:ext cx="4536504" cy="461963"/>
          </a:xfrm>
          <a:prstGeom prst="rect">
            <a:avLst/>
          </a:prstGeom>
          <a:ln>
            <a:noFill/>
          </a:ln>
          <a:effectLst/>
          <a:scene3d>
            <a:camera prst="orthographicFront">
              <a:rot lat="0" lon="0" rev="0"/>
            </a:camera>
            <a:lightRig rig="balanced" dir="t">
              <a:rot lat="0" lon="0" rev="8700000"/>
            </a:lightRig>
          </a:scene3d>
          <a:sp3d>
            <a:bevelT w="190500" h="38100"/>
          </a:sp3d>
        </p:spPr>
        <p:txBody>
          <a:bodyPr>
            <a:normAutofit/>
          </a:bodyPr>
          <a:lstStyle/>
          <a:p>
            <a:pPr algn="ctr" defTabSz="457200" eaLnBrk="1" hangingPunct="1">
              <a:lnSpc>
                <a:spcPct val="80000"/>
              </a:lnSpc>
              <a:buClr>
                <a:srgbClr val="F1FBFD"/>
              </a:buClr>
              <a:buSzPct val="80000"/>
              <a:buFont typeface="Wingdings 3" pitchFamily="18" charset="2"/>
              <a:buNone/>
            </a:pPr>
            <a:r>
              <a:rPr lang="en-US" altLang="en-US" sz="1100" i="1">
                <a:solidFill>
                  <a:srgbClr val="00B0F0"/>
                </a:solidFill>
                <a:latin typeface="Corbel" pitchFamily="34" charset="0"/>
                <a:ea typeface="Open Sans" pitchFamily="34" charset="0"/>
                <a:cs typeface="Open Sans" pitchFamily="34" charset="0"/>
              </a:rPr>
              <a:t>Proiectul INTAS – instrument important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implementarea politicii de eficien</a:t>
            </a:r>
            <a:r>
              <a:rPr lang="ro-RO" altLang="en-US" sz="1100" i="1">
                <a:solidFill>
                  <a:srgbClr val="00B0F0"/>
                </a:solidFill>
                <a:latin typeface="Corbel" pitchFamily="34" charset="0"/>
                <a:ea typeface="Open Sans" pitchFamily="34" charset="0"/>
                <a:cs typeface="Open Sans" pitchFamily="34" charset="0"/>
              </a:rPr>
              <a:t>ță</a:t>
            </a:r>
            <a:r>
              <a:rPr lang="en-US" altLang="en-US" sz="1100" i="1">
                <a:solidFill>
                  <a:srgbClr val="00B0F0"/>
                </a:solidFill>
                <a:latin typeface="Corbel" pitchFamily="34" charset="0"/>
                <a:ea typeface="Open Sans" pitchFamily="34" charset="0"/>
                <a:cs typeface="Open Sans" pitchFamily="34" charset="0"/>
              </a:rPr>
              <a:t> energetic</a:t>
            </a:r>
            <a:r>
              <a:rPr lang="ro-RO" altLang="en-US" sz="1100" i="1">
                <a:solidFill>
                  <a:srgbClr val="00B0F0"/>
                </a:solidFill>
                <a:latin typeface="Corbel" pitchFamily="34" charset="0"/>
                <a:ea typeface="Open Sans" pitchFamily="34" charset="0"/>
                <a:cs typeface="Open Sans" pitchFamily="34" charset="0"/>
              </a:rPr>
              <a:t>ă</a:t>
            </a:r>
            <a:r>
              <a:rPr lang="en-US" altLang="en-US" sz="1100" i="1">
                <a:solidFill>
                  <a:srgbClr val="00B0F0"/>
                </a:solidFill>
                <a:latin typeface="Corbel" pitchFamily="34" charset="0"/>
                <a:ea typeface="Open Sans" pitchFamily="34" charset="0"/>
                <a:cs typeface="Open Sans" pitchFamily="34" charset="0"/>
              </a:rPr>
              <a: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industria din Rom</a:t>
            </a:r>
            <a:r>
              <a:rPr lang="ro-RO" altLang="en-US" sz="1100" i="1">
                <a:solidFill>
                  <a:srgbClr val="00B0F0"/>
                </a:solidFill>
                <a:latin typeface="Corbel" pitchFamily="34" charset="0"/>
                <a:ea typeface="Open Sans" pitchFamily="34" charset="0"/>
                <a:cs typeface="Open Sans" pitchFamily="34" charset="0"/>
              </a:rPr>
              <a:t>â</a:t>
            </a:r>
            <a:r>
              <a:rPr lang="en-US" altLang="en-US" sz="1100" i="1">
                <a:solidFill>
                  <a:srgbClr val="00B0F0"/>
                </a:solidFill>
                <a:latin typeface="Corbel" pitchFamily="34" charset="0"/>
                <a:ea typeface="Open Sans" pitchFamily="34" charset="0"/>
                <a:cs typeface="Open Sans" pitchFamily="34" charset="0"/>
              </a:rPr>
              <a:t>nia</a:t>
            </a:r>
            <a:endParaRPr lang="ro-RO" altLang="en-US" sz="1100" b="1" i="1">
              <a:solidFill>
                <a:srgbClr val="00B0F0"/>
              </a:solidFill>
              <a:latin typeface="Corbel" pitchFamily="34" charset="0"/>
              <a:ea typeface="Open Sans" pitchFamily="34" charset="0"/>
              <a:cs typeface="Open Sans"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7"/>
          <p:cNvSpPr txBox="1">
            <a:spLocks noChangeArrowheads="1"/>
          </p:cNvSpPr>
          <p:nvPr/>
        </p:nvSpPr>
        <p:spPr bwMode="auto">
          <a:xfrm>
            <a:off x="400050" y="1125538"/>
            <a:ext cx="8564563" cy="461962"/>
          </a:xfrm>
          <a:prstGeom prst="rect">
            <a:avLst/>
          </a:prstGeom>
          <a:noFill/>
          <a:ln w="9525">
            <a:noFill/>
            <a:miter lim="800000"/>
            <a:headEnd/>
            <a:tailEnd/>
          </a:ln>
        </p:spPr>
        <p:txBody>
          <a:bodyPr>
            <a:spAutoFit/>
          </a:bodyPr>
          <a:lstStyle/>
          <a:p>
            <a:pPr eaLnBrk="1" hangingPunct="1">
              <a:spcBef>
                <a:spcPct val="50000"/>
              </a:spcBef>
            </a:pPr>
            <a:r>
              <a:rPr lang="ro-RO" altLang="ro-RO" sz="2400" b="1">
                <a:solidFill>
                  <a:srgbClr val="33CCCC"/>
                </a:solidFill>
                <a:latin typeface="Corbel" pitchFamily="34" charset="0"/>
              </a:rPr>
              <a:t>Contextul European </a:t>
            </a:r>
            <a:endParaRPr lang="ro-RO" altLang="ro-RO" sz="2000" b="1" i="1">
              <a:solidFill>
                <a:srgbClr val="33CCCC"/>
              </a:solidFill>
              <a:latin typeface="Corbel" pitchFamily="34" charset="0"/>
            </a:endParaRPr>
          </a:p>
        </p:txBody>
      </p:sp>
      <p:sp>
        <p:nvSpPr>
          <p:cNvPr id="10" name="Rectangle 9">
            <a:extLst>
              <a:ext uri="{FF2B5EF4-FFF2-40B4-BE49-F238E27FC236}"/>
            </a:extLst>
          </p:cNvPr>
          <p:cNvSpPr/>
          <p:nvPr/>
        </p:nvSpPr>
        <p:spPr>
          <a:xfrm>
            <a:off x="683568" y="2183431"/>
            <a:ext cx="5055648" cy="830997"/>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just">
              <a:defRPr/>
            </a:pPr>
            <a:r>
              <a:rPr lang="en-US" sz="1600" dirty="0">
                <a:latin typeface="Corbel" panose="020B0503020204020204" pitchFamily="34" charset="0"/>
              </a:rPr>
              <a:t>“</a:t>
            </a:r>
            <a:r>
              <a:rPr lang="en-US" sz="1600" dirty="0" err="1">
                <a:latin typeface="Corbel" panose="020B0503020204020204" pitchFamily="34" charset="0"/>
              </a:rPr>
              <a:t>Inițiativele</a:t>
            </a:r>
            <a:r>
              <a:rPr lang="en-US" sz="1600" dirty="0">
                <a:latin typeface="Corbel" panose="020B0503020204020204" pitchFamily="34" charset="0"/>
              </a:rPr>
              <a:t> </a:t>
            </a:r>
            <a:r>
              <a:rPr lang="en-US" sz="1600" dirty="0" err="1">
                <a:latin typeface="Corbel" panose="020B0503020204020204" pitchFamily="34" charset="0"/>
              </a:rPr>
              <a:t>Convenția</a:t>
            </a:r>
            <a:r>
              <a:rPr lang="en-US" sz="1600" dirty="0">
                <a:latin typeface="Corbel" panose="020B0503020204020204" pitchFamily="34" charset="0"/>
              </a:rPr>
              <a:t> </a:t>
            </a:r>
            <a:r>
              <a:rPr lang="en-US" sz="1600" dirty="0" err="1">
                <a:latin typeface="Corbel" panose="020B0503020204020204" pitchFamily="34" charset="0"/>
              </a:rPr>
              <a:t>primarilor</a:t>
            </a:r>
            <a:r>
              <a:rPr lang="en-US" sz="1600" dirty="0">
                <a:latin typeface="Corbel" panose="020B0503020204020204" pitchFamily="34" charset="0"/>
              </a:rPr>
              <a:t> </a:t>
            </a:r>
            <a:r>
              <a:rPr lang="en-US" sz="1600" dirty="0" err="1">
                <a:latin typeface="Corbel" panose="020B0503020204020204" pitchFamily="34" charset="0"/>
              </a:rPr>
              <a:t>și</a:t>
            </a:r>
            <a:r>
              <a:rPr lang="en-US" sz="1600" dirty="0">
                <a:latin typeface="Corbel" panose="020B0503020204020204" pitchFamily="34" charset="0"/>
              </a:rPr>
              <a:t> „Mayors Adapt” au </a:t>
            </a:r>
            <a:r>
              <a:rPr lang="en-US" sz="1600" dirty="0" err="1">
                <a:latin typeface="Corbel" panose="020B0503020204020204" pitchFamily="34" charset="0"/>
              </a:rPr>
              <a:t>fuzionat</a:t>
            </a:r>
            <a:r>
              <a:rPr lang="en-US" sz="1600" dirty="0">
                <a:latin typeface="Corbel" panose="020B0503020204020204" pitchFamily="34" charset="0"/>
              </a:rPr>
              <a:t> </a:t>
            </a:r>
            <a:r>
              <a:rPr lang="en-US" sz="1600" dirty="0" err="1">
                <a:latin typeface="Corbel" panose="020B0503020204020204" pitchFamily="34" charset="0"/>
              </a:rPr>
              <a:t>oficial</a:t>
            </a:r>
            <a:r>
              <a:rPr lang="en-US" sz="1600" dirty="0">
                <a:latin typeface="Corbel" panose="020B0503020204020204" pitchFamily="34" charset="0"/>
              </a:rPr>
              <a:t> cu </a:t>
            </a:r>
            <a:r>
              <a:rPr lang="en-US" sz="1600" dirty="0" err="1">
                <a:latin typeface="Corbel" panose="020B0503020204020204" pitchFamily="34" charset="0"/>
              </a:rPr>
              <a:t>ocazia</a:t>
            </a:r>
            <a:r>
              <a:rPr lang="en-US" sz="1600" dirty="0">
                <a:latin typeface="Corbel" panose="020B0503020204020204" pitchFamily="34" charset="0"/>
              </a:rPr>
              <a:t> </a:t>
            </a:r>
            <a:r>
              <a:rPr lang="en-US" sz="1600" dirty="0" err="1">
                <a:latin typeface="Corbel" panose="020B0503020204020204" pitchFamily="34" charset="0"/>
              </a:rPr>
              <a:t>unei</a:t>
            </a:r>
            <a:r>
              <a:rPr lang="en-US" sz="1600" dirty="0">
                <a:latin typeface="Corbel" panose="020B0503020204020204" pitchFamily="34" charset="0"/>
              </a:rPr>
              <a:t> </a:t>
            </a:r>
            <a:r>
              <a:rPr lang="en-US" sz="1600" dirty="0" err="1">
                <a:latin typeface="Corbel" panose="020B0503020204020204" pitchFamily="34" charset="0"/>
              </a:rPr>
              <a:t>ceremonii</a:t>
            </a:r>
            <a:r>
              <a:rPr lang="en-US" sz="1600" dirty="0">
                <a:latin typeface="Corbel" panose="020B0503020204020204" pitchFamily="34" charset="0"/>
              </a:rPr>
              <a:t> care a </a:t>
            </a:r>
            <a:r>
              <a:rPr lang="en-US" sz="1600" dirty="0" err="1">
                <a:latin typeface="Corbel" panose="020B0503020204020204" pitchFamily="34" charset="0"/>
              </a:rPr>
              <a:t>avut</a:t>
            </a:r>
            <a:r>
              <a:rPr lang="en-US" sz="1600" dirty="0">
                <a:latin typeface="Corbel" panose="020B0503020204020204" pitchFamily="34" charset="0"/>
              </a:rPr>
              <a:t> loc </a:t>
            </a:r>
            <a:r>
              <a:rPr lang="en-US" sz="1600" dirty="0" err="1">
                <a:latin typeface="Corbel" panose="020B0503020204020204" pitchFamily="34" charset="0"/>
              </a:rPr>
              <a:t>în</a:t>
            </a:r>
            <a:r>
              <a:rPr lang="en-US" sz="1600" dirty="0">
                <a:latin typeface="Corbel" panose="020B0503020204020204" pitchFamily="34" charset="0"/>
              </a:rPr>
              <a:t> 15 </a:t>
            </a:r>
            <a:r>
              <a:rPr lang="en-US" sz="1600" dirty="0" err="1">
                <a:latin typeface="Corbel" panose="020B0503020204020204" pitchFamily="34" charset="0"/>
              </a:rPr>
              <a:t>octombrie</a:t>
            </a:r>
            <a:r>
              <a:rPr lang="en-US" sz="1600" dirty="0">
                <a:latin typeface="Corbel" panose="020B0503020204020204" pitchFamily="34" charset="0"/>
              </a:rPr>
              <a:t> 2015 la </a:t>
            </a:r>
            <a:r>
              <a:rPr lang="en-US" sz="1600" dirty="0" err="1">
                <a:latin typeface="Corbel" panose="020B0503020204020204" pitchFamily="34" charset="0"/>
              </a:rPr>
              <a:t>Parlamentul</a:t>
            </a:r>
            <a:r>
              <a:rPr lang="en-US" sz="1600" dirty="0">
                <a:latin typeface="Corbel" panose="020B0503020204020204" pitchFamily="34" charset="0"/>
              </a:rPr>
              <a:t> European.”</a:t>
            </a:r>
            <a:endParaRPr lang="ro-RO" dirty="0"/>
          </a:p>
        </p:txBody>
      </p:sp>
      <p:pic>
        <p:nvPicPr>
          <p:cNvPr id="11270" name="Picture 2" descr="\\SERVER-PC\Comun OER\Proiecte\PROIECTE IN DERULARE\2017 - 2018 - Energy Cities\Logo\RO_logo_COM_2016_horizontal_HD.jpg"/>
          <p:cNvPicPr>
            <a:picLocks noChangeAspect="1" noChangeArrowheads="1"/>
          </p:cNvPicPr>
          <p:nvPr/>
        </p:nvPicPr>
        <p:blipFill>
          <a:blip r:embed="rId3" cstate="print"/>
          <a:srcRect/>
          <a:stretch>
            <a:fillRect/>
          </a:stretch>
        </p:blipFill>
        <p:spPr bwMode="auto">
          <a:xfrm>
            <a:off x="5940425" y="2187575"/>
            <a:ext cx="2740025" cy="1095375"/>
          </a:xfrm>
          <a:prstGeom prst="rect">
            <a:avLst/>
          </a:prstGeom>
          <a:noFill/>
          <a:ln w="9525">
            <a:noFill/>
            <a:miter lim="800000"/>
            <a:headEnd/>
            <a:tailEnd/>
          </a:ln>
        </p:spPr>
      </p:pic>
      <p:sp>
        <p:nvSpPr>
          <p:cNvPr id="12" name="Rectangle 11">
            <a:extLst>
              <a:ext uri="{FF2B5EF4-FFF2-40B4-BE49-F238E27FC236}"/>
            </a:extLst>
          </p:cNvPr>
          <p:cNvSpPr/>
          <p:nvPr/>
        </p:nvSpPr>
        <p:spPr>
          <a:xfrm>
            <a:off x="683568" y="3492684"/>
            <a:ext cx="7996488" cy="1969770"/>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just">
              <a:defRPr/>
            </a:pPr>
            <a:r>
              <a:rPr lang="en-US" sz="1600" dirty="0">
                <a:latin typeface="Corbel" panose="020B0503020204020204" pitchFamily="34" charset="0"/>
              </a:rPr>
              <a:t>“O</a:t>
            </a:r>
            <a:r>
              <a:rPr lang="vi-VN" sz="1600" dirty="0">
                <a:latin typeface="Corbel" panose="020B0503020204020204" pitchFamily="34" charset="0"/>
              </a:rPr>
              <a:t>rașele semnatare se angajează acum să sprijine în mod activ punerea în aplicare a obiectivului UE de reducere cu 40 % a emisiilor de gaze cu efect de seră (GES) până în 2030 și convin să adopte </a:t>
            </a:r>
            <a:r>
              <a:rPr lang="vi-VN" sz="1600" dirty="0">
                <a:solidFill>
                  <a:srgbClr val="00B0F0"/>
                </a:solidFill>
                <a:latin typeface="Corbel" panose="020B0503020204020204" pitchFamily="34" charset="0"/>
              </a:rPr>
              <a:t>o abordare integrată </a:t>
            </a:r>
            <a:r>
              <a:rPr lang="vi-VN" sz="1600" dirty="0">
                <a:latin typeface="Corbel" panose="020B0503020204020204" pitchFamily="34" charset="0"/>
              </a:rPr>
              <a:t>în privința atenuării și adaptării la schimbările climatice și să asigure accesul la energie sigură, durabilă și la prețuri accesibile pentru toți</a:t>
            </a:r>
            <a:r>
              <a:rPr lang="en-US" sz="1600" dirty="0">
                <a:latin typeface="Corbel" panose="020B0503020204020204" pitchFamily="34" charset="0"/>
              </a:rPr>
              <a:t>”.</a:t>
            </a:r>
          </a:p>
          <a:p>
            <a:pPr algn="just">
              <a:defRPr/>
            </a:pPr>
            <a:r>
              <a:rPr lang="vi-VN" sz="1600" dirty="0"/>
              <a:t> </a:t>
            </a:r>
            <a:endParaRPr lang="en-US" sz="1600" dirty="0"/>
          </a:p>
          <a:p>
            <a:pPr algn="just">
              <a:defRPr/>
            </a:pPr>
            <a:endParaRPr lang="en-US" sz="800" dirty="0"/>
          </a:p>
          <a:p>
            <a:pPr algn="just">
              <a:defRPr/>
            </a:pPr>
            <a:endParaRPr lang="en-US" sz="800" dirty="0"/>
          </a:p>
          <a:p>
            <a:pPr algn="just">
              <a:defRPr/>
            </a:pPr>
            <a:r>
              <a:rPr lang="vi-VN" sz="1000" dirty="0">
                <a:solidFill>
                  <a:srgbClr val="0070C0"/>
                </a:solidFill>
                <a:latin typeface="Corbel" panose="020B0503020204020204" pitchFamily="34" charset="0"/>
              </a:rPr>
              <a:t>https://www.conventiaprimarilor.eu/about-ro/cov-initative-ro/origin-dev-ro.html</a:t>
            </a:r>
            <a:endParaRPr lang="en-US" sz="1000" dirty="0">
              <a:solidFill>
                <a:srgbClr val="0070C0"/>
              </a:solidFill>
              <a:latin typeface="Corbel" panose="020B0503020204020204" pitchFamily="34" charset="0"/>
            </a:endParaRPr>
          </a:p>
          <a:p>
            <a:pPr algn="just">
              <a:defRPr/>
            </a:pPr>
            <a:endParaRPr lang="en-US" sz="1600" dirty="0"/>
          </a:p>
        </p:txBody>
      </p:sp>
      <p:pic>
        <p:nvPicPr>
          <p:cNvPr id="11274" name="Picture 8" descr="\\SERVER-PC\Comun OER\Comunicare\Logo OER\logo\OER Logo.png"/>
          <p:cNvPicPr>
            <a:picLocks noChangeAspect="1" noChangeArrowheads="1"/>
          </p:cNvPicPr>
          <p:nvPr/>
        </p:nvPicPr>
        <p:blipFill>
          <a:blip r:embed="rId4" cstate="print"/>
          <a:srcRect/>
          <a:stretch>
            <a:fillRect/>
          </a:stretch>
        </p:blipFill>
        <p:spPr bwMode="auto">
          <a:xfrm>
            <a:off x="3402013" y="6370638"/>
            <a:ext cx="1111250" cy="487362"/>
          </a:xfrm>
          <a:prstGeom prst="rect">
            <a:avLst/>
          </a:prstGeom>
          <a:noFill/>
          <a:ln w="9525">
            <a:noFill/>
            <a:miter lim="800000"/>
            <a:headEnd/>
            <a:tailEnd/>
          </a:ln>
        </p:spPr>
      </p:pic>
      <p:sp>
        <p:nvSpPr>
          <p:cNvPr id="13" name="Subtitle 2">
            <a:extLst>
              <a:ext uri="{FF2B5EF4-FFF2-40B4-BE49-F238E27FC236}"/>
            </a:extLst>
          </p:cNvPr>
          <p:cNvSpPr txBox="1">
            <a:spLocks/>
          </p:cNvSpPr>
          <p:nvPr/>
        </p:nvSpPr>
        <p:spPr>
          <a:xfrm>
            <a:off x="4607496" y="6396037"/>
            <a:ext cx="4536504" cy="461963"/>
          </a:xfrm>
          <a:prstGeom prst="rect">
            <a:avLst/>
          </a:prstGeom>
          <a:ln>
            <a:noFill/>
          </a:ln>
          <a:effectLst/>
          <a:scene3d>
            <a:camera prst="orthographicFront">
              <a:rot lat="0" lon="0" rev="0"/>
            </a:camera>
            <a:lightRig rig="balanced" dir="t">
              <a:rot lat="0" lon="0" rev="8700000"/>
            </a:lightRig>
          </a:scene3d>
          <a:sp3d>
            <a:bevelT w="190500" h="38100"/>
          </a:sp3d>
        </p:spPr>
        <p:txBody>
          <a:bodyPr>
            <a:normAutofit/>
          </a:bodyPr>
          <a:lstStyle/>
          <a:p>
            <a:pPr algn="ctr" defTabSz="457200" eaLnBrk="1" hangingPunct="1">
              <a:lnSpc>
                <a:spcPct val="80000"/>
              </a:lnSpc>
              <a:buClr>
                <a:srgbClr val="F1FBFD"/>
              </a:buClr>
              <a:buSzPct val="80000"/>
              <a:buFont typeface="Wingdings 3" pitchFamily="18" charset="2"/>
              <a:buNone/>
            </a:pPr>
            <a:r>
              <a:rPr lang="en-US" altLang="en-US" sz="1100" i="1">
                <a:solidFill>
                  <a:srgbClr val="00B0F0"/>
                </a:solidFill>
                <a:latin typeface="Corbel" pitchFamily="34" charset="0"/>
                <a:ea typeface="Open Sans" pitchFamily="34" charset="0"/>
                <a:cs typeface="Open Sans" pitchFamily="34" charset="0"/>
              </a:rPr>
              <a:t>Proiectul INTAS – instrument important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implementarea politicii de eficien</a:t>
            </a:r>
            <a:r>
              <a:rPr lang="ro-RO" altLang="en-US" sz="1100" i="1">
                <a:solidFill>
                  <a:srgbClr val="00B0F0"/>
                </a:solidFill>
                <a:latin typeface="Corbel" pitchFamily="34" charset="0"/>
                <a:ea typeface="Open Sans" pitchFamily="34" charset="0"/>
                <a:cs typeface="Open Sans" pitchFamily="34" charset="0"/>
              </a:rPr>
              <a:t>ță</a:t>
            </a:r>
            <a:r>
              <a:rPr lang="en-US" altLang="en-US" sz="1100" i="1">
                <a:solidFill>
                  <a:srgbClr val="00B0F0"/>
                </a:solidFill>
                <a:latin typeface="Corbel" pitchFamily="34" charset="0"/>
                <a:ea typeface="Open Sans" pitchFamily="34" charset="0"/>
                <a:cs typeface="Open Sans" pitchFamily="34" charset="0"/>
              </a:rPr>
              <a:t> energetic</a:t>
            </a:r>
            <a:r>
              <a:rPr lang="ro-RO" altLang="en-US" sz="1100" i="1">
                <a:solidFill>
                  <a:srgbClr val="00B0F0"/>
                </a:solidFill>
                <a:latin typeface="Corbel" pitchFamily="34" charset="0"/>
                <a:ea typeface="Open Sans" pitchFamily="34" charset="0"/>
                <a:cs typeface="Open Sans" pitchFamily="34" charset="0"/>
              </a:rPr>
              <a:t>ă</a:t>
            </a:r>
            <a:r>
              <a:rPr lang="en-US" altLang="en-US" sz="1100" i="1">
                <a:solidFill>
                  <a:srgbClr val="00B0F0"/>
                </a:solidFill>
                <a:latin typeface="Corbel" pitchFamily="34" charset="0"/>
                <a:ea typeface="Open Sans" pitchFamily="34" charset="0"/>
                <a:cs typeface="Open Sans" pitchFamily="34" charset="0"/>
              </a:rPr>
              <a: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industria din Rom</a:t>
            </a:r>
            <a:r>
              <a:rPr lang="ro-RO" altLang="en-US" sz="1100" i="1">
                <a:solidFill>
                  <a:srgbClr val="00B0F0"/>
                </a:solidFill>
                <a:latin typeface="Corbel" pitchFamily="34" charset="0"/>
                <a:ea typeface="Open Sans" pitchFamily="34" charset="0"/>
                <a:cs typeface="Open Sans" pitchFamily="34" charset="0"/>
              </a:rPr>
              <a:t>â</a:t>
            </a:r>
            <a:r>
              <a:rPr lang="en-US" altLang="en-US" sz="1100" i="1">
                <a:solidFill>
                  <a:srgbClr val="00B0F0"/>
                </a:solidFill>
                <a:latin typeface="Corbel" pitchFamily="34" charset="0"/>
                <a:ea typeface="Open Sans" pitchFamily="34" charset="0"/>
                <a:cs typeface="Open Sans" pitchFamily="34" charset="0"/>
              </a:rPr>
              <a:t>nia</a:t>
            </a:r>
            <a:endParaRPr lang="ro-RO" altLang="en-US" sz="1100" b="1" i="1">
              <a:solidFill>
                <a:srgbClr val="00B0F0"/>
              </a:solidFill>
              <a:latin typeface="Corbel" pitchFamily="34" charset="0"/>
              <a:ea typeface="Open Sans" pitchFamily="34" charset="0"/>
              <a:cs typeface="Open Sans"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7"/>
          <p:cNvSpPr txBox="1">
            <a:spLocks noChangeArrowheads="1"/>
          </p:cNvSpPr>
          <p:nvPr/>
        </p:nvSpPr>
        <p:spPr bwMode="auto">
          <a:xfrm>
            <a:off x="400050" y="1125538"/>
            <a:ext cx="8564563" cy="461962"/>
          </a:xfrm>
          <a:prstGeom prst="rect">
            <a:avLst/>
          </a:prstGeom>
          <a:noFill/>
          <a:ln w="9525">
            <a:noFill/>
            <a:miter lim="800000"/>
            <a:headEnd/>
            <a:tailEnd/>
          </a:ln>
        </p:spPr>
        <p:txBody>
          <a:bodyPr>
            <a:spAutoFit/>
          </a:bodyPr>
          <a:lstStyle/>
          <a:p>
            <a:pPr eaLnBrk="1" hangingPunct="1">
              <a:spcBef>
                <a:spcPct val="50000"/>
              </a:spcBef>
            </a:pPr>
            <a:r>
              <a:rPr lang="ro-RO" altLang="ro-RO" sz="2400" b="1">
                <a:solidFill>
                  <a:srgbClr val="33CCCC"/>
                </a:solidFill>
                <a:latin typeface="Corbel" pitchFamily="34" charset="0"/>
              </a:rPr>
              <a:t>Planificare energetică la nivel local - PACED  </a:t>
            </a:r>
            <a:endParaRPr lang="ro-RO" altLang="ro-RO" sz="2000" b="1" i="1">
              <a:solidFill>
                <a:srgbClr val="33CCCC"/>
              </a:solidFill>
              <a:latin typeface="Corbel" pitchFamily="34" charset="0"/>
            </a:endParaRPr>
          </a:p>
        </p:txBody>
      </p:sp>
      <p:pic>
        <p:nvPicPr>
          <p:cNvPr id="12291" name="Picture 2" descr="\\SERVER-PC\Comun OER\Proiecte\PROIECTE IN DERULARE\2017 - 2018 - Energy Cities\Logo\RO_logo_COM_2016_horizontal_HD.jpg"/>
          <p:cNvPicPr>
            <a:picLocks noChangeAspect="1" noChangeArrowheads="1"/>
          </p:cNvPicPr>
          <p:nvPr/>
        </p:nvPicPr>
        <p:blipFill>
          <a:blip r:embed="rId3" cstate="print"/>
          <a:srcRect/>
          <a:stretch>
            <a:fillRect/>
          </a:stretch>
        </p:blipFill>
        <p:spPr bwMode="auto">
          <a:xfrm>
            <a:off x="6664325" y="836613"/>
            <a:ext cx="2025650" cy="809625"/>
          </a:xfrm>
          <a:prstGeom prst="rect">
            <a:avLst/>
          </a:prstGeom>
          <a:noFill/>
          <a:ln w="9525">
            <a:noFill/>
            <a:miter lim="800000"/>
            <a:headEnd/>
            <a:tailEnd/>
          </a:ln>
        </p:spPr>
      </p:pic>
      <p:sp>
        <p:nvSpPr>
          <p:cNvPr id="12" name="Rectangle 11">
            <a:extLst>
              <a:ext uri="{FF2B5EF4-FFF2-40B4-BE49-F238E27FC236}"/>
            </a:extLst>
          </p:cNvPr>
          <p:cNvSpPr/>
          <p:nvPr/>
        </p:nvSpPr>
        <p:spPr>
          <a:xfrm>
            <a:off x="539552" y="1772816"/>
            <a:ext cx="8160240" cy="1708160"/>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p>
            <a:pPr algn="just">
              <a:defRPr/>
            </a:pPr>
            <a:r>
              <a:rPr lang="ro-RO" altLang="en-US" sz="1500" dirty="0">
                <a:latin typeface="Corbel" pitchFamily="34" charset="0"/>
              </a:rPr>
              <a:t>Viziunea și angajamentele semn</a:t>
            </a:r>
            <a:r>
              <a:rPr lang="en-US" altLang="en-US" sz="1500" dirty="0" err="1">
                <a:latin typeface="Corbel" pitchFamily="34" charset="0"/>
              </a:rPr>
              <a:t>atarilor</a:t>
            </a:r>
            <a:r>
              <a:rPr lang="en-US" altLang="en-US" sz="1500" dirty="0">
                <a:latin typeface="Corbel" pitchFamily="34" charset="0"/>
              </a:rPr>
              <a:t> </a:t>
            </a:r>
            <a:r>
              <a:rPr lang="vi-VN" altLang="ro-RO" sz="1600" dirty="0">
                <a:latin typeface="Corbel" pitchFamily="34" charset="0"/>
              </a:rPr>
              <a:t>până în 2030 </a:t>
            </a:r>
            <a:r>
              <a:rPr lang="ro-RO" altLang="en-US" sz="1500" i="1" dirty="0">
                <a:latin typeface="Corbel" pitchFamily="34" charset="0"/>
              </a:rPr>
              <a:t>(-40% emisii CO2 + adaptare la schimbările climatice</a:t>
            </a:r>
            <a:r>
              <a:rPr lang="ro-RO" altLang="en-US" sz="1500" dirty="0">
                <a:latin typeface="Corbel" pitchFamily="34" charset="0"/>
              </a:rPr>
              <a:t>):</a:t>
            </a:r>
            <a:r>
              <a:rPr lang="vi-VN" altLang="en-US" sz="1500" dirty="0">
                <a:latin typeface="Corbel" pitchFamily="34" charset="0"/>
              </a:rPr>
              <a:t> </a:t>
            </a:r>
            <a:endParaRPr lang="en-US" altLang="en-US" sz="1500" dirty="0">
              <a:latin typeface="Corbel" pitchFamily="34" charset="0"/>
            </a:endParaRPr>
          </a:p>
          <a:p>
            <a:pPr algn="just">
              <a:defRPr/>
            </a:pPr>
            <a:endParaRPr lang="en-US" altLang="en-US" sz="1500" dirty="0">
              <a:latin typeface="Corbel" pitchFamily="34" charset="0"/>
            </a:endParaRPr>
          </a:p>
          <a:p>
            <a:pPr algn="just">
              <a:buFont typeface="Wingdings" pitchFamily="2" charset="2"/>
              <a:buChar char="Ø"/>
              <a:defRPr/>
            </a:pPr>
            <a:r>
              <a:rPr lang="vi-VN" altLang="en-US" sz="1500" dirty="0">
                <a:solidFill>
                  <a:srgbClr val="00B0F0"/>
                </a:solidFill>
                <a:latin typeface="Corbel" pitchFamily="34" charset="0"/>
              </a:rPr>
              <a:t>atenuarea</a:t>
            </a:r>
            <a:r>
              <a:rPr lang="vi-VN" altLang="en-US" sz="1500" dirty="0">
                <a:latin typeface="Corbel" pitchFamily="34" charset="0"/>
              </a:rPr>
              <a:t> schimbărilor climatice</a:t>
            </a:r>
            <a:r>
              <a:rPr lang="ro-RO" altLang="en-US" sz="1500" dirty="0">
                <a:latin typeface="Corbel" pitchFamily="34" charset="0"/>
              </a:rPr>
              <a:t> – accelerarea decarbonării comunității</a:t>
            </a:r>
            <a:r>
              <a:rPr lang="vi-VN" altLang="en-US" sz="1500" dirty="0">
                <a:latin typeface="Corbel" pitchFamily="34" charset="0"/>
              </a:rPr>
              <a:t> </a:t>
            </a:r>
            <a:endParaRPr lang="en-US" altLang="en-US" sz="1500" dirty="0">
              <a:latin typeface="Corbel" pitchFamily="34" charset="0"/>
            </a:endParaRPr>
          </a:p>
          <a:p>
            <a:pPr algn="just">
              <a:buFont typeface="Wingdings" pitchFamily="2" charset="2"/>
              <a:buChar char="Ø"/>
              <a:defRPr/>
            </a:pPr>
            <a:r>
              <a:rPr lang="ro-RO" altLang="en-US" sz="1500" dirty="0">
                <a:solidFill>
                  <a:srgbClr val="00B0F0"/>
                </a:solidFill>
                <a:latin typeface="Corbel" pitchFamily="34" charset="0"/>
              </a:rPr>
              <a:t>a</a:t>
            </a:r>
            <a:r>
              <a:rPr lang="vi-VN" altLang="en-US" sz="1500" dirty="0">
                <a:solidFill>
                  <a:srgbClr val="00B0F0"/>
                </a:solidFill>
                <a:latin typeface="Corbel" pitchFamily="34" charset="0"/>
              </a:rPr>
              <a:t>daptarea</a:t>
            </a:r>
            <a:r>
              <a:rPr lang="ro-RO" altLang="en-US" sz="1500" dirty="0">
                <a:solidFill>
                  <a:srgbClr val="00B0F0"/>
                </a:solidFill>
                <a:latin typeface="Corbel" pitchFamily="34" charset="0"/>
              </a:rPr>
              <a:t> </a:t>
            </a:r>
            <a:r>
              <a:rPr lang="ro-RO" altLang="en-US" sz="1500" dirty="0">
                <a:latin typeface="Corbel" pitchFamily="34" charset="0"/>
              </a:rPr>
              <a:t>– consolidarea capacităților de adaptare la efectele inevitabile ale </a:t>
            </a:r>
            <a:r>
              <a:rPr lang="vi-VN" altLang="en-US" sz="1500" dirty="0">
                <a:latin typeface="Corbel" pitchFamily="34" charset="0"/>
              </a:rPr>
              <a:t>schimbărilor climatice</a:t>
            </a:r>
            <a:r>
              <a:rPr lang="ro-RO" altLang="en-US" sz="1500" dirty="0">
                <a:latin typeface="Corbel" pitchFamily="34" charset="0"/>
              </a:rPr>
              <a:t> </a:t>
            </a:r>
            <a:endParaRPr lang="en-US" altLang="en-US" sz="1500" dirty="0">
              <a:latin typeface="Corbel" pitchFamily="34" charset="0"/>
            </a:endParaRPr>
          </a:p>
          <a:p>
            <a:pPr algn="just">
              <a:buFont typeface="Wingdings" pitchFamily="2" charset="2"/>
              <a:buChar char="Ø"/>
              <a:defRPr/>
            </a:pPr>
            <a:r>
              <a:rPr lang="vi-VN" altLang="en-US" sz="1500" dirty="0">
                <a:solidFill>
                  <a:srgbClr val="00B0F0"/>
                </a:solidFill>
                <a:latin typeface="Corbel" pitchFamily="34" charset="0"/>
              </a:rPr>
              <a:t>energie</a:t>
            </a:r>
            <a:r>
              <a:rPr lang="vi-VN" altLang="en-US" sz="1500" dirty="0">
                <a:latin typeface="Corbel" pitchFamily="34" charset="0"/>
              </a:rPr>
              <a:t> </a:t>
            </a:r>
            <a:r>
              <a:rPr lang="vi-VN" altLang="en-US" sz="1500" dirty="0">
                <a:solidFill>
                  <a:srgbClr val="00B0F0"/>
                </a:solidFill>
                <a:latin typeface="Corbel" pitchFamily="34" charset="0"/>
              </a:rPr>
              <a:t>sigură, curată și accesibilă financiar</a:t>
            </a:r>
            <a:r>
              <a:rPr lang="en-US" altLang="en-US" sz="1500" dirty="0">
                <a:solidFill>
                  <a:srgbClr val="00B0F0"/>
                </a:solidFill>
                <a:latin typeface="Corbel" pitchFamily="34" charset="0"/>
              </a:rPr>
              <a:t> </a:t>
            </a:r>
            <a:r>
              <a:rPr lang="ro-RO" altLang="en-US" sz="1500" dirty="0">
                <a:latin typeface="Corbel" pitchFamily="34" charset="0"/>
              </a:rPr>
              <a:t>– creșterea eficienței energetice și a utilizării energiei din SRE</a:t>
            </a:r>
          </a:p>
        </p:txBody>
      </p:sp>
      <p:sp>
        <p:nvSpPr>
          <p:cNvPr id="13" name="Rectangle 12">
            <a:extLst>
              <a:ext uri="{FF2B5EF4-FFF2-40B4-BE49-F238E27FC236}"/>
            </a:extLst>
          </p:cNvPr>
          <p:cNvSpPr/>
          <p:nvPr/>
        </p:nvSpPr>
        <p:spPr>
          <a:xfrm>
            <a:off x="491880" y="6065678"/>
            <a:ext cx="8160240" cy="246221"/>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just">
              <a:defRPr/>
            </a:pPr>
            <a:r>
              <a:rPr lang="vi-VN" sz="1000" dirty="0">
                <a:solidFill>
                  <a:srgbClr val="0070C0"/>
                </a:solidFill>
                <a:latin typeface="Corbel" panose="020B0503020204020204" pitchFamily="34" charset="0"/>
              </a:rPr>
              <a:t>https://www.conventiaprimarilor.eu/</a:t>
            </a:r>
            <a:endParaRPr lang="ro-RO" dirty="0">
              <a:latin typeface="Corbel" panose="020B0503020204020204" pitchFamily="34" charset="0"/>
            </a:endParaRPr>
          </a:p>
        </p:txBody>
      </p:sp>
      <p:sp>
        <p:nvSpPr>
          <p:cNvPr id="14" name="Rectangle 13">
            <a:extLst>
              <a:ext uri="{FF2B5EF4-FFF2-40B4-BE49-F238E27FC236}"/>
            </a:extLst>
          </p:cNvPr>
          <p:cNvSpPr/>
          <p:nvPr/>
        </p:nvSpPr>
        <p:spPr>
          <a:xfrm>
            <a:off x="504706" y="3804896"/>
            <a:ext cx="4625611" cy="1708160"/>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p>
            <a:pPr algn="just">
              <a:defRPr/>
            </a:pPr>
            <a:r>
              <a:rPr lang="ro-RO" altLang="en-US" sz="1500" b="1">
                <a:solidFill>
                  <a:srgbClr val="0070C0"/>
                </a:solidFill>
                <a:latin typeface="Corbel" pitchFamily="34" charset="0"/>
              </a:rPr>
              <a:t>Sectoare abordate:</a:t>
            </a:r>
          </a:p>
          <a:p>
            <a:pPr algn="just">
              <a:defRPr/>
            </a:pPr>
            <a:endParaRPr lang="ro-RO" altLang="en-US" sz="1500" b="1">
              <a:solidFill>
                <a:srgbClr val="0070C0"/>
              </a:solidFill>
              <a:latin typeface="Corbel" pitchFamily="34" charset="0"/>
            </a:endParaRPr>
          </a:p>
          <a:p>
            <a:pPr algn="just">
              <a:buFont typeface="Arial" pitchFamily="34" charset="0"/>
              <a:buChar char="•"/>
              <a:defRPr/>
            </a:pPr>
            <a:r>
              <a:rPr lang="ro-RO" altLang="en-US" sz="1500" i="1">
                <a:latin typeface="Corbel" pitchFamily="34" charset="0"/>
              </a:rPr>
              <a:t>Clădiri și instalații </a:t>
            </a:r>
          </a:p>
          <a:p>
            <a:pPr marL="1028700" lvl="1" indent="-285750" algn="just">
              <a:buFontTx/>
              <a:buChar char="-"/>
              <a:defRPr/>
            </a:pPr>
            <a:r>
              <a:rPr lang="ro-RO" altLang="en-US" sz="1500">
                <a:latin typeface="Corbel" pitchFamily="34" charset="0"/>
              </a:rPr>
              <a:t>Clădiri publice (sub autoritatea CL)</a:t>
            </a:r>
          </a:p>
          <a:p>
            <a:pPr marL="1028700" lvl="1" indent="-285750" algn="just">
              <a:buFontTx/>
              <a:buChar char="-"/>
              <a:defRPr/>
            </a:pPr>
            <a:r>
              <a:rPr lang="ro-RO" altLang="en-US" sz="1500">
                <a:latin typeface="Corbel" pitchFamily="34" charset="0"/>
              </a:rPr>
              <a:t>Clădiri rezidențiale </a:t>
            </a:r>
          </a:p>
          <a:p>
            <a:pPr marL="1028700" lvl="1" indent="-285750" algn="just">
              <a:buFontTx/>
              <a:buChar char="-"/>
              <a:defRPr/>
            </a:pPr>
            <a:r>
              <a:rPr lang="ro-RO" altLang="en-US" sz="1500">
                <a:latin typeface="Corbel" pitchFamily="34" charset="0"/>
              </a:rPr>
              <a:t>Iluminat Public </a:t>
            </a:r>
          </a:p>
          <a:p>
            <a:pPr marL="1028700" lvl="1" indent="-285750" algn="just">
              <a:buFontTx/>
              <a:buChar char="-"/>
              <a:defRPr/>
            </a:pPr>
            <a:r>
              <a:rPr lang="ro-RO" altLang="en-US" sz="1500">
                <a:latin typeface="Corbel" pitchFamily="34" charset="0"/>
              </a:rPr>
              <a:t>Sector terțiar </a:t>
            </a:r>
          </a:p>
        </p:txBody>
      </p:sp>
      <p:pic>
        <p:nvPicPr>
          <p:cNvPr id="12301" name="Picture 8" descr="\\SERVER-PC\Comun OER\Comunicare\Logo OER\logo\OER Logo.png"/>
          <p:cNvPicPr>
            <a:picLocks noChangeAspect="1" noChangeArrowheads="1"/>
          </p:cNvPicPr>
          <p:nvPr/>
        </p:nvPicPr>
        <p:blipFill>
          <a:blip r:embed="rId4" cstate="print"/>
          <a:srcRect/>
          <a:stretch>
            <a:fillRect/>
          </a:stretch>
        </p:blipFill>
        <p:spPr bwMode="auto">
          <a:xfrm>
            <a:off x="3402013" y="6370638"/>
            <a:ext cx="1111250" cy="487362"/>
          </a:xfrm>
          <a:prstGeom prst="rect">
            <a:avLst/>
          </a:prstGeom>
          <a:noFill/>
          <a:ln w="9525">
            <a:noFill/>
            <a:miter lim="800000"/>
            <a:headEnd/>
            <a:tailEnd/>
          </a:ln>
        </p:spPr>
      </p:pic>
      <p:sp>
        <p:nvSpPr>
          <p:cNvPr id="17" name="Subtitle 2">
            <a:extLst>
              <a:ext uri="{FF2B5EF4-FFF2-40B4-BE49-F238E27FC236}"/>
            </a:extLst>
          </p:cNvPr>
          <p:cNvSpPr txBox="1">
            <a:spLocks/>
          </p:cNvSpPr>
          <p:nvPr/>
        </p:nvSpPr>
        <p:spPr>
          <a:xfrm>
            <a:off x="4607496" y="6396037"/>
            <a:ext cx="4536504" cy="461963"/>
          </a:xfrm>
          <a:prstGeom prst="rect">
            <a:avLst/>
          </a:prstGeom>
          <a:ln>
            <a:noFill/>
          </a:ln>
          <a:effectLst/>
          <a:scene3d>
            <a:camera prst="orthographicFront">
              <a:rot lat="0" lon="0" rev="0"/>
            </a:camera>
            <a:lightRig rig="balanced" dir="t">
              <a:rot lat="0" lon="0" rev="8700000"/>
            </a:lightRig>
          </a:scene3d>
          <a:sp3d>
            <a:bevelT w="190500" h="38100"/>
          </a:sp3d>
        </p:spPr>
        <p:txBody>
          <a:bodyPr>
            <a:normAutofit/>
          </a:bodyPr>
          <a:lstStyle/>
          <a:p>
            <a:pPr algn="ctr" defTabSz="457200" eaLnBrk="1" hangingPunct="1">
              <a:lnSpc>
                <a:spcPct val="80000"/>
              </a:lnSpc>
              <a:buClr>
                <a:srgbClr val="F1FBFD"/>
              </a:buClr>
              <a:buSzPct val="80000"/>
              <a:buFont typeface="Wingdings 3" pitchFamily="18" charset="2"/>
              <a:buNone/>
            </a:pPr>
            <a:r>
              <a:rPr lang="en-US" altLang="en-US" sz="1100" i="1">
                <a:solidFill>
                  <a:srgbClr val="00B0F0"/>
                </a:solidFill>
                <a:latin typeface="Corbel" pitchFamily="34" charset="0"/>
                <a:ea typeface="Open Sans" pitchFamily="34" charset="0"/>
                <a:cs typeface="Open Sans" pitchFamily="34" charset="0"/>
              </a:rPr>
              <a:t>Proiectul INTAS – instrument important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implementarea politicii de eficien</a:t>
            </a:r>
            <a:r>
              <a:rPr lang="ro-RO" altLang="en-US" sz="1100" i="1">
                <a:solidFill>
                  <a:srgbClr val="00B0F0"/>
                </a:solidFill>
                <a:latin typeface="Corbel" pitchFamily="34" charset="0"/>
                <a:ea typeface="Open Sans" pitchFamily="34" charset="0"/>
                <a:cs typeface="Open Sans" pitchFamily="34" charset="0"/>
              </a:rPr>
              <a:t>ță</a:t>
            </a:r>
            <a:r>
              <a:rPr lang="en-US" altLang="en-US" sz="1100" i="1">
                <a:solidFill>
                  <a:srgbClr val="00B0F0"/>
                </a:solidFill>
                <a:latin typeface="Corbel" pitchFamily="34" charset="0"/>
                <a:ea typeface="Open Sans" pitchFamily="34" charset="0"/>
                <a:cs typeface="Open Sans" pitchFamily="34" charset="0"/>
              </a:rPr>
              <a:t> energetic</a:t>
            </a:r>
            <a:r>
              <a:rPr lang="ro-RO" altLang="en-US" sz="1100" i="1">
                <a:solidFill>
                  <a:srgbClr val="00B0F0"/>
                </a:solidFill>
                <a:latin typeface="Corbel" pitchFamily="34" charset="0"/>
                <a:ea typeface="Open Sans" pitchFamily="34" charset="0"/>
                <a:cs typeface="Open Sans" pitchFamily="34" charset="0"/>
              </a:rPr>
              <a:t>ă</a:t>
            </a:r>
            <a:r>
              <a:rPr lang="en-US" altLang="en-US" sz="1100" i="1">
                <a:solidFill>
                  <a:srgbClr val="00B0F0"/>
                </a:solidFill>
                <a:latin typeface="Corbel" pitchFamily="34" charset="0"/>
                <a:ea typeface="Open Sans" pitchFamily="34" charset="0"/>
                <a:cs typeface="Open Sans" pitchFamily="34" charset="0"/>
              </a:rPr>
              <a: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industria din Rom</a:t>
            </a:r>
            <a:r>
              <a:rPr lang="ro-RO" altLang="en-US" sz="1100" i="1">
                <a:solidFill>
                  <a:srgbClr val="00B0F0"/>
                </a:solidFill>
                <a:latin typeface="Corbel" pitchFamily="34" charset="0"/>
                <a:ea typeface="Open Sans" pitchFamily="34" charset="0"/>
                <a:cs typeface="Open Sans" pitchFamily="34" charset="0"/>
              </a:rPr>
              <a:t>â</a:t>
            </a:r>
            <a:r>
              <a:rPr lang="en-US" altLang="en-US" sz="1100" i="1">
                <a:solidFill>
                  <a:srgbClr val="00B0F0"/>
                </a:solidFill>
                <a:latin typeface="Corbel" pitchFamily="34" charset="0"/>
                <a:ea typeface="Open Sans" pitchFamily="34" charset="0"/>
                <a:cs typeface="Open Sans" pitchFamily="34" charset="0"/>
              </a:rPr>
              <a:t>nia</a:t>
            </a:r>
            <a:endParaRPr lang="ro-RO" altLang="en-US" sz="1100" b="1" i="1">
              <a:solidFill>
                <a:srgbClr val="00B0F0"/>
              </a:solidFill>
              <a:latin typeface="Corbel" pitchFamily="34" charset="0"/>
              <a:ea typeface="Open Sans" pitchFamily="34" charset="0"/>
              <a:cs typeface="Open Sans" pitchFamily="34" charset="0"/>
            </a:endParaRPr>
          </a:p>
        </p:txBody>
      </p:sp>
      <p:sp>
        <p:nvSpPr>
          <p:cNvPr id="18" name="Rectangle 17">
            <a:extLst>
              <a:ext uri="{FF2B5EF4-FFF2-40B4-BE49-F238E27FC236}"/>
            </a:extLst>
          </p:cNvPr>
          <p:cNvSpPr/>
          <p:nvPr/>
        </p:nvSpPr>
        <p:spPr>
          <a:xfrm>
            <a:off x="4986301" y="4272325"/>
            <a:ext cx="4625611" cy="1015663"/>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p>
            <a:pPr algn="just">
              <a:buFont typeface="Arial" pitchFamily="34" charset="0"/>
              <a:buChar char="•"/>
              <a:defRPr/>
            </a:pPr>
            <a:r>
              <a:rPr lang="ro-RO" altLang="en-US" sz="1500" i="1">
                <a:latin typeface="Corbel" pitchFamily="34" charset="0"/>
              </a:rPr>
              <a:t>Transport</a:t>
            </a:r>
          </a:p>
          <a:p>
            <a:pPr marL="1028700" lvl="1" indent="-285750" algn="just">
              <a:buFontTx/>
              <a:buChar char="-"/>
              <a:defRPr/>
            </a:pPr>
            <a:r>
              <a:rPr lang="ro-RO" altLang="en-US" sz="1500">
                <a:latin typeface="Corbel" pitchFamily="34" charset="0"/>
              </a:rPr>
              <a:t>Flotă municipală</a:t>
            </a:r>
          </a:p>
          <a:p>
            <a:pPr marL="1028700" lvl="1" indent="-285750" algn="just">
              <a:buFontTx/>
              <a:buChar char="-"/>
              <a:defRPr/>
            </a:pPr>
            <a:r>
              <a:rPr lang="ro-RO" altLang="en-US" sz="1500">
                <a:latin typeface="Corbel" pitchFamily="34" charset="0"/>
              </a:rPr>
              <a:t>Transport public </a:t>
            </a:r>
          </a:p>
          <a:p>
            <a:pPr marL="1028700" lvl="1" indent="-285750" algn="just">
              <a:buFontTx/>
              <a:buChar char="-"/>
              <a:defRPr/>
            </a:pPr>
            <a:r>
              <a:rPr lang="ro-RO" altLang="en-US" sz="1500">
                <a:latin typeface="Corbel" pitchFamily="34" charset="0"/>
              </a:rPr>
              <a:t>Transport privat &amp; comercial</a:t>
            </a:r>
          </a:p>
        </p:txBody>
      </p:sp>
      <p:sp>
        <p:nvSpPr>
          <p:cNvPr id="19" name="Rectangle 18">
            <a:extLst>
              <a:ext uri="{FF2B5EF4-FFF2-40B4-BE49-F238E27FC236}"/>
            </a:extLst>
          </p:cNvPr>
          <p:cNvSpPr/>
          <p:nvPr/>
        </p:nvSpPr>
        <p:spPr>
          <a:xfrm>
            <a:off x="539211" y="5596206"/>
            <a:ext cx="4625611" cy="323165"/>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p>
            <a:pPr algn="just">
              <a:buFont typeface="Arial" pitchFamily="34" charset="0"/>
              <a:buChar char="•"/>
              <a:defRPr/>
            </a:pPr>
            <a:r>
              <a:rPr lang="ro-RO" altLang="en-US" sz="1500" i="1">
                <a:latin typeface="Corbel" pitchFamily="34" charset="0"/>
              </a:rPr>
              <a:t>Producția locală de energie: </a:t>
            </a:r>
            <a:r>
              <a:rPr lang="ro-RO" altLang="en-US" sz="1500">
                <a:latin typeface="Corbel" pitchFamily="34" charset="0"/>
              </a:rPr>
              <a:t>SACET, energie electrică</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7"/>
          <p:cNvSpPr txBox="1">
            <a:spLocks noChangeArrowheads="1"/>
          </p:cNvSpPr>
          <p:nvPr/>
        </p:nvSpPr>
        <p:spPr bwMode="auto">
          <a:xfrm>
            <a:off x="400050" y="1125538"/>
            <a:ext cx="8564563" cy="461962"/>
          </a:xfrm>
          <a:prstGeom prst="rect">
            <a:avLst/>
          </a:prstGeom>
          <a:noFill/>
          <a:ln w="9525">
            <a:noFill/>
            <a:miter lim="800000"/>
            <a:headEnd/>
            <a:tailEnd/>
          </a:ln>
        </p:spPr>
        <p:txBody>
          <a:bodyPr>
            <a:spAutoFit/>
          </a:bodyPr>
          <a:lstStyle/>
          <a:p>
            <a:pPr eaLnBrk="1" hangingPunct="1">
              <a:spcBef>
                <a:spcPct val="50000"/>
              </a:spcBef>
            </a:pPr>
            <a:r>
              <a:rPr lang="ro-RO" altLang="ro-RO" sz="2400" b="1">
                <a:solidFill>
                  <a:srgbClr val="33CCCC"/>
                </a:solidFill>
                <a:latin typeface="Corbel" pitchFamily="34" charset="0"/>
              </a:rPr>
              <a:t>Planificare energetică la nivel local - PIEE - ANRE</a:t>
            </a:r>
            <a:endParaRPr lang="ro-RO" altLang="ro-RO" sz="2000" b="1" i="1">
              <a:solidFill>
                <a:srgbClr val="33CCCC"/>
              </a:solidFill>
              <a:latin typeface="Corbel" pitchFamily="34" charset="0"/>
            </a:endParaRPr>
          </a:p>
        </p:txBody>
      </p:sp>
      <p:sp>
        <p:nvSpPr>
          <p:cNvPr id="9" name="Rectangle 8">
            <a:extLst>
              <a:ext uri="{FF2B5EF4-FFF2-40B4-BE49-F238E27FC236}"/>
            </a:extLst>
          </p:cNvPr>
          <p:cNvSpPr/>
          <p:nvPr/>
        </p:nvSpPr>
        <p:spPr>
          <a:xfrm>
            <a:off x="539552" y="1844824"/>
            <a:ext cx="8138214" cy="707886"/>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p>
            <a:pPr>
              <a:defRPr/>
            </a:pPr>
            <a:r>
              <a:rPr lang="ro-RO" altLang="en-US" sz="2000" b="1">
                <a:latin typeface="Corbel" pitchFamily="34" charset="0"/>
              </a:rPr>
              <a:t>PIEE</a:t>
            </a:r>
            <a:r>
              <a:rPr lang="ro-RO" altLang="en-US" sz="2000">
                <a:latin typeface="Corbel" pitchFamily="34" charset="0"/>
              </a:rPr>
              <a:t> - </a:t>
            </a:r>
            <a:r>
              <a:rPr lang="ro-RO" altLang="en-US" sz="2000" i="1">
                <a:latin typeface="Corbel" pitchFamily="34" charset="0"/>
              </a:rPr>
              <a:t>Programul de Îmbunătățire a Eficienței Energetice aferent localităților cu o populație mai mare de 5000 locuitori</a:t>
            </a:r>
            <a:endParaRPr lang="ro-RO" altLang="en-US" sz="2000" b="1" i="1">
              <a:latin typeface="Corbel" pitchFamily="34" charset="0"/>
            </a:endParaRPr>
          </a:p>
        </p:txBody>
      </p:sp>
      <p:sp>
        <p:nvSpPr>
          <p:cNvPr id="10" name="Rectangle 9">
            <a:extLst>
              <a:ext uri="{FF2B5EF4-FFF2-40B4-BE49-F238E27FC236}"/>
            </a:extLst>
          </p:cNvPr>
          <p:cNvSpPr/>
          <p:nvPr/>
        </p:nvSpPr>
        <p:spPr>
          <a:xfrm>
            <a:off x="539552" y="2924944"/>
            <a:ext cx="5112902" cy="2528384"/>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p>
            <a:pPr algn="just">
              <a:lnSpc>
                <a:spcPct val="114000"/>
              </a:lnSpc>
              <a:defRPr/>
            </a:pPr>
            <a:r>
              <a:rPr lang="ro-RO" altLang="en-US" sz="2000" b="1" dirty="0">
                <a:solidFill>
                  <a:srgbClr val="0070C0"/>
                </a:solidFill>
                <a:latin typeface="Corbel" pitchFamily="34" charset="0"/>
              </a:rPr>
              <a:t>Sectoare abordate:</a:t>
            </a:r>
          </a:p>
          <a:p>
            <a:pPr algn="just">
              <a:lnSpc>
                <a:spcPct val="114000"/>
              </a:lnSpc>
              <a:buFont typeface="Wingdings" pitchFamily="2" charset="2"/>
              <a:buChar char="ü"/>
              <a:defRPr/>
            </a:pPr>
            <a:r>
              <a:rPr lang="ro-RO" altLang="en-US" sz="2000" dirty="0">
                <a:latin typeface="Corbel" pitchFamily="34" charset="0"/>
              </a:rPr>
              <a:t>Iluminat Public</a:t>
            </a:r>
          </a:p>
          <a:p>
            <a:pPr algn="just">
              <a:lnSpc>
                <a:spcPct val="114000"/>
              </a:lnSpc>
              <a:buFont typeface="Wingdings" pitchFamily="2" charset="2"/>
              <a:buChar char="ü"/>
              <a:defRPr/>
            </a:pPr>
            <a:r>
              <a:rPr lang="ro-RO" altLang="en-US" sz="2000" dirty="0">
                <a:latin typeface="Corbel" pitchFamily="34" charset="0"/>
              </a:rPr>
              <a:t>Sector rezidențial </a:t>
            </a:r>
          </a:p>
          <a:p>
            <a:pPr algn="just">
              <a:lnSpc>
                <a:spcPct val="114000"/>
              </a:lnSpc>
              <a:buFont typeface="Wingdings" pitchFamily="2" charset="2"/>
              <a:buChar char="ü"/>
              <a:defRPr/>
            </a:pPr>
            <a:r>
              <a:rPr lang="ro-RO" altLang="en-US" sz="2000" dirty="0">
                <a:latin typeface="Corbel" pitchFamily="34" charset="0"/>
              </a:rPr>
              <a:t>Clădiri publice (sub autoritate CL)</a:t>
            </a:r>
          </a:p>
          <a:p>
            <a:pPr algn="just">
              <a:lnSpc>
                <a:spcPct val="114000"/>
              </a:lnSpc>
              <a:buFont typeface="Wingdings" pitchFamily="2" charset="2"/>
              <a:buChar char="ü"/>
              <a:defRPr/>
            </a:pPr>
            <a:r>
              <a:rPr lang="ro-RO" altLang="en-US" sz="2000" dirty="0">
                <a:latin typeface="Corbel" pitchFamily="34" charset="0"/>
              </a:rPr>
              <a:t> Transport public local </a:t>
            </a:r>
          </a:p>
          <a:p>
            <a:pPr algn="just">
              <a:lnSpc>
                <a:spcPct val="114000"/>
              </a:lnSpc>
              <a:buFont typeface="Wingdings" pitchFamily="2" charset="2"/>
              <a:buChar char="ü"/>
              <a:defRPr/>
            </a:pPr>
            <a:r>
              <a:rPr lang="ro-RO" altLang="en-US" sz="2000" dirty="0">
                <a:latin typeface="Corbel" pitchFamily="34" charset="0"/>
              </a:rPr>
              <a:t>Consumuri energetice ale localității </a:t>
            </a:r>
          </a:p>
          <a:p>
            <a:pPr algn="just">
              <a:lnSpc>
                <a:spcPct val="114000"/>
              </a:lnSpc>
              <a:buFont typeface="Wingdings" pitchFamily="2" charset="2"/>
              <a:buChar char="ü"/>
              <a:defRPr/>
            </a:pPr>
            <a:r>
              <a:rPr lang="ro-RO" altLang="en-US" sz="2000" dirty="0">
                <a:latin typeface="Corbel" pitchFamily="34" charset="0"/>
              </a:rPr>
              <a:t>Plan măsuri de economie de energie </a:t>
            </a:r>
            <a:r>
              <a:rPr lang="en-US" altLang="en-US" sz="2000" dirty="0">
                <a:latin typeface="Corbel" pitchFamily="34" charset="0"/>
              </a:rPr>
              <a:t>[</a:t>
            </a:r>
            <a:r>
              <a:rPr lang="en-US" altLang="en-US" sz="2000" dirty="0" err="1">
                <a:latin typeface="Corbel" pitchFamily="34" charset="0"/>
              </a:rPr>
              <a:t>tep</a:t>
            </a:r>
            <a:r>
              <a:rPr lang="en-US" altLang="en-US" sz="2000" dirty="0">
                <a:latin typeface="Corbel" pitchFamily="34" charset="0"/>
              </a:rPr>
              <a:t>]</a:t>
            </a:r>
            <a:r>
              <a:rPr lang="ro-RO" altLang="en-US" sz="2000" dirty="0">
                <a:latin typeface="Corbel" pitchFamily="34" charset="0"/>
              </a:rPr>
              <a:t> </a:t>
            </a:r>
          </a:p>
        </p:txBody>
      </p:sp>
      <p:pic>
        <p:nvPicPr>
          <p:cNvPr id="13321" name="Picture 8" descr="\\SERVER-PC\Comun OER\Comunicare\Logo OER\logo\OER Logo.png"/>
          <p:cNvPicPr>
            <a:picLocks noChangeAspect="1" noChangeArrowheads="1"/>
          </p:cNvPicPr>
          <p:nvPr/>
        </p:nvPicPr>
        <p:blipFill>
          <a:blip r:embed="rId3" cstate="print"/>
          <a:srcRect/>
          <a:stretch>
            <a:fillRect/>
          </a:stretch>
        </p:blipFill>
        <p:spPr bwMode="auto">
          <a:xfrm>
            <a:off x="3402013" y="6370638"/>
            <a:ext cx="1111250" cy="487362"/>
          </a:xfrm>
          <a:prstGeom prst="rect">
            <a:avLst/>
          </a:prstGeom>
          <a:noFill/>
          <a:ln w="9525">
            <a:noFill/>
            <a:miter lim="800000"/>
            <a:headEnd/>
            <a:tailEnd/>
          </a:ln>
        </p:spPr>
      </p:pic>
      <p:sp>
        <p:nvSpPr>
          <p:cNvPr id="13" name="Subtitle 2">
            <a:extLst>
              <a:ext uri="{FF2B5EF4-FFF2-40B4-BE49-F238E27FC236}"/>
            </a:extLst>
          </p:cNvPr>
          <p:cNvSpPr txBox="1">
            <a:spLocks/>
          </p:cNvSpPr>
          <p:nvPr/>
        </p:nvSpPr>
        <p:spPr>
          <a:xfrm>
            <a:off x="4607496" y="6396037"/>
            <a:ext cx="4536504" cy="461963"/>
          </a:xfrm>
          <a:prstGeom prst="rect">
            <a:avLst/>
          </a:prstGeom>
          <a:ln>
            <a:noFill/>
          </a:ln>
          <a:effectLst/>
          <a:scene3d>
            <a:camera prst="orthographicFront">
              <a:rot lat="0" lon="0" rev="0"/>
            </a:camera>
            <a:lightRig rig="balanced" dir="t">
              <a:rot lat="0" lon="0" rev="8700000"/>
            </a:lightRig>
          </a:scene3d>
          <a:sp3d>
            <a:bevelT w="190500" h="38100"/>
          </a:sp3d>
        </p:spPr>
        <p:txBody>
          <a:bodyPr>
            <a:normAutofit/>
          </a:bodyPr>
          <a:lstStyle/>
          <a:p>
            <a:pPr algn="ctr" defTabSz="457200" eaLnBrk="1" hangingPunct="1">
              <a:lnSpc>
                <a:spcPct val="80000"/>
              </a:lnSpc>
              <a:buClr>
                <a:srgbClr val="F1FBFD"/>
              </a:buClr>
              <a:buSzPct val="80000"/>
              <a:buFont typeface="Wingdings 3" pitchFamily="18" charset="2"/>
              <a:buNone/>
            </a:pPr>
            <a:r>
              <a:rPr lang="en-US" altLang="en-US" sz="1100" i="1">
                <a:solidFill>
                  <a:srgbClr val="00B0F0"/>
                </a:solidFill>
                <a:latin typeface="Corbel" pitchFamily="34" charset="0"/>
                <a:ea typeface="Open Sans" pitchFamily="34" charset="0"/>
                <a:cs typeface="Open Sans" pitchFamily="34" charset="0"/>
              </a:rPr>
              <a:t>Proiectul INTAS – instrument important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implementarea politicii de eficien</a:t>
            </a:r>
            <a:r>
              <a:rPr lang="ro-RO" altLang="en-US" sz="1100" i="1">
                <a:solidFill>
                  <a:srgbClr val="00B0F0"/>
                </a:solidFill>
                <a:latin typeface="Corbel" pitchFamily="34" charset="0"/>
                <a:ea typeface="Open Sans" pitchFamily="34" charset="0"/>
                <a:cs typeface="Open Sans" pitchFamily="34" charset="0"/>
              </a:rPr>
              <a:t>ță</a:t>
            </a:r>
            <a:r>
              <a:rPr lang="en-US" altLang="en-US" sz="1100" i="1">
                <a:solidFill>
                  <a:srgbClr val="00B0F0"/>
                </a:solidFill>
                <a:latin typeface="Corbel" pitchFamily="34" charset="0"/>
                <a:ea typeface="Open Sans" pitchFamily="34" charset="0"/>
                <a:cs typeface="Open Sans" pitchFamily="34" charset="0"/>
              </a:rPr>
              <a:t> energetic</a:t>
            </a:r>
            <a:r>
              <a:rPr lang="ro-RO" altLang="en-US" sz="1100" i="1">
                <a:solidFill>
                  <a:srgbClr val="00B0F0"/>
                </a:solidFill>
                <a:latin typeface="Corbel" pitchFamily="34" charset="0"/>
                <a:ea typeface="Open Sans" pitchFamily="34" charset="0"/>
                <a:cs typeface="Open Sans" pitchFamily="34" charset="0"/>
              </a:rPr>
              <a:t>ă</a:t>
            </a:r>
            <a:r>
              <a:rPr lang="en-US" altLang="en-US" sz="1100" i="1">
                <a:solidFill>
                  <a:srgbClr val="00B0F0"/>
                </a:solidFill>
                <a:latin typeface="Corbel" pitchFamily="34" charset="0"/>
                <a:ea typeface="Open Sans" pitchFamily="34" charset="0"/>
                <a:cs typeface="Open Sans" pitchFamily="34" charset="0"/>
              </a:rPr>
              <a: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industria din Rom</a:t>
            </a:r>
            <a:r>
              <a:rPr lang="ro-RO" altLang="en-US" sz="1100" i="1">
                <a:solidFill>
                  <a:srgbClr val="00B0F0"/>
                </a:solidFill>
                <a:latin typeface="Corbel" pitchFamily="34" charset="0"/>
                <a:ea typeface="Open Sans" pitchFamily="34" charset="0"/>
                <a:cs typeface="Open Sans" pitchFamily="34" charset="0"/>
              </a:rPr>
              <a:t>â</a:t>
            </a:r>
            <a:r>
              <a:rPr lang="en-US" altLang="en-US" sz="1100" i="1">
                <a:solidFill>
                  <a:srgbClr val="00B0F0"/>
                </a:solidFill>
                <a:latin typeface="Corbel" pitchFamily="34" charset="0"/>
                <a:ea typeface="Open Sans" pitchFamily="34" charset="0"/>
                <a:cs typeface="Open Sans" pitchFamily="34" charset="0"/>
              </a:rPr>
              <a:t>nia</a:t>
            </a:r>
            <a:endParaRPr lang="ro-RO" altLang="en-US" sz="1100" b="1" i="1">
              <a:solidFill>
                <a:srgbClr val="00B0F0"/>
              </a:solidFill>
              <a:latin typeface="Corbel" pitchFamily="34" charset="0"/>
              <a:ea typeface="Open Sans" pitchFamily="34" charset="0"/>
              <a:cs typeface="Open Sans"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7"/>
          <p:cNvSpPr txBox="1">
            <a:spLocks noChangeArrowheads="1"/>
          </p:cNvSpPr>
          <p:nvPr/>
        </p:nvSpPr>
        <p:spPr bwMode="auto">
          <a:xfrm>
            <a:off x="400050" y="1125538"/>
            <a:ext cx="8564563" cy="461962"/>
          </a:xfrm>
          <a:prstGeom prst="rect">
            <a:avLst/>
          </a:prstGeom>
          <a:noFill/>
          <a:ln w="9525">
            <a:noFill/>
            <a:miter lim="800000"/>
            <a:headEnd/>
            <a:tailEnd/>
          </a:ln>
        </p:spPr>
        <p:txBody>
          <a:bodyPr>
            <a:spAutoFit/>
          </a:bodyPr>
          <a:lstStyle/>
          <a:p>
            <a:pPr eaLnBrk="1" hangingPunct="1">
              <a:spcBef>
                <a:spcPct val="50000"/>
              </a:spcBef>
            </a:pPr>
            <a:r>
              <a:rPr lang="ro-RO" altLang="ro-RO" sz="2400" b="1">
                <a:solidFill>
                  <a:srgbClr val="33CCCC"/>
                </a:solidFill>
                <a:latin typeface="Corbel" pitchFamily="34" charset="0"/>
              </a:rPr>
              <a:t>Planificare energetică la nivel local</a:t>
            </a:r>
            <a:endParaRPr lang="ro-RO" altLang="ro-RO" sz="2000" b="1" i="1">
              <a:solidFill>
                <a:srgbClr val="33CCCC"/>
              </a:solidFill>
              <a:latin typeface="Corbel" pitchFamily="34" charset="0"/>
            </a:endParaRPr>
          </a:p>
        </p:txBody>
      </p:sp>
      <p:sp>
        <p:nvSpPr>
          <p:cNvPr id="15" name="Rectangle 14">
            <a:extLst>
              <a:ext uri="{FF2B5EF4-FFF2-40B4-BE49-F238E27FC236}"/>
            </a:extLst>
          </p:cNvPr>
          <p:cNvSpPr/>
          <p:nvPr/>
        </p:nvSpPr>
        <p:spPr>
          <a:xfrm>
            <a:off x="708710" y="2010429"/>
            <a:ext cx="7797571" cy="2182521"/>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p>
            <a:pPr marL="285750" indent="-285750" algn="just">
              <a:lnSpc>
                <a:spcPct val="114000"/>
              </a:lnSpc>
              <a:buFont typeface="Wingdings" pitchFamily="2" charset="2"/>
              <a:buChar char="ü"/>
              <a:defRPr/>
            </a:pPr>
            <a:r>
              <a:rPr lang="ro-RO" altLang="en-US" sz="1500">
                <a:latin typeface="Corbel" pitchFamily="34" charset="0"/>
              </a:rPr>
              <a:t>Consumul energetic al localității</a:t>
            </a:r>
          </a:p>
          <a:p>
            <a:pPr marL="285750" indent="-285750" algn="just">
              <a:lnSpc>
                <a:spcPct val="114000"/>
              </a:lnSpc>
              <a:buFont typeface="Wingdings" pitchFamily="2" charset="2"/>
              <a:buChar char="ü"/>
              <a:defRPr/>
            </a:pPr>
            <a:r>
              <a:rPr lang="ro-RO" altLang="en-US" sz="1500">
                <a:latin typeface="Corbel" pitchFamily="34" charset="0"/>
              </a:rPr>
              <a:t>Balanța de emisii CO2 a localității</a:t>
            </a:r>
          </a:p>
          <a:p>
            <a:pPr marL="285750" indent="-285750" algn="just">
              <a:lnSpc>
                <a:spcPct val="114000"/>
              </a:lnSpc>
              <a:buFont typeface="Wingdings" pitchFamily="2" charset="2"/>
              <a:buChar char="ü"/>
              <a:defRPr/>
            </a:pPr>
            <a:r>
              <a:rPr lang="ro-RO" altLang="en-US" sz="1500">
                <a:latin typeface="Corbel" pitchFamily="34" charset="0"/>
              </a:rPr>
              <a:t>Planul de acțiune</a:t>
            </a:r>
            <a:r>
              <a:rPr lang="en-US" altLang="en-US" sz="1500">
                <a:latin typeface="Corbel" pitchFamily="34" charset="0"/>
              </a:rPr>
              <a:t> [MWh], [tCO2]</a:t>
            </a:r>
            <a:endParaRPr lang="ro-RO" altLang="en-US" sz="1500">
              <a:latin typeface="Corbel" pitchFamily="34" charset="0"/>
            </a:endParaRPr>
          </a:p>
          <a:p>
            <a:pPr marL="285750" indent="-285750" algn="just">
              <a:lnSpc>
                <a:spcPct val="114000"/>
              </a:lnSpc>
              <a:buFont typeface="Wingdings" pitchFamily="2" charset="2"/>
              <a:buChar char="ü"/>
              <a:defRPr/>
            </a:pPr>
            <a:r>
              <a:rPr lang="ro-RO" altLang="en-US" sz="1500">
                <a:latin typeface="Corbel" pitchFamily="34" charset="0"/>
              </a:rPr>
              <a:t>Monitorizarea măsurilor </a:t>
            </a:r>
          </a:p>
          <a:p>
            <a:pPr marL="285750" indent="-285750" algn="just">
              <a:lnSpc>
                <a:spcPct val="114000"/>
              </a:lnSpc>
              <a:buFont typeface="Wingdings" pitchFamily="2" charset="2"/>
              <a:buChar char="ü"/>
              <a:defRPr/>
            </a:pPr>
            <a:r>
              <a:rPr lang="ro-RO" altLang="en-US" sz="1500">
                <a:latin typeface="Corbel" pitchFamily="34" charset="0"/>
              </a:rPr>
              <a:t>Actualizarea continuă a planului</a:t>
            </a:r>
            <a:endParaRPr lang="en-US" altLang="en-US" sz="1500">
              <a:latin typeface="Corbel" pitchFamily="34" charset="0"/>
            </a:endParaRPr>
          </a:p>
          <a:p>
            <a:pPr marL="285750" indent="-285750" algn="just">
              <a:lnSpc>
                <a:spcPct val="114000"/>
              </a:lnSpc>
              <a:buFont typeface="Wingdings" pitchFamily="2" charset="2"/>
              <a:buChar char="ü"/>
              <a:defRPr/>
            </a:pPr>
            <a:r>
              <a:rPr lang="en-US" altLang="en-US" sz="1500">
                <a:latin typeface="Corbel" pitchFamily="34" charset="0"/>
              </a:rPr>
              <a:t>Primul document solicitat pentru accesarea fondurilor structurale</a:t>
            </a:r>
            <a:r>
              <a:rPr lang="ro-RO" altLang="en-US" sz="1500">
                <a:latin typeface="Corbel" pitchFamily="34" charset="0"/>
              </a:rPr>
              <a:t> sau participare în proiecte europene </a:t>
            </a:r>
          </a:p>
          <a:p>
            <a:pPr marL="285750" indent="-285750" algn="just">
              <a:lnSpc>
                <a:spcPct val="114000"/>
              </a:lnSpc>
              <a:buFont typeface="Wingdings" pitchFamily="2" charset="2"/>
              <a:buChar char="ü"/>
              <a:defRPr/>
            </a:pPr>
            <a:endParaRPr lang="ro-RO" altLang="en-US" sz="1500">
              <a:latin typeface="Corbel" pitchFamily="34" charset="0"/>
            </a:endParaRPr>
          </a:p>
        </p:txBody>
      </p:sp>
      <p:pic>
        <p:nvPicPr>
          <p:cNvPr id="14342" name="Picture 8" descr="\\SERVER-PC\Comun OER\Comunicare\Logo OER\logo\OER Logo.png"/>
          <p:cNvPicPr>
            <a:picLocks noChangeAspect="1" noChangeArrowheads="1"/>
          </p:cNvPicPr>
          <p:nvPr/>
        </p:nvPicPr>
        <p:blipFill>
          <a:blip r:embed="rId3" cstate="print"/>
          <a:srcRect/>
          <a:stretch>
            <a:fillRect/>
          </a:stretch>
        </p:blipFill>
        <p:spPr bwMode="auto">
          <a:xfrm>
            <a:off x="3402013" y="6370638"/>
            <a:ext cx="1111250" cy="487362"/>
          </a:xfrm>
          <a:prstGeom prst="rect">
            <a:avLst/>
          </a:prstGeom>
          <a:noFill/>
          <a:ln w="9525">
            <a:noFill/>
            <a:miter lim="800000"/>
            <a:headEnd/>
            <a:tailEnd/>
          </a:ln>
        </p:spPr>
      </p:pic>
      <p:sp>
        <p:nvSpPr>
          <p:cNvPr id="17" name="Subtitle 2">
            <a:extLst>
              <a:ext uri="{FF2B5EF4-FFF2-40B4-BE49-F238E27FC236}"/>
            </a:extLst>
          </p:cNvPr>
          <p:cNvSpPr txBox="1">
            <a:spLocks/>
          </p:cNvSpPr>
          <p:nvPr/>
        </p:nvSpPr>
        <p:spPr>
          <a:xfrm>
            <a:off x="4607496" y="6396037"/>
            <a:ext cx="4536504" cy="461963"/>
          </a:xfrm>
          <a:prstGeom prst="rect">
            <a:avLst/>
          </a:prstGeom>
          <a:ln>
            <a:noFill/>
          </a:ln>
          <a:effectLst/>
          <a:scene3d>
            <a:camera prst="orthographicFront">
              <a:rot lat="0" lon="0" rev="0"/>
            </a:camera>
            <a:lightRig rig="balanced" dir="t">
              <a:rot lat="0" lon="0" rev="8700000"/>
            </a:lightRig>
          </a:scene3d>
          <a:sp3d>
            <a:bevelT w="190500" h="38100"/>
          </a:sp3d>
        </p:spPr>
        <p:txBody>
          <a:bodyPr>
            <a:normAutofit/>
          </a:bodyPr>
          <a:lstStyle/>
          <a:p>
            <a:pPr algn="ctr" defTabSz="457200" eaLnBrk="1" hangingPunct="1">
              <a:lnSpc>
                <a:spcPct val="80000"/>
              </a:lnSpc>
              <a:buClr>
                <a:srgbClr val="F1FBFD"/>
              </a:buClr>
              <a:buSzPct val="80000"/>
              <a:buFont typeface="Wingdings 3" pitchFamily="18" charset="2"/>
              <a:buNone/>
            </a:pPr>
            <a:r>
              <a:rPr lang="en-US" altLang="en-US" sz="1100" i="1">
                <a:solidFill>
                  <a:srgbClr val="00B0F0"/>
                </a:solidFill>
                <a:latin typeface="Corbel" pitchFamily="34" charset="0"/>
                <a:ea typeface="Open Sans" pitchFamily="34" charset="0"/>
                <a:cs typeface="Open Sans" pitchFamily="34" charset="0"/>
              </a:rPr>
              <a:t>Proiectul INTAS – instrument important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implementarea politicii de eficien</a:t>
            </a:r>
            <a:r>
              <a:rPr lang="ro-RO" altLang="en-US" sz="1100" i="1">
                <a:solidFill>
                  <a:srgbClr val="00B0F0"/>
                </a:solidFill>
                <a:latin typeface="Corbel" pitchFamily="34" charset="0"/>
                <a:ea typeface="Open Sans" pitchFamily="34" charset="0"/>
                <a:cs typeface="Open Sans" pitchFamily="34" charset="0"/>
              </a:rPr>
              <a:t>ță</a:t>
            </a:r>
            <a:r>
              <a:rPr lang="en-US" altLang="en-US" sz="1100" i="1">
                <a:solidFill>
                  <a:srgbClr val="00B0F0"/>
                </a:solidFill>
                <a:latin typeface="Corbel" pitchFamily="34" charset="0"/>
                <a:ea typeface="Open Sans" pitchFamily="34" charset="0"/>
                <a:cs typeface="Open Sans" pitchFamily="34" charset="0"/>
              </a:rPr>
              <a:t> energetic</a:t>
            </a:r>
            <a:r>
              <a:rPr lang="ro-RO" altLang="en-US" sz="1100" i="1">
                <a:solidFill>
                  <a:srgbClr val="00B0F0"/>
                </a:solidFill>
                <a:latin typeface="Corbel" pitchFamily="34" charset="0"/>
                <a:ea typeface="Open Sans" pitchFamily="34" charset="0"/>
                <a:cs typeface="Open Sans" pitchFamily="34" charset="0"/>
              </a:rPr>
              <a:t>ă</a:t>
            </a:r>
            <a:r>
              <a:rPr lang="en-US" altLang="en-US" sz="1100" i="1">
                <a:solidFill>
                  <a:srgbClr val="00B0F0"/>
                </a:solidFill>
                <a:latin typeface="Corbel" pitchFamily="34" charset="0"/>
                <a:ea typeface="Open Sans" pitchFamily="34" charset="0"/>
                <a:cs typeface="Open Sans" pitchFamily="34" charset="0"/>
              </a:rPr>
              <a: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industria din Rom</a:t>
            </a:r>
            <a:r>
              <a:rPr lang="ro-RO" altLang="en-US" sz="1100" i="1">
                <a:solidFill>
                  <a:srgbClr val="00B0F0"/>
                </a:solidFill>
                <a:latin typeface="Corbel" pitchFamily="34" charset="0"/>
                <a:ea typeface="Open Sans" pitchFamily="34" charset="0"/>
                <a:cs typeface="Open Sans" pitchFamily="34" charset="0"/>
              </a:rPr>
              <a:t>â</a:t>
            </a:r>
            <a:r>
              <a:rPr lang="en-US" altLang="en-US" sz="1100" i="1">
                <a:solidFill>
                  <a:srgbClr val="00B0F0"/>
                </a:solidFill>
                <a:latin typeface="Corbel" pitchFamily="34" charset="0"/>
                <a:ea typeface="Open Sans" pitchFamily="34" charset="0"/>
                <a:cs typeface="Open Sans" pitchFamily="34" charset="0"/>
              </a:rPr>
              <a:t>nia</a:t>
            </a:r>
            <a:endParaRPr lang="ro-RO" altLang="en-US" sz="1100" b="1" i="1">
              <a:solidFill>
                <a:srgbClr val="00B0F0"/>
              </a:solidFill>
              <a:latin typeface="Corbel" pitchFamily="34" charset="0"/>
              <a:ea typeface="Open Sans" pitchFamily="34" charset="0"/>
              <a:cs typeface="Open Sans" pitchFamily="34" charset="0"/>
            </a:endParaRPr>
          </a:p>
        </p:txBody>
      </p:sp>
      <p:sp>
        <p:nvSpPr>
          <p:cNvPr id="14346" name="Text Box 7"/>
          <p:cNvSpPr txBox="1">
            <a:spLocks noChangeArrowheads="1"/>
          </p:cNvSpPr>
          <p:nvPr/>
        </p:nvSpPr>
        <p:spPr bwMode="auto">
          <a:xfrm>
            <a:off x="708025" y="1685925"/>
            <a:ext cx="6911975" cy="431800"/>
          </a:xfrm>
          <a:prstGeom prst="rect">
            <a:avLst/>
          </a:prstGeom>
          <a:noFill/>
          <a:ln w="9525">
            <a:noFill/>
            <a:miter lim="800000"/>
            <a:headEnd/>
            <a:tailEnd/>
          </a:ln>
        </p:spPr>
        <p:txBody>
          <a:bodyPr>
            <a:spAutoFit/>
          </a:bodyPr>
          <a:lstStyle/>
          <a:p>
            <a:pPr eaLnBrk="1" hangingPunct="1">
              <a:spcBef>
                <a:spcPct val="50000"/>
              </a:spcBef>
            </a:pPr>
            <a:r>
              <a:rPr lang="en-US" altLang="ro-RO" sz="2200" b="1">
                <a:solidFill>
                  <a:srgbClr val="0070C0"/>
                </a:solidFill>
                <a:latin typeface="Corbel" pitchFamily="34" charset="0"/>
              </a:rPr>
              <a:t>PACED</a:t>
            </a:r>
            <a:endParaRPr lang="ro-RO" altLang="ro-RO" sz="2200" b="1">
              <a:solidFill>
                <a:srgbClr val="0070C0"/>
              </a:solidFill>
              <a:latin typeface="Corbel"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7"/>
          <p:cNvSpPr txBox="1">
            <a:spLocks noChangeArrowheads="1"/>
          </p:cNvSpPr>
          <p:nvPr/>
        </p:nvSpPr>
        <p:spPr bwMode="auto">
          <a:xfrm>
            <a:off x="400050" y="1125538"/>
            <a:ext cx="8564563" cy="461962"/>
          </a:xfrm>
          <a:prstGeom prst="rect">
            <a:avLst/>
          </a:prstGeom>
          <a:noFill/>
          <a:ln w="9525">
            <a:noFill/>
            <a:miter lim="800000"/>
            <a:headEnd/>
            <a:tailEnd/>
          </a:ln>
        </p:spPr>
        <p:txBody>
          <a:bodyPr>
            <a:spAutoFit/>
          </a:bodyPr>
          <a:lstStyle/>
          <a:p>
            <a:pPr eaLnBrk="1" hangingPunct="1">
              <a:spcBef>
                <a:spcPct val="50000"/>
              </a:spcBef>
            </a:pPr>
            <a:r>
              <a:rPr lang="ro-RO" altLang="ro-RO" sz="2400" b="1">
                <a:solidFill>
                  <a:srgbClr val="33CCCC"/>
                </a:solidFill>
                <a:latin typeface="Corbel" pitchFamily="34" charset="0"/>
              </a:rPr>
              <a:t>Planificare energetică la nivel local</a:t>
            </a:r>
            <a:endParaRPr lang="ro-RO" altLang="ro-RO" sz="2000" b="1" i="1">
              <a:solidFill>
                <a:srgbClr val="33CCCC"/>
              </a:solidFill>
              <a:latin typeface="Corbel" pitchFamily="34" charset="0"/>
            </a:endParaRPr>
          </a:p>
        </p:txBody>
      </p:sp>
      <p:sp>
        <p:nvSpPr>
          <p:cNvPr id="15" name="Rectangle 14">
            <a:extLst>
              <a:ext uri="{FF2B5EF4-FFF2-40B4-BE49-F238E27FC236}"/>
            </a:extLst>
          </p:cNvPr>
          <p:cNvSpPr/>
          <p:nvPr/>
        </p:nvSpPr>
        <p:spPr>
          <a:xfrm>
            <a:off x="708710" y="2010429"/>
            <a:ext cx="7797571" cy="2182521"/>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p>
            <a:pPr marL="285750" indent="-285750" algn="just">
              <a:lnSpc>
                <a:spcPct val="114000"/>
              </a:lnSpc>
              <a:buFont typeface="Wingdings" pitchFamily="2" charset="2"/>
              <a:buChar char="ü"/>
              <a:defRPr/>
            </a:pPr>
            <a:r>
              <a:rPr lang="ro-RO" altLang="en-US" sz="1500">
                <a:latin typeface="Corbel" pitchFamily="34" charset="0"/>
              </a:rPr>
              <a:t>Consumul energetic al localității</a:t>
            </a:r>
          </a:p>
          <a:p>
            <a:pPr marL="285750" indent="-285750" algn="just">
              <a:lnSpc>
                <a:spcPct val="114000"/>
              </a:lnSpc>
              <a:buFont typeface="Wingdings" pitchFamily="2" charset="2"/>
              <a:buChar char="ü"/>
              <a:defRPr/>
            </a:pPr>
            <a:r>
              <a:rPr lang="ro-RO" altLang="en-US" sz="1500">
                <a:latin typeface="Corbel" pitchFamily="34" charset="0"/>
              </a:rPr>
              <a:t>Balanța de emisii CO2 a localității</a:t>
            </a:r>
          </a:p>
          <a:p>
            <a:pPr marL="285750" indent="-285750" algn="just">
              <a:lnSpc>
                <a:spcPct val="114000"/>
              </a:lnSpc>
              <a:buFont typeface="Wingdings" pitchFamily="2" charset="2"/>
              <a:buChar char="ü"/>
              <a:defRPr/>
            </a:pPr>
            <a:r>
              <a:rPr lang="ro-RO" altLang="en-US" sz="1500">
                <a:latin typeface="Corbel" pitchFamily="34" charset="0"/>
              </a:rPr>
              <a:t>Planul de acțiune</a:t>
            </a:r>
            <a:r>
              <a:rPr lang="en-US" altLang="en-US" sz="1500">
                <a:latin typeface="Corbel" pitchFamily="34" charset="0"/>
              </a:rPr>
              <a:t> [MWh], [tCO2]</a:t>
            </a:r>
            <a:endParaRPr lang="ro-RO" altLang="en-US" sz="1500">
              <a:latin typeface="Corbel" pitchFamily="34" charset="0"/>
            </a:endParaRPr>
          </a:p>
          <a:p>
            <a:pPr marL="285750" indent="-285750" algn="just">
              <a:lnSpc>
                <a:spcPct val="114000"/>
              </a:lnSpc>
              <a:buFont typeface="Wingdings" pitchFamily="2" charset="2"/>
              <a:buChar char="ü"/>
              <a:defRPr/>
            </a:pPr>
            <a:r>
              <a:rPr lang="ro-RO" altLang="en-US" sz="1500">
                <a:latin typeface="Corbel" pitchFamily="34" charset="0"/>
              </a:rPr>
              <a:t>Monitorizarea măsurilor </a:t>
            </a:r>
          </a:p>
          <a:p>
            <a:pPr marL="285750" indent="-285750" algn="just">
              <a:lnSpc>
                <a:spcPct val="114000"/>
              </a:lnSpc>
              <a:buFont typeface="Wingdings" pitchFamily="2" charset="2"/>
              <a:buChar char="ü"/>
              <a:defRPr/>
            </a:pPr>
            <a:r>
              <a:rPr lang="ro-RO" altLang="en-US" sz="1500">
                <a:latin typeface="Corbel" pitchFamily="34" charset="0"/>
              </a:rPr>
              <a:t>Actualizarea continuă a planului</a:t>
            </a:r>
            <a:endParaRPr lang="en-US" altLang="en-US" sz="1500">
              <a:latin typeface="Corbel" pitchFamily="34" charset="0"/>
            </a:endParaRPr>
          </a:p>
          <a:p>
            <a:pPr marL="285750" indent="-285750" algn="just">
              <a:lnSpc>
                <a:spcPct val="114000"/>
              </a:lnSpc>
              <a:buFont typeface="Wingdings" pitchFamily="2" charset="2"/>
              <a:buChar char="ü"/>
              <a:defRPr/>
            </a:pPr>
            <a:r>
              <a:rPr lang="en-US" altLang="en-US" sz="1500">
                <a:latin typeface="Corbel" pitchFamily="34" charset="0"/>
              </a:rPr>
              <a:t>Primul document solicitat pentru accesarea fondurilor structurale</a:t>
            </a:r>
            <a:r>
              <a:rPr lang="ro-RO" altLang="en-US" sz="1500">
                <a:latin typeface="Corbel" pitchFamily="34" charset="0"/>
              </a:rPr>
              <a:t> sau participare în proiecte europene </a:t>
            </a:r>
          </a:p>
          <a:p>
            <a:pPr marL="285750" indent="-285750" algn="just">
              <a:lnSpc>
                <a:spcPct val="114000"/>
              </a:lnSpc>
              <a:buFont typeface="Wingdings" pitchFamily="2" charset="2"/>
              <a:buChar char="ü"/>
              <a:defRPr/>
            </a:pPr>
            <a:endParaRPr lang="ro-RO" altLang="en-US" sz="1500">
              <a:latin typeface="Corbel" pitchFamily="34" charset="0"/>
            </a:endParaRPr>
          </a:p>
        </p:txBody>
      </p:sp>
      <p:pic>
        <p:nvPicPr>
          <p:cNvPr id="15366" name="Picture 8" descr="\\SERVER-PC\Comun OER\Comunicare\Logo OER\logo\OER Logo.png"/>
          <p:cNvPicPr>
            <a:picLocks noChangeAspect="1" noChangeArrowheads="1"/>
          </p:cNvPicPr>
          <p:nvPr/>
        </p:nvPicPr>
        <p:blipFill>
          <a:blip r:embed="rId3" cstate="print"/>
          <a:srcRect/>
          <a:stretch>
            <a:fillRect/>
          </a:stretch>
        </p:blipFill>
        <p:spPr bwMode="auto">
          <a:xfrm>
            <a:off x="3402013" y="6370638"/>
            <a:ext cx="1111250" cy="487362"/>
          </a:xfrm>
          <a:prstGeom prst="rect">
            <a:avLst/>
          </a:prstGeom>
          <a:noFill/>
          <a:ln w="9525">
            <a:noFill/>
            <a:miter lim="800000"/>
            <a:headEnd/>
            <a:tailEnd/>
          </a:ln>
        </p:spPr>
      </p:pic>
      <p:sp>
        <p:nvSpPr>
          <p:cNvPr id="17" name="Subtitle 2">
            <a:extLst>
              <a:ext uri="{FF2B5EF4-FFF2-40B4-BE49-F238E27FC236}"/>
            </a:extLst>
          </p:cNvPr>
          <p:cNvSpPr txBox="1">
            <a:spLocks/>
          </p:cNvSpPr>
          <p:nvPr/>
        </p:nvSpPr>
        <p:spPr>
          <a:xfrm>
            <a:off x="4607496" y="6396037"/>
            <a:ext cx="4536504" cy="461963"/>
          </a:xfrm>
          <a:prstGeom prst="rect">
            <a:avLst/>
          </a:prstGeom>
          <a:ln>
            <a:noFill/>
          </a:ln>
          <a:effectLst/>
          <a:scene3d>
            <a:camera prst="orthographicFront">
              <a:rot lat="0" lon="0" rev="0"/>
            </a:camera>
            <a:lightRig rig="balanced" dir="t">
              <a:rot lat="0" lon="0" rev="8700000"/>
            </a:lightRig>
          </a:scene3d>
          <a:sp3d>
            <a:bevelT w="190500" h="38100"/>
          </a:sp3d>
        </p:spPr>
        <p:txBody>
          <a:bodyPr>
            <a:normAutofit/>
          </a:bodyPr>
          <a:lstStyle/>
          <a:p>
            <a:pPr algn="ctr" defTabSz="457200" eaLnBrk="1" hangingPunct="1">
              <a:lnSpc>
                <a:spcPct val="80000"/>
              </a:lnSpc>
              <a:buClr>
                <a:srgbClr val="F1FBFD"/>
              </a:buClr>
              <a:buSzPct val="80000"/>
              <a:buFont typeface="Wingdings 3" pitchFamily="18" charset="2"/>
              <a:buNone/>
            </a:pPr>
            <a:r>
              <a:rPr lang="en-US" altLang="en-US" sz="1100" i="1">
                <a:solidFill>
                  <a:srgbClr val="00B0F0"/>
                </a:solidFill>
                <a:latin typeface="Corbel" pitchFamily="34" charset="0"/>
                <a:ea typeface="Open Sans" pitchFamily="34" charset="0"/>
                <a:cs typeface="Open Sans" pitchFamily="34" charset="0"/>
              </a:rPr>
              <a:t>Proiectul INTAS – instrument important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implementarea politicii de eficien</a:t>
            </a:r>
            <a:r>
              <a:rPr lang="ro-RO" altLang="en-US" sz="1100" i="1">
                <a:solidFill>
                  <a:srgbClr val="00B0F0"/>
                </a:solidFill>
                <a:latin typeface="Corbel" pitchFamily="34" charset="0"/>
                <a:ea typeface="Open Sans" pitchFamily="34" charset="0"/>
                <a:cs typeface="Open Sans" pitchFamily="34" charset="0"/>
              </a:rPr>
              <a:t>ță</a:t>
            </a:r>
            <a:r>
              <a:rPr lang="en-US" altLang="en-US" sz="1100" i="1">
                <a:solidFill>
                  <a:srgbClr val="00B0F0"/>
                </a:solidFill>
                <a:latin typeface="Corbel" pitchFamily="34" charset="0"/>
                <a:ea typeface="Open Sans" pitchFamily="34" charset="0"/>
                <a:cs typeface="Open Sans" pitchFamily="34" charset="0"/>
              </a:rPr>
              <a:t> energetic</a:t>
            </a:r>
            <a:r>
              <a:rPr lang="ro-RO" altLang="en-US" sz="1100" i="1">
                <a:solidFill>
                  <a:srgbClr val="00B0F0"/>
                </a:solidFill>
                <a:latin typeface="Corbel" pitchFamily="34" charset="0"/>
                <a:ea typeface="Open Sans" pitchFamily="34" charset="0"/>
                <a:cs typeface="Open Sans" pitchFamily="34" charset="0"/>
              </a:rPr>
              <a:t>ă</a:t>
            </a:r>
            <a:r>
              <a:rPr lang="en-US" altLang="en-US" sz="1100" i="1">
                <a:solidFill>
                  <a:srgbClr val="00B0F0"/>
                </a:solidFill>
                <a:latin typeface="Corbel" pitchFamily="34" charset="0"/>
                <a:ea typeface="Open Sans" pitchFamily="34" charset="0"/>
                <a:cs typeface="Open Sans" pitchFamily="34" charset="0"/>
              </a:rPr>
              <a: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industria din Rom</a:t>
            </a:r>
            <a:r>
              <a:rPr lang="ro-RO" altLang="en-US" sz="1100" i="1">
                <a:solidFill>
                  <a:srgbClr val="00B0F0"/>
                </a:solidFill>
                <a:latin typeface="Corbel" pitchFamily="34" charset="0"/>
                <a:ea typeface="Open Sans" pitchFamily="34" charset="0"/>
                <a:cs typeface="Open Sans" pitchFamily="34" charset="0"/>
              </a:rPr>
              <a:t>â</a:t>
            </a:r>
            <a:r>
              <a:rPr lang="en-US" altLang="en-US" sz="1100" i="1">
                <a:solidFill>
                  <a:srgbClr val="00B0F0"/>
                </a:solidFill>
                <a:latin typeface="Corbel" pitchFamily="34" charset="0"/>
                <a:ea typeface="Open Sans" pitchFamily="34" charset="0"/>
                <a:cs typeface="Open Sans" pitchFamily="34" charset="0"/>
              </a:rPr>
              <a:t>nia</a:t>
            </a:r>
            <a:endParaRPr lang="ro-RO" altLang="en-US" sz="1100" b="1" i="1">
              <a:solidFill>
                <a:srgbClr val="00B0F0"/>
              </a:solidFill>
              <a:latin typeface="Corbel" pitchFamily="34" charset="0"/>
              <a:ea typeface="Open Sans" pitchFamily="34" charset="0"/>
              <a:cs typeface="Open Sans" pitchFamily="34" charset="0"/>
            </a:endParaRPr>
          </a:p>
        </p:txBody>
      </p:sp>
      <p:sp>
        <p:nvSpPr>
          <p:cNvPr id="10" name="Rectangle 9">
            <a:extLst>
              <a:ext uri="{FF2B5EF4-FFF2-40B4-BE49-F238E27FC236}"/>
            </a:extLst>
          </p:cNvPr>
          <p:cNvSpPr/>
          <p:nvPr/>
        </p:nvSpPr>
        <p:spPr>
          <a:xfrm>
            <a:off x="755576" y="4290978"/>
            <a:ext cx="8282230" cy="1887055"/>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p>
            <a:pPr algn="just">
              <a:defRPr/>
            </a:pPr>
            <a:r>
              <a:rPr lang="en-US" altLang="en-US" sz="1500">
                <a:latin typeface="Corbel" pitchFamily="34" charset="0"/>
              </a:rPr>
              <a:t>Indicatori specifici (exemple)</a:t>
            </a:r>
            <a:r>
              <a:rPr lang="ro-RO" altLang="en-US" sz="1500">
                <a:latin typeface="Corbel" pitchFamily="34" charset="0"/>
              </a:rPr>
              <a:t>:</a:t>
            </a:r>
          </a:p>
          <a:p>
            <a:pPr algn="just">
              <a:lnSpc>
                <a:spcPct val="114000"/>
              </a:lnSpc>
              <a:buFont typeface="Wingdings" pitchFamily="2" charset="2"/>
              <a:buChar char="ü"/>
              <a:defRPr/>
            </a:pPr>
            <a:r>
              <a:rPr lang="ro-RO" altLang="en-US" sz="1500">
                <a:latin typeface="Corbel" pitchFamily="34" charset="0"/>
              </a:rPr>
              <a:t>Iluminat Public</a:t>
            </a:r>
            <a:r>
              <a:rPr lang="en-US" altLang="en-US" sz="1500">
                <a:latin typeface="Corbel" pitchFamily="34" charset="0"/>
              </a:rPr>
              <a:t> – nr puncte luminoase, [W/punct luminos]</a:t>
            </a:r>
            <a:endParaRPr lang="ro-RO" altLang="en-US" sz="1500">
              <a:latin typeface="Corbel" pitchFamily="34" charset="0"/>
            </a:endParaRPr>
          </a:p>
          <a:p>
            <a:pPr algn="just">
              <a:lnSpc>
                <a:spcPct val="114000"/>
              </a:lnSpc>
              <a:buFont typeface="Wingdings" pitchFamily="2" charset="2"/>
              <a:buChar char="ü"/>
              <a:defRPr/>
            </a:pPr>
            <a:r>
              <a:rPr lang="ro-RO" altLang="en-US" sz="1500">
                <a:latin typeface="Corbel" pitchFamily="34" charset="0"/>
              </a:rPr>
              <a:t>Sector rezidențial</a:t>
            </a:r>
            <a:r>
              <a:rPr lang="en-US" altLang="en-US" sz="1500">
                <a:latin typeface="Corbel" pitchFamily="34" charset="0"/>
              </a:rPr>
              <a:t> – [kWh/m2 an]</a:t>
            </a:r>
            <a:endParaRPr lang="ro-RO" altLang="en-US" sz="1500">
              <a:latin typeface="Corbel" pitchFamily="34" charset="0"/>
            </a:endParaRPr>
          </a:p>
          <a:p>
            <a:pPr algn="just">
              <a:lnSpc>
                <a:spcPct val="114000"/>
              </a:lnSpc>
              <a:buFont typeface="Wingdings" pitchFamily="2" charset="2"/>
              <a:buChar char="ü"/>
              <a:defRPr/>
            </a:pPr>
            <a:r>
              <a:rPr lang="ro-RO" altLang="en-US" sz="1500">
                <a:latin typeface="Corbel" pitchFamily="34" charset="0"/>
              </a:rPr>
              <a:t>Clădiri publice (sub autoritate CL)</a:t>
            </a:r>
            <a:r>
              <a:rPr lang="en-US" altLang="en-US" sz="1500">
                <a:latin typeface="Corbel" pitchFamily="34" charset="0"/>
              </a:rPr>
              <a:t> – [MWh/an], [mii lei / an]</a:t>
            </a:r>
            <a:endParaRPr lang="ro-RO" altLang="en-US" sz="1500">
              <a:latin typeface="Corbel" pitchFamily="34" charset="0"/>
            </a:endParaRPr>
          </a:p>
          <a:p>
            <a:pPr algn="just">
              <a:lnSpc>
                <a:spcPct val="114000"/>
              </a:lnSpc>
              <a:buFont typeface="Wingdings" pitchFamily="2" charset="2"/>
              <a:buChar char="ü"/>
              <a:defRPr/>
            </a:pPr>
            <a:r>
              <a:rPr lang="ro-RO" altLang="en-US" sz="1500">
                <a:latin typeface="Corbel" pitchFamily="34" charset="0"/>
              </a:rPr>
              <a:t> Transport public local </a:t>
            </a:r>
            <a:r>
              <a:rPr lang="en-US" altLang="en-US" sz="1500">
                <a:latin typeface="Corbel" pitchFamily="34" charset="0"/>
              </a:rPr>
              <a:t>[tep/pas], [tep/km]</a:t>
            </a:r>
            <a:endParaRPr lang="ro-RO" altLang="en-US" sz="1500">
              <a:latin typeface="Corbel" pitchFamily="34" charset="0"/>
            </a:endParaRPr>
          </a:p>
          <a:p>
            <a:pPr algn="just">
              <a:lnSpc>
                <a:spcPct val="114000"/>
              </a:lnSpc>
              <a:buFont typeface="Wingdings" pitchFamily="2" charset="2"/>
              <a:buChar char="ü"/>
              <a:defRPr/>
            </a:pPr>
            <a:r>
              <a:rPr lang="ro-RO" altLang="en-US" sz="1500">
                <a:latin typeface="Corbel" pitchFamily="34" charset="0"/>
              </a:rPr>
              <a:t>Consumuri energetice ale localității </a:t>
            </a:r>
            <a:r>
              <a:rPr lang="en-US" altLang="en-US" sz="1500">
                <a:latin typeface="Corbel" pitchFamily="34" charset="0"/>
              </a:rPr>
              <a:t>[M</a:t>
            </a:r>
            <a:r>
              <a:rPr lang="ro-RO" altLang="en-US" sz="1500">
                <a:latin typeface="Corbel" pitchFamily="34" charset="0"/>
              </a:rPr>
              <a:t>W</a:t>
            </a:r>
            <a:r>
              <a:rPr lang="en-US" altLang="en-US" sz="1500">
                <a:latin typeface="Corbel" pitchFamily="34" charset="0"/>
              </a:rPr>
              <a:t>h</a:t>
            </a:r>
            <a:r>
              <a:rPr lang="ro-RO" altLang="en-US" sz="1500">
                <a:latin typeface="Corbel" pitchFamily="34" charset="0"/>
              </a:rPr>
              <a:t> an</a:t>
            </a:r>
            <a:r>
              <a:rPr lang="en-US" altLang="en-US" sz="1500">
                <a:latin typeface="Corbel" pitchFamily="34" charset="0"/>
              </a:rPr>
              <a:t>]</a:t>
            </a:r>
            <a:endParaRPr lang="ro-RO" altLang="en-US" sz="1500">
              <a:latin typeface="Corbel" pitchFamily="34" charset="0"/>
            </a:endParaRPr>
          </a:p>
          <a:p>
            <a:pPr algn="just">
              <a:lnSpc>
                <a:spcPct val="114000"/>
              </a:lnSpc>
              <a:buFont typeface="Wingdings" pitchFamily="2" charset="2"/>
              <a:buChar char="ü"/>
              <a:defRPr/>
            </a:pPr>
            <a:r>
              <a:rPr lang="ro-RO" altLang="en-US" sz="1500">
                <a:latin typeface="Corbel" pitchFamily="34" charset="0"/>
              </a:rPr>
              <a:t>Plan măsuri de </a:t>
            </a:r>
            <a:r>
              <a:rPr lang="ro-RO" altLang="ro-RO" sz="1500">
                <a:latin typeface="Corbel" pitchFamily="34" charset="0"/>
              </a:rPr>
              <a:t>îmbunătățire a eficienței energetice</a:t>
            </a:r>
            <a:r>
              <a:rPr lang="ro-RO" altLang="en-US" sz="1500">
                <a:latin typeface="Corbel" pitchFamily="34" charset="0"/>
              </a:rPr>
              <a:t> </a:t>
            </a:r>
            <a:r>
              <a:rPr lang="en-US" altLang="en-US" sz="1500">
                <a:latin typeface="Corbel" pitchFamily="34" charset="0"/>
              </a:rPr>
              <a:t>[tep]</a:t>
            </a:r>
            <a:r>
              <a:rPr lang="ro-RO" altLang="en-US" sz="1500">
                <a:latin typeface="Corbel" pitchFamily="34" charset="0"/>
              </a:rPr>
              <a:t> </a:t>
            </a:r>
          </a:p>
        </p:txBody>
      </p:sp>
      <p:sp>
        <p:nvSpPr>
          <p:cNvPr id="15373" name="Text Box 7"/>
          <p:cNvSpPr txBox="1">
            <a:spLocks noChangeArrowheads="1"/>
          </p:cNvSpPr>
          <p:nvPr/>
        </p:nvSpPr>
        <p:spPr bwMode="auto">
          <a:xfrm>
            <a:off x="708025" y="1685925"/>
            <a:ext cx="6911975" cy="431800"/>
          </a:xfrm>
          <a:prstGeom prst="rect">
            <a:avLst/>
          </a:prstGeom>
          <a:noFill/>
          <a:ln w="9525">
            <a:noFill/>
            <a:miter lim="800000"/>
            <a:headEnd/>
            <a:tailEnd/>
          </a:ln>
        </p:spPr>
        <p:txBody>
          <a:bodyPr>
            <a:spAutoFit/>
          </a:bodyPr>
          <a:lstStyle/>
          <a:p>
            <a:pPr eaLnBrk="1" hangingPunct="1">
              <a:spcBef>
                <a:spcPct val="50000"/>
              </a:spcBef>
            </a:pPr>
            <a:r>
              <a:rPr lang="en-US" altLang="ro-RO" sz="2200" b="1">
                <a:solidFill>
                  <a:srgbClr val="0070C0"/>
                </a:solidFill>
                <a:latin typeface="Corbel" pitchFamily="34" charset="0"/>
              </a:rPr>
              <a:t>PACED</a:t>
            </a:r>
            <a:endParaRPr lang="ro-RO" altLang="ro-RO" sz="2200" b="1">
              <a:solidFill>
                <a:srgbClr val="0070C0"/>
              </a:solidFill>
              <a:latin typeface="Corbel" pitchFamily="34" charset="0"/>
            </a:endParaRPr>
          </a:p>
        </p:txBody>
      </p:sp>
      <p:sp>
        <p:nvSpPr>
          <p:cNvPr id="15374" name="Text Box 7"/>
          <p:cNvSpPr txBox="1">
            <a:spLocks noChangeArrowheads="1"/>
          </p:cNvSpPr>
          <p:nvPr/>
        </p:nvSpPr>
        <p:spPr bwMode="auto">
          <a:xfrm>
            <a:off x="708025" y="3978275"/>
            <a:ext cx="6911975" cy="431800"/>
          </a:xfrm>
          <a:prstGeom prst="rect">
            <a:avLst/>
          </a:prstGeom>
          <a:noFill/>
          <a:ln w="9525">
            <a:noFill/>
            <a:miter lim="800000"/>
            <a:headEnd/>
            <a:tailEnd/>
          </a:ln>
        </p:spPr>
        <p:txBody>
          <a:bodyPr>
            <a:spAutoFit/>
          </a:bodyPr>
          <a:lstStyle/>
          <a:p>
            <a:pPr eaLnBrk="1" hangingPunct="1">
              <a:spcBef>
                <a:spcPct val="50000"/>
              </a:spcBef>
            </a:pPr>
            <a:r>
              <a:rPr lang="en-US" altLang="ro-RO" sz="2200" b="1">
                <a:solidFill>
                  <a:srgbClr val="0070C0"/>
                </a:solidFill>
                <a:latin typeface="Corbel" pitchFamily="34" charset="0"/>
              </a:rPr>
              <a:t>PIEE</a:t>
            </a:r>
            <a:endParaRPr lang="ro-RO" altLang="ro-RO" sz="2200" b="1">
              <a:solidFill>
                <a:srgbClr val="0070C0"/>
              </a:solidFill>
              <a:latin typeface="Corbel"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7"/>
          <p:cNvSpPr txBox="1">
            <a:spLocks noChangeArrowheads="1"/>
          </p:cNvSpPr>
          <p:nvPr/>
        </p:nvSpPr>
        <p:spPr bwMode="auto">
          <a:xfrm>
            <a:off x="400050" y="1125538"/>
            <a:ext cx="8564563" cy="461962"/>
          </a:xfrm>
          <a:prstGeom prst="rect">
            <a:avLst/>
          </a:prstGeom>
          <a:noFill/>
          <a:ln w="9525">
            <a:noFill/>
            <a:miter lim="800000"/>
            <a:headEnd/>
            <a:tailEnd/>
          </a:ln>
        </p:spPr>
        <p:txBody>
          <a:bodyPr>
            <a:spAutoFit/>
          </a:bodyPr>
          <a:lstStyle/>
          <a:p>
            <a:pPr eaLnBrk="1" hangingPunct="1">
              <a:spcBef>
                <a:spcPct val="50000"/>
              </a:spcBef>
            </a:pPr>
            <a:r>
              <a:rPr lang="ro-RO" altLang="ro-RO" sz="2400" b="1">
                <a:solidFill>
                  <a:srgbClr val="33CCCC"/>
                </a:solidFill>
                <a:latin typeface="Corbel" pitchFamily="34" charset="0"/>
              </a:rPr>
              <a:t>Autoritățile locale în planificarea națională</a:t>
            </a:r>
            <a:endParaRPr lang="ro-RO" altLang="ro-RO" sz="2000" b="1" i="1">
              <a:solidFill>
                <a:srgbClr val="33CCCC"/>
              </a:solidFill>
              <a:latin typeface="Corbel" pitchFamily="34" charset="0"/>
            </a:endParaRPr>
          </a:p>
        </p:txBody>
      </p:sp>
      <p:sp>
        <p:nvSpPr>
          <p:cNvPr id="9" name="Rectangle 8">
            <a:extLst>
              <a:ext uri="{FF2B5EF4-FFF2-40B4-BE49-F238E27FC236}"/>
            </a:extLst>
          </p:cNvPr>
          <p:cNvSpPr/>
          <p:nvPr/>
        </p:nvSpPr>
        <p:spPr>
          <a:xfrm>
            <a:off x="538242" y="1700808"/>
            <a:ext cx="5899070" cy="4278094"/>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p>
            <a:pPr>
              <a:defRPr/>
            </a:pPr>
            <a:endParaRPr lang="ro-RO" altLang="en-US" sz="1600">
              <a:latin typeface="Corbel" pitchFamily="34" charset="0"/>
            </a:endParaRPr>
          </a:p>
          <a:p>
            <a:pPr>
              <a:defRPr/>
            </a:pPr>
            <a:r>
              <a:rPr lang="ro-RO" altLang="en-US" sz="1600">
                <a:latin typeface="Corbel" pitchFamily="34" charset="0"/>
              </a:rPr>
              <a:t>Planul de Acțiune pentru Climă și Energie împreună cu Programul pentru Îmbunătățirea Eficienței Energetice</a:t>
            </a:r>
          </a:p>
          <a:p>
            <a:pPr>
              <a:defRPr/>
            </a:pPr>
            <a:r>
              <a:rPr lang="ro-RO" altLang="en-US" sz="1600">
                <a:latin typeface="Corbel" pitchFamily="34" charset="0"/>
              </a:rPr>
              <a:t>furnizează informații importante autorităților naționale </a:t>
            </a:r>
            <a:r>
              <a:rPr lang="en-US" altLang="en-US" sz="1600">
                <a:latin typeface="Corbel" pitchFamily="34" charset="0"/>
              </a:rPr>
              <a:t>privind:</a:t>
            </a:r>
            <a:endParaRPr lang="ro-RO" altLang="en-US" sz="1600">
              <a:latin typeface="Corbel" pitchFamily="34" charset="0"/>
            </a:endParaRPr>
          </a:p>
          <a:p>
            <a:pPr>
              <a:defRPr/>
            </a:pPr>
            <a:r>
              <a:rPr lang="en-US" altLang="en-US" sz="1600">
                <a:latin typeface="Corbel" pitchFamily="34" charset="0"/>
              </a:rPr>
              <a:t> </a:t>
            </a:r>
          </a:p>
          <a:p>
            <a:pPr>
              <a:buFont typeface="Wingdings" pitchFamily="2" charset="2"/>
              <a:buChar char="Ø"/>
              <a:defRPr/>
            </a:pPr>
            <a:r>
              <a:rPr lang="en-US" altLang="en-US" sz="1600">
                <a:latin typeface="Corbel" pitchFamily="34" charset="0"/>
              </a:rPr>
              <a:t>Consumul total anual de energie pe raza unit</a:t>
            </a:r>
            <a:r>
              <a:rPr lang="ro-RO" altLang="en-US" sz="1600">
                <a:latin typeface="Corbel" pitchFamily="34" charset="0"/>
              </a:rPr>
              <a:t>ății administrativ teritoriale, în MWh an și Tep, pe fiecare sector</a:t>
            </a:r>
          </a:p>
          <a:p>
            <a:pPr>
              <a:buFont typeface="Wingdings" pitchFamily="2" charset="2"/>
              <a:buChar char="Ø"/>
              <a:defRPr/>
            </a:pPr>
            <a:r>
              <a:rPr lang="ro-RO" altLang="en-US" sz="1600">
                <a:latin typeface="Corbel" pitchFamily="34" charset="0"/>
              </a:rPr>
              <a:t>Eficiența măsurilor implementate, rezultate în MWh an si tCO2</a:t>
            </a:r>
          </a:p>
          <a:p>
            <a:pPr>
              <a:buFont typeface="Wingdings" pitchFamily="2" charset="2"/>
              <a:buChar char="Ø"/>
              <a:defRPr/>
            </a:pPr>
            <a:r>
              <a:rPr lang="ro-RO" altLang="en-US" sz="1600">
                <a:latin typeface="Corbel" pitchFamily="34" charset="0"/>
              </a:rPr>
              <a:t>O estimare a necesarului de fonduri pentru implementarea măsurilor cuprinse în Plan</a:t>
            </a:r>
          </a:p>
          <a:p>
            <a:pPr>
              <a:buFont typeface="Wingdings" pitchFamily="2" charset="2"/>
              <a:buChar char="Ø"/>
              <a:defRPr/>
            </a:pPr>
            <a:r>
              <a:rPr lang="ro-RO" altLang="en-US" sz="1600">
                <a:latin typeface="Corbel" pitchFamily="34" charset="0"/>
              </a:rPr>
              <a:t>Particularități în consumul de energie în funcție de zona geografică/zona climatică</a:t>
            </a:r>
          </a:p>
          <a:p>
            <a:pPr>
              <a:buFont typeface="Wingdings" pitchFamily="2" charset="2"/>
              <a:buChar char="Ø"/>
              <a:defRPr/>
            </a:pPr>
            <a:r>
              <a:rPr lang="ro-RO" altLang="en-US" sz="1600">
                <a:latin typeface="Corbel" pitchFamily="34" charset="0"/>
              </a:rPr>
              <a:t>Surse potențiale de producere a energiei regenerabilă identificate în plan</a:t>
            </a:r>
          </a:p>
          <a:p>
            <a:pPr>
              <a:buFont typeface="Wingdings" pitchFamily="2" charset="2"/>
              <a:buChar char="Ø"/>
              <a:defRPr/>
            </a:pPr>
            <a:r>
              <a:rPr lang="ro-RO" altLang="en-US" sz="1600">
                <a:latin typeface="Corbel" pitchFamily="34" charset="0"/>
              </a:rPr>
              <a:t>Rezultate estimate de reducere a emisiilor de CO2 în teritoriul analizat</a:t>
            </a:r>
          </a:p>
          <a:p>
            <a:pPr>
              <a:defRPr/>
            </a:pPr>
            <a:r>
              <a:rPr lang="ro-RO" altLang="en-US" sz="1600">
                <a:latin typeface="Corbel" pitchFamily="34" charset="0"/>
              </a:rPr>
              <a:t>Raportări anuale la ANRE/Raportări la 2 ani la CoM - Bruxelles</a:t>
            </a:r>
          </a:p>
        </p:txBody>
      </p:sp>
      <p:sp>
        <p:nvSpPr>
          <p:cNvPr id="10" name="Arrow: Up 9">
            <a:extLst>
              <a:ext uri="{FF2B5EF4-FFF2-40B4-BE49-F238E27FC236}"/>
            </a:extLst>
          </p:cNvPr>
          <p:cNvSpPr/>
          <p:nvPr/>
        </p:nvSpPr>
        <p:spPr>
          <a:xfrm>
            <a:off x="6572250" y="1833563"/>
            <a:ext cx="2087563" cy="3600450"/>
          </a:xfrm>
          <a:prstGeom prst="upArrow">
            <a:avLst/>
          </a:prstGeom>
          <a:solidFill>
            <a:schemeClr val="accent1">
              <a:lumMod val="60000"/>
              <a:lumOff val="40000"/>
            </a:schemeClr>
          </a:solidFill>
          <a:ln>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o-RO" dirty="0"/>
          </a:p>
        </p:txBody>
      </p:sp>
      <p:sp>
        <p:nvSpPr>
          <p:cNvPr id="11" name="Rectangle: Rounded Corners 10">
            <a:extLst>
              <a:ext uri="{FF2B5EF4-FFF2-40B4-BE49-F238E27FC236}"/>
            </a:extLst>
          </p:cNvPr>
          <p:cNvSpPr/>
          <p:nvPr/>
        </p:nvSpPr>
        <p:spPr>
          <a:xfrm>
            <a:off x="6840538" y="3032125"/>
            <a:ext cx="1550987" cy="893763"/>
          </a:xfrm>
          <a:prstGeom prst="roundRect">
            <a:avLst/>
          </a:prstGeom>
          <a:solidFill>
            <a:srgbClr val="90D17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o-RO" altLang="en-US">
                <a:solidFill>
                  <a:srgbClr val="FFFFFF"/>
                </a:solidFill>
              </a:rPr>
              <a:t>Autorități</a:t>
            </a:r>
          </a:p>
          <a:p>
            <a:pPr algn="ctr">
              <a:defRPr/>
            </a:pPr>
            <a:r>
              <a:rPr lang="ro-RO" altLang="en-US">
                <a:solidFill>
                  <a:srgbClr val="FFFFFF"/>
                </a:solidFill>
              </a:rPr>
              <a:t>naționale </a:t>
            </a:r>
          </a:p>
        </p:txBody>
      </p:sp>
      <p:sp>
        <p:nvSpPr>
          <p:cNvPr id="12" name="Rectangle: Rounded Corners 11">
            <a:extLst>
              <a:ext uri="{FF2B5EF4-FFF2-40B4-BE49-F238E27FC236}"/>
            </a:extLst>
          </p:cNvPr>
          <p:cNvSpPr/>
          <p:nvPr/>
        </p:nvSpPr>
        <p:spPr>
          <a:xfrm>
            <a:off x="6840538" y="4256088"/>
            <a:ext cx="1550987" cy="893762"/>
          </a:xfrm>
          <a:prstGeom prst="roundRect">
            <a:avLst/>
          </a:prstGeom>
          <a:solidFill>
            <a:srgbClr val="90D17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err="1"/>
              <a:t>Autorit</a:t>
            </a:r>
            <a:r>
              <a:rPr lang="ro-RO" dirty="0" err="1"/>
              <a:t>ăți</a:t>
            </a:r>
            <a:r>
              <a:rPr lang="ro-RO" dirty="0"/>
              <a:t> </a:t>
            </a:r>
          </a:p>
          <a:p>
            <a:pPr algn="ctr">
              <a:defRPr/>
            </a:pPr>
            <a:r>
              <a:rPr lang="ro-RO" dirty="0"/>
              <a:t>locale</a:t>
            </a:r>
            <a:endParaRPr lang="en-US" dirty="0"/>
          </a:p>
        </p:txBody>
      </p:sp>
      <p:sp>
        <p:nvSpPr>
          <p:cNvPr id="13" name="Rectangle 12">
            <a:extLst>
              <a:ext uri="{FF2B5EF4-FFF2-40B4-BE49-F238E27FC236}"/>
            </a:extLst>
          </p:cNvPr>
          <p:cNvSpPr/>
          <p:nvPr/>
        </p:nvSpPr>
        <p:spPr>
          <a:xfrm>
            <a:off x="7034548" y="2358882"/>
            <a:ext cx="1298648" cy="338554"/>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defRPr/>
            </a:pPr>
            <a:r>
              <a:rPr lang="ro-RO" altLang="en-US" sz="1600" b="1" i="1" dirty="0" err="1">
                <a:solidFill>
                  <a:schemeClr val="accent5">
                    <a:lumMod val="40000"/>
                    <a:lumOff val="60000"/>
                  </a:schemeClr>
                </a:solidFill>
                <a:latin typeface="Corbel" pitchFamily="34" charset="0"/>
              </a:rPr>
              <a:t>bottom</a:t>
            </a:r>
            <a:r>
              <a:rPr lang="ro-RO" altLang="en-US" sz="1600" b="1" i="1" dirty="0">
                <a:solidFill>
                  <a:schemeClr val="accent5">
                    <a:lumMod val="40000"/>
                    <a:lumOff val="60000"/>
                  </a:schemeClr>
                </a:solidFill>
                <a:latin typeface="Corbel" pitchFamily="34" charset="0"/>
              </a:rPr>
              <a:t> - </a:t>
            </a:r>
            <a:r>
              <a:rPr lang="ro-RO" altLang="en-US" sz="1600" b="1" i="1" dirty="0" err="1">
                <a:solidFill>
                  <a:schemeClr val="accent5">
                    <a:lumMod val="40000"/>
                    <a:lumOff val="60000"/>
                  </a:schemeClr>
                </a:solidFill>
                <a:latin typeface="Corbel" pitchFamily="34" charset="0"/>
              </a:rPr>
              <a:t>up</a:t>
            </a:r>
            <a:endParaRPr lang="ro-RO" altLang="en-US" sz="1600" b="1" i="1" dirty="0">
              <a:solidFill>
                <a:schemeClr val="accent5">
                  <a:lumMod val="40000"/>
                  <a:lumOff val="60000"/>
                </a:schemeClr>
              </a:solidFill>
              <a:latin typeface="Corbel" pitchFamily="34" charset="0"/>
            </a:endParaRPr>
          </a:p>
        </p:txBody>
      </p:sp>
      <p:sp>
        <p:nvSpPr>
          <p:cNvPr id="14" name="Arrow: Curved Right 13">
            <a:extLst>
              <a:ext uri="{FF2B5EF4-FFF2-40B4-BE49-F238E27FC236}"/>
            </a:extLst>
          </p:cNvPr>
          <p:cNvSpPr/>
          <p:nvPr/>
        </p:nvSpPr>
        <p:spPr>
          <a:xfrm rot="10800000" flipH="1">
            <a:off x="6251575" y="3357563"/>
            <a:ext cx="454025" cy="1509712"/>
          </a:xfrm>
          <a:prstGeom prst="curvedRightArrow">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o-RO">
              <a:solidFill>
                <a:schemeClr val="tx1"/>
              </a:solidFill>
            </a:endParaRPr>
          </a:p>
        </p:txBody>
      </p:sp>
      <p:sp>
        <p:nvSpPr>
          <p:cNvPr id="15" name="Arrow: Curved Right 14">
            <a:extLst>
              <a:ext uri="{FF2B5EF4-FFF2-40B4-BE49-F238E27FC236}"/>
            </a:extLst>
          </p:cNvPr>
          <p:cNvSpPr/>
          <p:nvPr/>
        </p:nvSpPr>
        <p:spPr>
          <a:xfrm rot="10800000" flipV="1">
            <a:off x="8474075" y="3370263"/>
            <a:ext cx="454025" cy="1509712"/>
          </a:xfrm>
          <a:prstGeom prst="curvedRightArrow">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o-RO">
              <a:solidFill>
                <a:schemeClr val="tx1"/>
              </a:solidFill>
            </a:endParaRPr>
          </a:p>
        </p:txBody>
      </p:sp>
      <p:pic>
        <p:nvPicPr>
          <p:cNvPr id="16398" name="Picture 8" descr="\\SERVER-PC\Comun OER\Comunicare\Logo OER\logo\OER Logo.png"/>
          <p:cNvPicPr>
            <a:picLocks noChangeAspect="1" noChangeArrowheads="1"/>
          </p:cNvPicPr>
          <p:nvPr/>
        </p:nvPicPr>
        <p:blipFill>
          <a:blip r:embed="rId3" cstate="print"/>
          <a:srcRect/>
          <a:stretch>
            <a:fillRect/>
          </a:stretch>
        </p:blipFill>
        <p:spPr bwMode="auto">
          <a:xfrm>
            <a:off x="3402013" y="6370638"/>
            <a:ext cx="1111250" cy="487362"/>
          </a:xfrm>
          <a:prstGeom prst="rect">
            <a:avLst/>
          </a:prstGeom>
          <a:noFill/>
          <a:ln w="9525">
            <a:noFill/>
            <a:miter lim="800000"/>
            <a:headEnd/>
            <a:tailEnd/>
          </a:ln>
        </p:spPr>
      </p:pic>
      <p:sp>
        <p:nvSpPr>
          <p:cNvPr id="17" name="Subtitle 2">
            <a:extLst>
              <a:ext uri="{FF2B5EF4-FFF2-40B4-BE49-F238E27FC236}"/>
            </a:extLst>
          </p:cNvPr>
          <p:cNvSpPr txBox="1">
            <a:spLocks/>
          </p:cNvSpPr>
          <p:nvPr/>
        </p:nvSpPr>
        <p:spPr>
          <a:xfrm>
            <a:off x="4607496" y="6396037"/>
            <a:ext cx="4536504" cy="461963"/>
          </a:xfrm>
          <a:prstGeom prst="rect">
            <a:avLst/>
          </a:prstGeom>
          <a:ln>
            <a:noFill/>
          </a:ln>
          <a:effectLst/>
          <a:scene3d>
            <a:camera prst="orthographicFront">
              <a:rot lat="0" lon="0" rev="0"/>
            </a:camera>
            <a:lightRig rig="balanced" dir="t">
              <a:rot lat="0" lon="0" rev="8700000"/>
            </a:lightRig>
          </a:scene3d>
          <a:sp3d>
            <a:bevelT w="190500" h="38100"/>
          </a:sp3d>
        </p:spPr>
        <p:txBody>
          <a:bodyPr>
            <a:normAutofit/>
          </a:bodyPr>
          <a:lstStyle/>
          <a:p>
            <a:pPr algn="ctr" defTabSz="457200" eaLnBrk="1" hangingPunct="1">
              <a:lnSpc>
                <a:spcPct val="80000"/>
              </a:lnSpc>
              <a:buClr>
                <a:srgbClr val="F1FBFD"/>
              </a:buClr>
              <a:buSzPct val="80000"/>
              <a:buFont typeface="Wingdings 3" pitchFamily="18" charset="2"/>
              <a:buNone/>
            </a:pPr>
            <a:r>
              <a:rPr lang="en-US" altLang="en-US" sz="1100" i="1">
                <a:solidFill>
                  <a:srgbClr val="00B0F0"/>
                </a:solidFill>
                <a:latin typeface="Corbel" pitchFamily="34" charset="0"/>
                <a:ea typeface="Open Sans" pitchFamily="34" charset="0"/>
                <a:cs typeface="Open Sans" pitchFamily="34" charset="0"/>
              </a:rPr>
              <a:t>Proiectul INTAS – instrument important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implementarea politicii de eficien</a:t>
            </a:r>
            <a:r>
              <a:rPr lang="ro-RO" altLang="en-US" sz="1100" i="1">
                <a:solidFill>
                  <a:srgbClr val="00B0F0"/>
                </a:solidFill>
                <a:latin typeface="Corbel" pitchFamily="34" charset="0"/>
                <a:ea typeface="Open Sans" pitchFamily="34" charset="0"/>
                <a:cs typeface="Open Sans" pitchFamily="34" charset="0"/>
              </a:rPr>
              <a:t>ță</a:t>
            </a:r>
            <a:r>
              <a:rPr lang="en-US" altLang="en-US" sz="1100" i="1">
                <a:solidFill>
                  <a:srgbClr val="00B0F0"/>
                </a:solidFill>
                <a:latin typeface="Corbel" pitchFamily="34" charset="0"/>
                <a:ea typeface="Open Sans" pitchFamily="34" charset="0"/>
                <a:cs typeface="Open Sans" pitchFamily="34" charset="0"/>
              </a:rPr>
              <a:t> energetic</a:t>
            </a:r>
            <a:r>
              <a:rPr lang="ro-RO" altLang="en-US" sz="1100" i="1">
                <a:solidFill>
                  <a:srgbClr val="00B0F0"/>
                </a:solidFill>
                <a:latin typeface="Corbel" pitchFamily="34" charset="0"/>
                <a:ea typeface="Open Sans" pitchFamily="34" charset="0"/>
                <a:cs typeface="Open Sans" pitchFamily="34" charset="0"/>
              </a:rPr>
              <a:t>ă</a:t>
            </a:r>
            <a:r>
              <a:rPr lang="en-US" altLang="en-US" sz="1100" i="1">
                <a:solidFill>
                  <a:srgbClr val="00B0F0"/>
                </a:solidFill>
                <a:latin typeface="Corbel" pitchFamily="34" charset="0"/>
                <a:ea typeface="Open Sans" pitchFamily="34" charset="0"/>
                <a:cs typeface="Open Sans" pitchFamily="34" charset="0"/>
              </a:rPr>
              <a: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industria din Rom</a:t>
            </a:r>
            <a:r>
              <a:rPr lang="ro-RO" altLang="en-US" sz="1100" i="1">
                <a:solidFill>
                  <a:srgbClr val="00B0F0"/>
                </a:solidFill>
                <a:latin typeface="Corbel" pitchFamily="34" charset="0"/>
                <a:ea typeface="Open Sans" pitchFamily="34" charset="0"/>
                <a:cs typeface="Open Sans" pitchFamily="34" charset="0"/>
              </a:rPr>
              <a:t>â</a:t>
            </a:r>
            <a:r>
              <a:rPr lang="en-US" altLang="en-US" sz="1100" i="1">
                <a:solidFill>
                  <a:srgbClr val="00B0F0"/>
                </a:solidFill>
                <a:latin typeface="Corbel" pitchFamily="34" charset="0"/>
                <a:ea typeface="Open Sans" pitchFamily="34" charset="0"/>
                <a:cs typeface="Open Sans" pitchFamily="34" charset="0"/>
              </a:rPr>
              <a:t>nia</a:t>
            </a:r>
            <a:endParaRPr lang="ro-RO" altLang="en-US" sz="1100" b="1" i="1">
              <a:solidFill>
                <a:srgbClr val="00B0F0"/>
              </a:solidFill>
              <a:latin typeface="Corbel" pitchFamily="34" charset="0"/>
              <a:ea typeface="Open Sans" pitchFamily="34" charset="0"/>
              <a:cs typeface="Open Sans"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7"/>
          <p:cNvSpPr txBox="1">
            <a:spLocks noChangeArrowheads="1"/>
          </p:cNvSpPr>
          <p:nvPr/>
        </p:nvSpPr>
        <p:spPr bwMode="auto">
          <a:xfrm>
            <a:off x="400050" y="900113"/>
            <a:ext cx="8564563" cy="831850"/>
          </a:xfrm>
          <a:prstGeom prst="rect">
            <a:avLst/>
          </a:prstGeom>
          <a:noFill/>
          <a:ln w="9525">
            <a:noFill/>
            <a:miter lim="800000"/>
            <a:headEnd/>
            <a:tailEnd/>
          </a:ln>
        </p:spPr>
        <p:txBody>
          <a:bodyPr>
            <a:spAutoFit/>
          </a:bodyPr>
          <a:lstStyle/>
          <a:p>
            <a:pPr eaLnBrk="1" hangingPunct="1">
              <a:spcBef>
                <a:spcPct val="50000"/>
              </a:spcBef>
            </a:pPr>
            <a:r>
              <a:rPr lang="en-US" altLang="ro-RO" sz="2400" b="1">
                <a:solidFill>
                  <a:srgbClr val="33CCCC"/>
                </a:solidFill>
                <a:latin typeface="Corbel" pitchFamily="34" charset="0"/>
              </a:rPr>
              <a:t>PNIESC – Planul Na</a:t>
            </a:r>
            <a:r>
              <a:rPr lang="ro-RO" altLang="ro-RO" sz="2400" b="1">
                <a:solidFill>
                  <a:srgbClr val="33CCCC"/>
                </a:solidFill>
                <a:latin typeface="Corbel" pitchFamily="34" charset="0"/>
              </a:rPr>
              <a:t>țional Integrat în domeniul Energiei și Schimbărilor Climatice 2021 – 2030 al României</a:t>
            </a:r>
            <a:endParaRPr lang="ro-RO" altLang="ro-RO" sz="2000" b="1" i="1">
              <a:solidFill>
                <a:srgbClr val="33CCCC"/>
              </a:solidFill>
              <a:latin typeface="Corbel" pitchFamily="34" charset="0"/>
            </a:endParaRPr>
          </a:p>
        </p:txBody>
      </p:sp>
      <p:pic>
        <p:nvPicPr>
          <p:cNvPr id="17411" name="Picture 8" descr="\\SERVER-PC\Comun OER\Comunicare\Logo OER\logo\OER Logo.png"/>
          <p:cNvPicPr>
            <a:picLocks noChangeAspect="1" noChangeArrowheads="1"/>
          </p:cNvPicPr>
          <p:nvPr/>
        </p:nvPicPr>
        <p:blipFill>
          <a:blip r:embed="rId3" cstate="print"/>
          <a:srcRect/>
          <a:stretch>
            <a:fillRect/>
          </a:stretch>
        </p:blipFill>
        <p:spPr bwMode="auto">
          <a:xfrm>
            <a:off x="3402013" y="6370638"/>
            <a:ext cx="1111250" cy="487362"/>
          </a:xfrm>
          <a:prstGeom prst="rect">
            <a:avLst/>
          </a:prstGeom>
          <a:noFill/>
          <a:ln w="9525">
            <a:noFill/>
            <a:miter lim="800000"/>
            <a:headEnd/>
            <a:tailEnd/>
          </a:ln>
        </p:spPr>
      </p:pic>
      <p:sp>
        <p:nvSpPr>
          <p:cNvPr id="17" name="Subtitle 2">
            <a:extLst>
              <a:ext uri="{FF2B5EF4-FFF2-40B4-BE49-F238E27FC236}"/>
            </a:extLst>
          </p:cNvPr>
          <p:cNvSpPr txBox="1">
            <a:spLocks/>
          </p:cNvSpPr>
          <p:nvPr/>
        </p:nvSpPr>
        <p:spPr>
          <a:xfrm>
            <a:off x="4607496" y="6396037"/>
            <a:ext cx="4536504" cy="461963"/>
          </a:xfrm>
          <a:prstGeom prst="rect">
            <a:avLst/>
          </a:prstGeom>
          <a:ln>
            <a:noFill/>
          </a:ln>
          <a:effectLst/>
          <a:scene3d>
            <a:camera prst="orthographicFront">
              <a:rot lat="0" lon="0" rev="0"/>
            </a:camera>
            <a:lightRig rig="balanced" dir="t">
              <a:rot lat="0" lon="0" rev="8700000"/>
            </a:lightRig>
          </a:scene3d>
          <a:sp3d>
            <a:bevelT w="190500" h="38100"/>
          </a:sp3d>
        </p:spPr>
        <p:txBody>
          <a:bodyPr>
            <a:normAutofit/>
          </a:bodyPr>
          <a:lstStyle/>
          <a:p>
            <a:pPr algn="ctr" defTabSz="457200" eaLnBrk="1" hangingPunct="1">
              <a:lnSpc>
                <a:spcPct val="80000"/>
              </a:lnSpc>
              <a:buClr>
                <a:srgbClr val="F1FBFD"/>
              </a:buClr>
              <a:buSzPct val="80000"/>
              <a:buFont typeface="Wingdings 3" pitchFamily="18" charset="2"/>
              <a:buNone/>
            </a:pPr>
            <a:r>
              <a:rPr lang="en-US" altLang="en-US" sz="1100" i="1">
                <a:solidFill>
                  <a:srgbClr val="00B0F0"/>
                </a:solidFill>
                <a:latin typeface="Corbel" pitchFamily="34" charset="0"/>
                <a:ea typeface="Open Sans" pitchFamily="34" charset="0"/>
                <a:cs typeface="Open Sans" pitchFamily="34" charset="0"/>
              </a:rPr>
              <a:t>Proiectul INTAS – instrument important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implementarea politicii de eficien</a:t>
            </a:r>
            <a:r>
              <a:rPr lang="ro-RO" altLang="en-US" sz="1100" i="1">
                <a:solidFill>
                  <a:srgbClr val="00B0F0"/>
                </a:solidFill>
                <a:latin typeface="Corbel" pitchFamily="34" charset="0"/>
                <a:ea typeface="Open Sans" pitchFamily="34" charset="0"/>
                <a:cs typeface="Open Sans" pitchFamily="34" charset="0"/>
              </a:rPr>
              <a:t>ță</a:t>
            </a:r>
            <a:r>
              <a:rPr lang="en-US" altLang="en-US" sz="1100" i="1">
                <a:solidFill>
                  <a:srgbClr val="00B0F0"/>
                </a:solidFill>
                <a:latin typeface="Corbel" pitchFamily="34" charset="0"/>
                <a:ea typeface="Open Sans" pitchFamily="34" charset="0"/>
                <a:cs typeface="Open Sans" pitchFamily="34" charset="0"/>
              </a:rPr>
              <a:t> energetic</a:t>
            </a:r>
            <a:r>
              <a:rPr lang="ro-RO" altLang="en-US" sz="1100" i="1">
                <a:solidFill>
                  <a:srgbClr val="00B0F0"/>
                </a:solidFill>
                <a:latin typeface="Corbel" pitchFamily="34" charset="0"/>
                <a:ea typeface="Open Sans" pitchFamily="34" charset="0"/>
                <a:cs typeface="Open Sans" pitchFamily="34" charset="0"/>
              </a:rPr>
              <a:t>ă</a:t>
            </a:r>
            <a:r>
              <a:rPr lang="en-US" altLang="en-US" sz="1100" i="1">
                <a:solidFill>
                  <a:srgbClr val="00B0F0"/>
                </a:solidFill>
                <a:latin typeface="Corbel" pitchFamily="34" charset="0"/>
                <a:ea typeface="Open Sans" pitchFamily="34" charset="0"/>
                <a:cs typeface="Open Sans" pitchFamily="34" charset="0"/>
              </a:rPr>
              <a: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industria din Rom</a:t>
            </a:r>
            <a:r>
              <a:rPr lang="ro-RO" altLang="en-US" sz="1100" i="1">
                <a:solidFill>
                  <a:srgbClr val="00B0F0"/>
                </a:solidFill>
                <a:latin typeface="Corbel" pitchFamily="34" charset="0"/>
                <a:ea typeface="Open Sans" pitchFamily="34" charset="0"/>
                <a:cs typeface="Open Sans" pitchFamily="34" charset="0"/>
              </a:rPr>
              <a:t>â</a:t>
            </a:r>
            <a:r>
              <a:rPr lang="en-US" altLang="en-US" sz="1100" i="1">
                <a:solidFill>
                  <a:srgbClr val="00B0F0"/>
                </a:solidFill>
                <a:latin typeface="Corbel" pitchFamily="34" charset="0"/>
                <a:ea typeface="Open Sans" pitchFamily="34" charset="0"/>
                <a:cs typeface="Open Sans" pitchFamily="34" charset="0"/>
              </a:rPr>
              <a:t>nia</a:t>
            </a:r>
            <a:endParaRPr lang="ro-RO" altLang="en-US" sz="1100" b="1" i="1">
              <a:solidFill>
                <a:srgbClr val="00B0F0"/>
              </a:solidFill>
              <a:latin typeface="Corbel" pitchFamily="34" charset="0"/>
              <a:ea typeface="Open Sans" pitchFamily="34" charset="0"/>
              <a:cs typeface="Open Sans" pitchFamily="34" charset="0"/>
            </a:endParaRPr>
          </a:p>
        </p:txBody>
      </p:sp>
      <p:pic>
        <p:nvPicPr>
          <p:cNvPr id="17415" name="Picture 2"/>
          <p:cNvPicPr>
            <a:picLocks noChangeAspect="1" noChangeArrowheads="1"/>
          </p:cNvPicPr>
          <p:nvPr/>
        </p:nvPicPr>
        <p:blipFill>
          <a:blip r:embed="rId4" cstate="print"/>
          <a:srcRect/>
          <a:stretch>
            <a:fillRect/>
          </a:stretch>
        </p:blipFill>
        <p:spPr bwMode="auto">
          <a:xfrm>
            <a:off x="501650" y="3965575"/>
            <a:ext cx="7339013" cy="2409825"/>
          </a:xfrm>
          <a:prstGeom prst="rect">
            <a:avLst/>
          </a:prstGeom>
          <a:noFill/>
          <a:ln w="9525">
            <a:noFill/>
            <a:miter lim="800000"/>
            <a:headEnd/>
            <a:tailEnd/>
          </a:ln>
        </p:spPr>
      </p:pic>
      <p:sp>
        <p:nvSpPr>
          <p:cNvPr id="16" name="Rectangle 15">
            <a:extLst>
              <a:ext uri="{FF2B5EF4-FFF2-40B4-BE49-F238E27FC236}"/>
            </a:extLst>
          </p:cNvPr>
          <p:cNvSpPr/>
          <p:nvPr/>
        </p:nvSpPr>
        <p:spPr>
          <a:xfrm>
            <a:off x="467544" y="1646000"/>
            <a:ext cx="7797571" cy="340478"/>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p>
            <a:pPr algn="just">
              <a:lnSpc>
                <a:spcPct val="114000"/>
              </a:lnSpc>
              <a:defRPr/>
            </a:pPr>
            <a:r>
              <a:rPr lang="ro-RO" altLang="en-US" sz="1500">
                <a:solidFill>
                  <a:srgbClr val="0070C0"/>
                </a:solidFill>
                <a:latin typeface="Corbel" pitchFamily="34" charset="0"/>
              </a:rPr>
              <a:t>14 februarie 2019, București - Masă rotundă</a:t>
            </a:r>
          </a:p>
        </p:txBody>
      </p:sp>
      <p:sp>
        <p:nvSpPr>
          <p:cNvPr id="18" name="Rectangle 17">
            <a:extLst>
              <a:ext uri="{FF2B5EF4-FFF2-40B4-BE49-F238E27FC236}"/>
            </a:extLst>
          </p:cNvPr>
          <p:cNvSpPr/>
          <p:nvPr/>
        </p:nvSpPr>
        <p:spPr>
          <a:xfrm>
            <a:off x="418784" y="2043609"/>
            <a:ext cx="2875805" cy="866776"/>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indent="0" algn="just">
              <a:lnSpc>
                <a:spcPct val="114000"/>
              </a:lnSpc>
              <a:defRPr/>
            </a:pPr>
            <a:r>
              <a:rPr lang="ro-RO" altLang="en-US" sz="1500" dirty="0">
                <a:latin typeface="Corbel" panose="020B0503020204020204" pitchFamily="34" charset="0"/>
              </a:rPr>
              <a:t>Ministerul Energiei </a:t>
            </a:r>
          </a:p>
          <a:p>
            <a:pPr marL="0" indent="0" algn="just">
              <a:lnSpc>
                <a:spcPct val="114000"/>
              </a:lnSpc>
              <a:defRPr/>
            </a:pPr>
            <a:r>
              <a:rPr lang="ro-RO" altLang="en-US" sz="1500" dirty="0">
                <a:latin typeface="Corbel" panose="020B0503020204020204" pitchFamily="34" charset="0"/>
              </a:rPr>
              <a:t>Ministerul Mediului</a:t>
            </a:r>
          </a:p>
          <a:p>
            <a:pPr marL="0" indent="0" algn="just">
              <a:lnSpc>
                <a:spcPct val="114000"/>
              </a:lnSpc>
              <a:defRPr/>
            </a:pPr>
            <a:r>
              <a:rPr lang="ro-RO" altLang="en-US" sz="1500" dirty="0">
                <a:latin typeface="Corbel" panose="020B0503020204020204" pitchFamily="34" charset="0"/>
              </a:rPr>
              <a:t>Ministerul Fondurilor Europene</a:t>
            </a:r>
          </a:p>
        </p:txBody>
      </p:sp>
      <p:sp>
        <p:nvSpPr>
          <p:cNvPr id="19" name="Rectangle 18">
            <a:extLst>
              <a:ext uri="{FF2B5EF4-FFF2-40B4-BE49-F238E27FC236}"/>
            </a:extLst>
          </p:cNvPr>
          <p:cNvSpPr/>
          <p:nvPr/>
        </p:nvSpPr>
        <p:spPr>
          <a:xfrm>
            <a:off x="418784" y="2840200"/>
            <a:ext cx="4968552" cy="1129925"/>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p>
            <a:pPr algn="just">
              <a:lnSpc>
                <a:spcPct val="114000"/>
              </a:lnSpc>
              <a:defRPr/>
            </a:pPr>
            <a:r>
              <a:rPr lang="ro-RO" altLang="en-US" sz="1500">
                <a:latin typeface="Corbel" pitchFamily="34" charset="0"/>
              </a:rPr>
              <a:t>Ministerul Dezvoltării Regionale și Administrației Publice</a:t>
            </a:r>
          </a:p>
          <a:p>
            <a:pPr>
              <a:lnSpc>
                <a:spcPct val="114000"/>
              </a:lnSpc>
              <a:defRPr/>
            </a:pPr>
            <a:r>
              <a:rPr lang="ro-RO" altLang="en-US" sz="1500">
                <a:latin typeface="Corbel" pitchFamily="34" charset="0"/>
              </a:rPr>
              <a:t>ANRE</a:t>
            </a:r>
            <a:br>
              <a:rPr lang="ro-RO" altLang="en-US" sz="1500">
                <a:latin typeface="Corbel" pitchFamily="34" charset="0"/>
              </a:rPr>
            </a:br>
            <a:r>
              <a:rPr lang="ro-RO" altLang="en-US" sz="1500">
                <a:latin typeface="Corbel" pitchFamily="34" charset="0"/>
              </a:rPr>
              <a:t>Deloitte</a:t>
            </a:r>
          </a:p>
          <a:p>
            <a:pPr>
              <a:lnSpc>
                <a:spcPct val="114000"/>
              </a:lnSpc>
              <a:defRPr/>
            </a:pPr>
            <a:r>
              <a:rPr lang="ro-RO" altLang="en-US" sz="1500">
                <a:latin typeface="Corbel" pitchFamily="34" charset="0"/>
              </a:rPr>
              <a:t>BPIE România </a:t>
            </a:r>
          </a:p>
        </p:txBody>
      </p:sp>
      <p:sp>
        <p:nvSpPr>
          <p:cNvPr id="20" name="Rectangle 19">
            <a:extLst>
              <a:ext uri="{FF2B5EF4-FFF2-40B4-BE49-F238E27FC236}"/>
            </a:extLst>
          </p:cNvPr>
          <p:cNvSpPr/>
          <p:nvPr/>
        </p:nvSpPr>
        <p:spPr>
          <a:xfrm>
            <a:off x="5039544" y="1988840"/>
            <a:ext cx="4104456" cy="2445670"/>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p>
            <a:pPr algn="just">
              <a:lnSpc>
                <a:spcPct val="114000"/>
              </a:lnSpc>
              <a:defRPr/>
            </a:pPr>
            <a:r>
              <a:rPr lang="ro-RO" altLang="en-US" sz="1500" dirty="0">
                <a:latin typeface="Corbel" pitchFamily="34" charset="0"/>
              </a:rPr>
              <a:t>ONG-uri (</a:t>
            </a:r>
            <a:r>
              <a:rPr lang="ro-RO" altLang="en-US" sz="1300" i="1" dirty="0">
                <a:latin typeface="Corbel" pitchFamily="34" charset="0"/>
              </a:rPr>
              <a:t>Fundația Adept, GEC Bucovina, EcoDobrogea, Bankwatch, 2Celsius Network</a:t>
            </a:r>
            <a:r>
              <a:rPr lang="ro-RO" altLang="en-US" sz="1500" dirty="0">
                <a:latin typeface="Corbel" pitchFamily="34" charset="0"/>
              </a:rPr>
              <a:t>)</a:t>
            </a:r>
          </a:p>
          <a:p>
            <a:pPr algn="just">
              <a:lnSpc>
                <a:spcPct val="114000"/>
              </a:lnSpc>
              <a:defRPr/>
            </a:pPr>
            <a:r>
              <a:rPr lang="ro-RO" altLang="en-US" sz="1500" dirty="0">
                <a:latin typeface="Corbel" pitchFamily="34" charset="0"/>
              </a:rPr>
              <a:t>Agenții locale de energie (AEEPM București)</a:t>
            </a:r>
          </a:p>
          <a:p>
            <a:pPr algn="just">
              <a:lnSpc>
                <a:spcPct val="114000"/>
              </a:lnSpc>
              <a:defRPr/>
            </a:pPr>
            <a:r>
              <a:rPr lang="ro-RO" altLang="en-US" sz="1500" dirty="0">
                <a:latin typeface="Corbel" pitchFamily="34" charset="0"/>
              </a:rPr>
              <a:t>Municipalități</a:t>
            </a:r>
          </a:p>
          <a:p>
            <a:pPr algn="just">
              <a:lnSpc>
                <a:spcPct val="114000"/>
              </a:lnSpc>
              <a:defRPr/>
            </a:pPr>
            <a:r>
              <a:rPr lang="ro-RO" altLang="en-US" sz="1500" dirty="0">
                <a:latin typeface="Corbel" pitchFamily="34" charset="0"/>
              </a:rPr>
              <a:t>Energy Cities</a:t>
            </a:r>
          </a:p>
          <a:p>
            <a:pPr algn="just">
              <a:lnSpc>
                <a:spcPct val="114000"/>
              </a:lnSpc>
              <a:defRPr/>
            </a:pPr>
            <a:r>
              <a:rPr lang="ro-RO" altLang="en-US" sz="1500" dirty="0">
                <a:latin typeface="Corbel" pitchFamily="34" charset="0"/>
              </a:rPr>
              <a:t>Carbon Market Watch</a:t>
            </a:r>
          </a:p>
          <a:p>
            <a:pPr algn="just">
              <a:lnSpc>
                <a:spcPct val="114000"/>
              </a:lnSpc>
              <a:defRPr/>
            </a:pPr>
            <a:endParaRPr lang="ro-RO" altLang="en-US" sz="1500" dirty="0">
              <a:latin typeface="Corbel" pitchFamily="34" charset="0"/>
            </a:endParaRPr>
          </a:p>
          <a:p>
            <a:pPr algn="just">
              <a:lnSpc>
                <a:spcPct val="114000"/>
              </a:lnSpc>
              <a:defRPr/>
            </a:pPr>
            <a:r>
              <a:rPr lang="ro-RO" altLang="en-US" sz="1500" dirty="0">
                <a:latin typeface="Corbel" pitchFamily="34" charset="0"/>
              </a:rPr>
              <a:t> </a:t>
            </a:r>
          </a:p>
          <a:p>
            <a:pPr algn="just">
              <a:lnSpc>
                <a:spcPct val="114000"/>
              </a:lnSpc>
              <a:defRPr/>
            </a:pPr>
            <a:endParaRPr lang="ro-RO" altLang="en-US" sz="1500" dirty="0">
              <a:latin typeface="Corbel" pitchFamily="34" charset="0"/>
            </a:endParaRPr>
          </a:p>
        </p:txBody>
      </p:sp>
      <p:pic>
        <p:nvPicPr>
          <p:cNvPr id="17428" name="Picture 9"/>
          <p:cNvPicPr>
            <a:picLocks noChangeAspect="1" noChangeArrowheads="1"/>
          </p:cNvPicPr>
          <p:nvPr/>
        </p:nvPicPr>
        <p:blipFill>
          <a:blip r:embed="rId5" cstate="print"/>
          <a:srcRect/>
          <a:stretch>
            <a:fillRect/>
          </a:stretch>
        </p:blipFill>
        <p:spPr bwMode="auto">
          <a:xfrm>
            <a:off x="8070850" y="4060825"/>
            <a:ext cx="752475" cy="542925"/>
          </a:xfrm>
          <a:prstGeom prst="rect">
            <a:avLst/>
          </a:prstGeom>
          <a:noFill/>
          <a:ln w="9525">
            <a:noFill/>
            <a:miter lim="800000"/>
            <a:headEnd/>
            <a:tailEnd/>
          </a:ln>
        </p:spPr>
      </p:pic>
      <p:pic>
        <p:nvPicPr>
          <p:cNvPr id="17429" name="Picture 10"/>
          <p:cNvPicPr>
            <a:picLocks noChangeAspect="1" noChangeArrowheads="1"/>
          </p:cNvPicPr>
          <p:nvPr/>
        </p:nvPicPr>
        <p:blipFill>
          <a:blip r:embed="rId6" cstate="print"/>
          <a:srcRect/>
          <a:stretch>
            <a:fillRect/>
          </a:stretch>
        </p:blipFill>
        <p:spPr bwMode="auto">
          <a:xfrm>
            <a:off x="7840663" y="5651500"/>
            <a:ext cx="1211262" cy="611188"/>
          </a:xfrm>
          <a:prstGeom prst="rect">
            <a:avLst/>
          </a:prstGeom>
          <a:noFill/>
          <a:ln w="9525">
            <a:noFill/>
            <a:miter lim="800000"/>
            <a:headEnd/>
            <a:tailEnd/>
          </a:ln>
        </p:spPr>
      </p:pic>
      <p:pic>
        <p:nvPicPr>
          <p:cNvPr id="17430" name="Picture 11"/>
          <p:cNvPicPr>
            <a:picLocks noChangeAspect="1" noChangeArrowheads="1"/>
          </p:cNvPicPr>
          <p:nvPr/>
        </p:nvPicPr>
        <p:blipFill>
          <a:blip r:embed="rId7" cstate="print"/>
          <a:srcRect/>
          <a:stretch>
            <a:fillRect/>
          </a:stretch>
        </p:blipFill>
        <p:spPr bwMode="auto">
          <a:xfrm>
            <a:off x="7947025" y="4860925"/>
            <a:ext cx="1096963" cy="619125"/>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7"/>
          <p:cNvSpPr txBox="1">
            <a:spLocks noChangeArrowheads="1"/>
          </p:cNvSpPr>
          <p:nvPr/>
        </p:nvSpPr>
        <p:spPr bwMode="auto">
          <a:xfrm>
            <a:off x="400050" y="900113"/>
            <a:ext cx="8564563" cy="461962"/>
          </a:xfrm>
          <a:prstGeom prst="rect">
            <a:avLst/>
          </a:prstGeom>
          <a:noFill/>
          <a:ln w="9525">
            <a:noFill/>
            <a:miter lim="800000"/>
            <a:headEnd/>
            <a:tailEnd/>
          </a:ln>
        </p:spPr>
        <p:txBody>
          <a:bodyPr>
            <a:spAutoFit/>
          </a:bodyPr>
          <a:lstStyle/>
          <a:p>
            <a:pPr eaLnBrk="1" hangingPunct="1">
              <a:spcBef>
                <a:spcPct val="50000"/>
              </a:spcBef>
            </a:pPr>
            <a:r>
              <a:rPr lang="ro-RO" altLang="ro-RO" sz="2400" b="1">
                <a:solidFill>
                  <a:srgbClr val="33CCCC"/>
                </a:solidFill>
                <a:latin typeface="Corbel" pitchFamily="34" charset="0"/>
              </a:rPr>
              <a:t>PlanUp – bune practici de politici de guvernanță </a:t>
            </a:r>
            <a:endParaRPr lang="ro-RO" altLang="ro-RO" sz="2000" b="1" i="1">
              <a:solidFill>
                <a:srgbClr val="33CCCC"/>
              </a:solidFill>
              <a:latin typeface="Corbel" pitchFamily="34" charset="0"/>
            </a:endParaRPr>
          </a:p>
        </p:txBody>
      </p:sp>
      <p:pic>
        <p:nvPicPr>
          <p:cNvPr id="18435" name="Picture 8" descr="\\SERVER-PC\Comun OER\Comunicare\Logo OER\logo\OER Logo.png"/>
          <p:cNvPicPr>
            <a:picLocks noChangeAspect="1" noChangeArrowheads="1"/>
          </p:cNvPicPr>
          <p:nvPr/>
        </p:nvPicPr>
        <p:blipFill>
          <a:blip r:embed="rId3" cstate="print"/>
          <a:srcRect/>
          <a:stretch>
            <a:fillRect/>
          </a:stretch>
        </p:blipFill>
        <p:spPr bwMode="auto">
          <a:xfrm>
            <a:off x="3402013" y="6370638"/>
            <a:ext cx="1111250" cy="487362"/>
          </a:xfrm>
          <a:prstGeom prst="rect">
            <a:avLst/>
          </a:prstGeom>
          <a:noFill/>
          <a:ln w="9525">
            <a:noFill/>
            <a:miter lim="800000"/>
            <a:headEnd/>
            <a:tailEnd/>
          </a:ln>
        </p:spPr>
      </p:pic>
      <p:sp>
        <p:nvSpPr>
          <p:cNvPr id="17" name="Subtitle 2">
            <a:extLst>
              <a:ext uri="{FF2B5EF4-FFF2-40B4-BE49-F238E27FC236}"/>
            </a:extLst>
          </p:cNvPr>
          <p:cNvSpPr txBox="1">
            <a:spLocks/>
          </p:cNvSpPr>
          <p:nvPr/>
        </p:nvSpPr>
        <p:spPr>
          <a:xfrm>
            <a:off x="4607496" y="6396037"/>
            <a:ext cx="4536504" cy="461963"/>
          </a:xfrm>
          <a:prstGeom prst="rect">
            <a:avLst/>
          </a:prstGeom>
          <a:ln>
            <a:noFill/>
          </a:ln>
          <a:effectLst/>
          <a:scene3d>
            <a:camera prst="orthographicFront">
              <a:rot lat="0" lon="0" rev="0"/>
            </a:camera>
            <a:lightRig rig="balanced" dir="t">
              <a:rot lat="0" lon="0" rev="8700000"/>
            </a:lightRig>
          </a:scene3d>
          <a:sp3d>
            <a:bevelT w="190500" h="38100"/>
          </a:sp3d>
        </p:spPr>
        <p:txBody>
          <a:bodyPr>
            <a:normAutofit/>
          </a:bodyPr>
          <a:lstStyle/>
          <a:p>
            <a:pPr algn="ctr" defTabSz="457200" eaLnBrk="1" hangingPunct="1">
              <a:lnSpc>
                <a:spcPct val="80000"/>
              </a:lnSpc>
              <a:buClr>
                <a:srgbClr val="F1FBFD"/>
              </a:buClr>
              <a:buSzPct val="80000"/>
              <a:buFont typeface="Wingdings 3" pitchFamily="18" charset="2"/>
              <a:buNone/>
            </a:pPr>
            <a:r>
              <a:rPr lang="en-US" altLang="en-US" sz="1100" i="1">
                <a:solidFill>
                  <a:srgbClr val="00B0F0"/>
                </a:solidFill>
                <a:latin typeface="Corbel" pitchFamily="34" charset="0"/>
                <a:ea typeface="Open Sans" pitchFamily="34" charset="0"/>
                <a:cs typeface="Open Sans" pitchFamily="34" charset="0"/>
              </a:rPr>
              <a:t>Proiectul INTAS – instrument important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implementarea politicii de eficien</a:t>
            </a:r>
            <a:r>
              <a:rPr lang="ro-RO" altLang="en-US" sz="1100" i="1">
                <a:solidFill>
                  <a:srgbClr val="00B0F0"/>
                </a:solidFill>
                <a:latin typeface="Corbel" pitchFamily="34" charset="0"/>
                <a:ea typeface="Open Sans" pitchFamily="34" charset="0"/>
                <a:cs typeface="Open Sans" pitchFamily="34" charset="0"/>
              </a:rPr>
              <a:t>ță</a:t>
            </a:r>
            <a:r>
              <a:rPr lang="en-US" altLang="en-US" sz="1100" i="1">
                <a:solidFill>
                  <a:srgbClr val="00B0F0"/>
                </a:solidFill>
                <a:latin typeface="Corbel" pitchFamily="34" charset="0"/>
                <a:ea typeface="Open Sans" pitchFamily="34" charset="0"/>
                <a:cs typeface="Open Sans" pitchFamily="34" charset="0"/>
              </a:rPr>
              <a:t> energetic</a:t>
            </a:r>
            <a:r>
              <a:rPr lang="ro-RO" altLang="en-US" sz="1100" i="1">
                <a:solidFill>
                  <a:srgbClr val="00B0F0"/>
                </a:solidFill>
                <a:latin typeface="Corbel" pitchFamily="34" charset="0"/>
                <a:ea typeface="Open Sans" pitchFamily="34" charset="0"/>
                <a:cs typeface="Open Sans" pitchFamily="34" charset="0"/>
              </a:rPr>
              <a:t>ă</a:t>
            </a:r>
            <a:r>
              <a:rPr lang="en-US" altLang="en-US" sz="1100" i="1">
                <a:solidFill>
                  <a:srgbClr val="00B0F0"/>
                </a:solidFill>
                <a:latin typeface="Corbel" pitchFamily="34" charset="0"/>
                <a:ea typeface="Open Sans" pitchFamily="34" charset="0"/>
                <a:cs typeface="Open Sans" pitchFamily="34" charset="0"/>
              </a:rPr>
              <a: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industria din Rom</a:t>
            </a:r>
            <a:r>
              <a:rPr lang="ro-RO" altLang="en-US" sz="1100" i="1">
                <a:solidFill>
                  <a:srgbClr val="00B0F0"/>
                </a:solidFill>
                <a:latin typeface="Corbel" pitchFamily="34" charset="0"/>
                <a:ea typeface="Open Sans" pitchFamily="34" charset="0"/>
                <a:cs typeface="Open Sans" pitchFamily="34" charset="0"/>
              </a:rPr>
              <a:t>â</a:t>
            </a:r>
            <a:r>
              <a:rPr lang="en-US" altLang="en-US" sz="1100" i="1">
                <a:solidFill>
                  <a:srgbClr val="00B0F0"/>
                </a:solidFill>
                <a:latin typeface="Corbel" pitchFamily="34" charset="0"/>
                <a:ea typeface="Open Sans" pitchFamily="34" charset="0"/>
                <a:cs typeface="Open Sans" pitchFamily="34" charset="0"/>
              </a:rPr>
              <a:t>nia</a:t>
            </a:r>
            <a:endParaRPr lang="ro-RO" altLang="en-US" sz="1100" b="1" i="1">
              <a:solidFill>
                <a:srgbClr val="00B0F0"/>
              </a:solidFill>
              <a:latin typeface="Corbel" pitchFamily="34" charset="0"/>
              <a:ea typeface="Open Sans" pitchFamily="34" charset="0"/>
              <a:cs typeface="Open Sans" pitchFamily="34" charset="0"/>
            </a:endParaRPr>
          </a:p>
        </p:txBody>
      </p:sp>
      <p:pic>
        <p:nvPicPr>
          <p:cNvPr id="18439" name="Picture 10"/>
          <p:cNvPicPr>
            <a:picLocks noChangeAspect="1" noChangeArrowheads="1"/>
          </p:cNvPicPr>
          <p:nvPr/>
        </p:nvPicPr>
        <p:blipFill>
          <a:blip r:embed="rId4" cstate="print"/>
          <a:srcRect/>
          <a:stretch>
            <a:fillRect/>
          </a:stretch>
        </p:blipFill>
        <p:spPr bwMode="auto">
          <a:xfrm>
            <a:off x="7840663" y="5651500"/>
            <a:ext cx="1211262" cy="611188"/>
          </a:xfrm>
          <a:prstGeom prst="rect">
            <a:avLst/>
          </a:prstGeom>
          <a:noFill/>
          <a:ln w="9525">
            <a:noFill/>
            <a:miter lim="800000"/>
            <a:headEnd/>
            <a:tailEnd/>
          </a:ln>
        </p:spPr>
      </p:pic>
      <p:pic>
        <p:nvPicPr>
          <p:cNvPr id="18440" name="Picture 11"/>
          <p:cNvPicPr>
            <a:picLocks noChangeAspect="1" noChangeArrowheads="1"/>
          </p:cNvPicPr>
          <p:nvPr/>
        </p:nvPicPr>
        <p:blipFill>
          <a:blip r:embed="rId5" cstate="print"/>
          <a:srcRect/>
          <a:stretch>
            <a:fillRect/>
          </a:stretch>
        </p:blipFill>
        <p:spPr bwMode="auto">
          <a:xfrm>
            <a:off x="7947025" y="4860925"/>
            <a:ext cx="1096963" cy="619125"/>
          </a:xfrm>
          <a:prstGeom prst="rect">
            <a:avLst/>
          </a:prstGeom>
          <a:noFill/>
          <a:ln w="9525">
            <a:noFill/>
            <a:miter lim="800000"/>
            <a:headEnd/>
            <a:tailEnd/>
          </a:ln>
        </p:spPr>
      </p:pic>
      <p:sp>
        <p:nvSpPr>
          <p:cNvPr id="18441" name="Google Shape;115;p19"/>
          <p:cNvSpPr txBox="1">
            <a:spLocks noChangeArrowheads="1"/>
          </p:cNvSpPr>
          <p:nvPr/>
        </p:nvSpPr>
        <p:spPr bwMode="auto">
          <a:xfrm>
            <a:off x="395288" y="2349500"/>
            <a:ext cx="7489825" cy="4103688"/>
          </a:xfrm>
          <a:prstGeom prst="rect">
            <a:avLst/>
          </a:prstGeom>
          <a:noFill/>
          <a:ln w="9525">
            <a:noFill/>
            <a:miter lim="800000"/>
            <a:headEnd/>
            <a:tailEnd/>
          </a:ln>
        </p:spPr>
        <p:txBody>
          <a:bodyPr lIns="91425" tIns="91425" rIns="91425" bIns="91425"/>
          <a:lstStyle/>
          <a:p>
            <a:r>
              <a:rPr lang="fr-FR" sz="1400" b="1">
                <a:latin typeface="Corbel" pitchFamily="34" charset="0"/>
                <a:ea typeface="Work Sans" charset="0"/>
                <a:cs typeface="Work Sans" charset="0"/>
                <a:sym typeface="Work Sans" charset="0"/>
              </a:rPr>
              <a:t>Bune practici de </a:t>
            </a:r>
            <a:r>
              <a:rPr lang="ro-RO" altLang="ro-RO" sz="1400" b="1">
                <a:latin typeface="Corbel" pitchFamily="34" charset="0"/>
              </a:rPr>
              <a:t>guvernanță</a:t>
            </a:r>
            <a:r>
              <a:rPr lang="ro-RO" altLang="ro-RO" sz="1400">
                <a:latin typeface="Corbel" pitchFamily="34" charset="0"/>
              </a:rPr>
              <a:t> </a:t>
            </a:r>
            <a:r>
              <a:rPr lang="en-GB" altLang="ro-RO" sz="1400">
                <a:latin typeface="Corbel" pitchFamily="34" charset="0"/>
              </a:rPr>
              <a:t>la nivel na</a:t>
            </a:r>
            <a:r>
              <a:rPr lang="ro-RO" altLang="ro-RO" sz="1400">
                <a:latin typeface="Corbel" pitchFamily="34" charset="0"/>
              </a:rPr>
              <a:t>ț</a:t>
            </a:r>
            <a:r>
              <a:rPr lang="en-GB" altLang="ro-RO" sz="1400">
                <a:latin typeface="Corbel" pitchFamily="34" charset="0"/>
              </a:rPr>
              <a:t>ional identificate prin </a:t>
            </a:r>
            <a:r>
              <a:rPr lang="fr-FR" sz="1400" b="1">
                <a:latin typeface="Corbel" pitchFamily="34" charset="0"/>
                <a:ea typeface="Work Sans" charset="0"/>
                <a:cs typeface="Work Sans" charset="0"/>
                <a:sym typeface="Work Sans" charset="0"/>
              </a:rPr>
              <a:t>:</a:t>
            </a:r>
            <a:br>
              <a:rPr lang="fr-FR" sz="1400" b="1">
                <a:latin typeface="Corbel" pitchFamily="34" charset="0"/>
                <a:ea typeface="Work Sans" charset="0"/>
                <a:cs typeface="Work Sans" charset="0"/>
                <a:sym typeface="Work Sans" charset="0"/>
              </a:rPr>
            </a:br>
            <a:r>
              <a:rPr lang="fr-FR" sz="1400" b="1">
                <a:latin typeface="Corbel" pitchFamily="34" charset="0"/>
                <a:ea typeface="Work Sans" charset="0"/>
                <a:cs typeface="Work Sans" charset="0"/>
                <a:sym typeface="Work Sans" charset="0"/>
              </a:rPr>
              <a:t> </a:t>
            </a:r>
            <a:endParaRPr lang="en-US" sz="1400" b="1">
              <a:latin typeface="Corbel" pitchFamily="34" charset="0"/>
              <a:ea typeface="Work Sans" charset="0"/>
              <a:cs typeface="Work Sans" charset="0"/>
              <a:sym typeface="Work Sans" charset="0"/>
            </a:endParaRPr>
          </a:p>
          <a:p>
            <a:pPr algn="just">
              <a:spcBef>
                <a:spcPts val="600"/>
              </a:spcBef>
              <a:spcAft>
                <a:spcPts val="600"/>
              </a:spcAft>
              <a:buFont typeface="Arial" pitchFamily="34" charset="0"/>
              <a:buChar char="•"/>
            </a:pPr>
            <a:r>
              <a:rPr lang="fr-FR" sz="1400" i="1">
                <a:latin typeface="Corbel" pitchFamily="34" charset="0"/>
                <a:ea typeface="Work Sans" charset="0"/>
                <a:cs typeface="Work Sans" charset="0"/>
                <a:sym typeface="Work Sans" charset="0"/>
              </a:rPr>
              <a:t>Estonia</a:t>
            </a:r>
            <a:r>
              <a:rPr lang="fr-FR" sz="1400">
                <a:latin typeface="Corbel" pitchFamily="34" charset="0"/>
                <a:ea typeface="Work Sans" charset="0"/>
                <a:cs typeface="Work Sans" charset="0"/>
                <a:sym typeface="Work Sans" charset="0"/>
              </a:rPr>
              <a:t>: </a:t>
            </a:r>
            <a:r>
              <a:rPr lang="vi-VN" sz="1400">
                <a:latin typeface="Corbel" pitchFamily="34" charset="0"/>
                <a:ea typeface="Work Sans" charset="0"/>
                <a:cs typeface="Work Sans" charset="0"/>
                <a:sym typeface="Work Sans" charset="0"/>
              </a:rPr>
              <a:t>grupuri de lucru sectoriale cu părțile interesate pentru a elabora principiile generale ale politici</a:t>
            </a:r>
            <a:r>
              <a:rPr lang="en-GB" sz="1400">
                <a:latin typeface="Corbel" pitchFamily="34" charset="0"/>
                <a:ea typeface="Work Sans" charset="0"/>
                <a:cs typeface="Work Sans" charset="0"/>
                <a:sym typeface="Work Sans" charset="0"/>
              </a:rPr>
              <a:t>lor </a:t>
            </a:r>
            <a:r>
              <a:rPr lang="en-GB" altLang="ro-RO" sz="1400">
                <a:latin typeface="Corbel" pitchFamily="34" charset="0"/>
                <a:ea typeface="Work Sans" charset="0"/>
                <a:cs typeface="Work Sans" charset="0"/>
                <a:sym typeface="Work Sans" charset="0"/>
              </a:rPr>
              <a:t>na</a:t>
            </a:r>
            <a:r>
              <a:rPr lang="ro-RO" altLang="ro-RO" sz="1400">
                <a:latin typeface="Corbel" pitchFamily="34" charset="0"/>
                <a:ea typeface="Work Sans" charset="0"/>
                <a:cs typeface="Work Sans" charset="0"/>
                <a:sym typeface="Work Sans" charset="0"/>
              </a:rPr>
              <a:t>ț</a:t>
            </a:r>
            <a:r>
              <a:rPr lang="en-GB" altLang="ro-RO" sz="1400">
                <a:latin typeface="Corbel" pitchFamily="34" charset="0"/>
                <a:ea typeface="Work Sans" charset="0"/>
                <a:cs typeface="Work Sans" charset="0"/>
                <a:sym typeface="Work Sans" charset="0"/>
              </a:rPr>
              <a:t>ionale</a:t>
            </a:r>
            <a:r>
              <a:rPr lang="en-GB" sz="1400">
                <a:latin typeface="Corbel" pitchFamily="34" charset="0"/>
                <a:ea typeface="Work Sans" charset="0"/>
                <a:cs typeface="Work Sans" charset="0"/>
                <a:sym typeface="Work Sans" charset="0"/>
              </a:rPr>
              <a:t> in domeniul</a:t>
            </a:r>
            <a:r>
              <a:rPr lang="vi-VN" sz="1400">
                <a:latin typeface="Corbel" pitchFamily="34" charset="0"/>
                <a:ea typeface="Work Sans" charset="0"/>
                <a:cs typeface="Work Sans" charset="0"/>
                <a:sym typeface="Work Sans" charset="0"/>
              </a:rPr>
              <a:t> clime</a:t>
            </a:r>
            <a:r>
              <a:rPr lang="en-GB" sz="1400">
                <a:latin typeface="Corbel" pitchFamily="34" charset="0"/>
                <a:ea typeface="Work Sans" charset="0"/>
                <a:cs typeface="Work Sans" charset="0"/>
                <a:sym typeface="Work Sans" charset="0"/>
              </a:rPr>
              <a:t>i, orizont de timp</a:t>
            </a:r>
            <a:r>
              <a:rPr lang="vi-VN" sz="1400">
                <a:latin typeface="Corbel" pitchFamily="34" charset="0"/>
                <a:ea typeface="Work Sans" charset="0"/>
                <a:cs typeface="Work Sans" charset="0"/>
                <a:sym typeface="Work Sans" charset="0"/>
              </a:rPr>
              <a:t> din 2050</a:t>
            </a:r>
            <a:r>
              <a:rPr lang="en-GB" sz="1400">
                <a:latin typeface="Corbel" pitchFamily="34" charset="0"/>
                <a:ea typeface="Work Sans" charset="0"/>
                <a:cs typeface="Work Sans" charset="0"/>
                <a:sym typeface="Work Sans" charset="0"/>
              </a:rPr>
              <a:t>.</a:t>
            </a:r>
            <a:endParaRPr lang="fr-FR" sz="1400">
              <a:latin typeface="Corbel" pitchFamily="34" charset="0"/>
              <a:ea typeface="Work Sans" charset="0"/>
              <a:cs typeface="Work Sans" charset="0"/>
              <a:sym typeface="Work Sans" charset="0"/>
            </a:endParaRPr>
          </a:p>
          <a:p>
            <a:pPr algn="just">
              <a:spcBef>
                <a:spcPts val="600"/>
              </a:spcBef>
              <a:spcAft>
                <a:spcPts val="600"/>
              </a:spcAft>
              <a:buFont typeface="Arial" pitchFamily="34" charset="0"/>
              <a:buChar char="•"/>
            </a:pPr>
            <a:r>
              <a:rPr lang="fr-FR" sz="1400" i="1">
                <a:latin typeface="Corbel" pitchFamily="34" charset="0"/>
                <a:ea typeface="Work Sans" charset="0"/>
                <a:cs typeface="Work Sans" charset="0"/>
                <a:sym typeface="Work Sans" charset="0"/>
              </a:rPr>
              <a:t>Irlanda</a:t>
            </a:r>
            <a:r>
              <a:rPr lang="fr-FR" sz="1400">
                <a:latin typeface="Corbel" pitchFamily="34" charset="0"/>
                <a:ea typeface="Work Sans" charset="0"/>
                <a:cs typeface="Work Sans" charset="0"/>
                <a:sym typeface="Work Sans" charset="0"/>
              </a:rPr>
              <a:t>: </a:t>
            </a:r>
            <a:r>
              <a:rPr lang="en-GB" sz="1400">
                <a:latin typeface="Corbel" pitchFamily="34" charset="0"/>
                <a:ea typeface="Work Sans" charset="0"/>
                <a:cs typeface="Work Sans" charset="0"/>
                <a:sym typeface="Work Sans" charset="0"/>
              </a:rPr>
              <a:t>d</a:t>
            </a:r>
            <a:r>
              <a:rPr lang="vi-VN" sz="1400">
                <a:latin typeface="Corbel" pitchFamily="34" charset="0"/>
                <a:ea typeface="Work Sans" charset="0"/>
                <a:cs typeface="Work Sans" charset="0"/>
                <a:sym typeface="Work Sans" charset="0"/>
              </a:rPr>
              <a:t>ialogul național privind acțiun</a:t>
            </a:r>
            <a:r>
              <a:rPr lang="en-GB" sz="1400">
                <a:latin typeface="Corbel" pitchFamily="34" charset="0"/>
                <a:ea typeface="Work Sans" charset="0"/>
                <a:cs typeface="Work Sans" charset="0"/>
                <a:sym typeface="Work Sans" charset="0"/>
              </a:rPr>
              <a:t>ile</a:t>
            </a:r>
            <a:r>
              <a:rPr lang="vi-VN" sz="1400">
                <a:latin typeface="Corbel" pitchFamily="34" charset="0"/>
                <a:ea typeface="Work Sans" charset="0"/>
                <a:cs typeface="Work Sans" charset="0"/>
                <a:sym typeface="Work Sans" charset="0"/>
              </a:rPr>
              <a:t> în domeniul schimbărilor climatice</a:t>
            </a:r>
            <a:r>
              <a:rPr lang="fr-FR" sz="1400">
                <a:latin typeface="Corbel" pitchFamily="34" charset="0"/>
                <a:ea typeface="Work Sans" charset="0"/>
                <a:cs typeface="Work Sans" charset="0"/>
                <a:sym typeface="Work Sans" charset="0"/>
              </a:rPr>
              <a:t> 2018-2019.</a:t>
            </a:r>
          </a:p>
          <a:p>
            <a:pPr algn="just">
              <a:spcBef>
                <a:spcPts val="600"/>
              </a:spcBef>
              <a:spcAft>
                <a:spcPts val="600"/>
              </a:spcAft>
              <a:buFont typeface="Arial" pitchFamily="34" charset="0"/>
              <a:buChar char="•"/>
            </a:pPr>
            <a:r>
              <a:rPr lang="en-US" sz="1400" i="1">
                <a:latin typeface="Corbel" pitchFamily="34" charset="0"/>
                <a:ea typeface="Work Sans" charset="0"/>
                <a:cs typeface="Work Sans" charset="0"/>
                <a:sym typeface="Work Sans" charset="0"/>
              </a:rPr>
              <a:t>Luxembourg</a:t>
            </a:r>
            <a:r>
              <a:rPr lang="en-US" sz="1400">
                <a:latin typeface="Corbel" pitchFamily="34" charset="0"/>
                <a:ea typeface="Work Sans" charset="0"/>
                <a:cs typeface="Work Sans" charset="0"/>
                <a:sym typeface="Work Sans" charset="0"/>
              </a:rPr>
              <a:t>: </a:t>
            </a:r>
            <a:r>
              <a:rPr lang="vi-VN" sz="1400">
                <a:latin typeface="Corbel" pitchFamily="34" charset="0"/>
                <a:ea typeface="Work Sans" charset="0"/>
                <a:cs typeface="Work Sans" charset="0"/>
                <a:sym typeface="Work Sans" charset="0"/>
              </a:rPr>
              <a:t>"Pactul climatic" dintre </a:t>
            </a:r>
            <a:r>
              <a:rPr lang="en-GB" sz="1400">
                <a:latin typeface="Corbel" pitchFamily="34" charset="0"/>
                <a:ea typeface="Work Sans" charset="0"/>
                <a:cs typeface="Work Sans" charset="0"/>
                <a:sym typeface="Work Sans" charset="0"/>
              </a:rPr>
              <a:t>autorit</a:t>
            </a:r>
            <a:r>
              <a:rPr lang="vi-VN" sz="1400">
                <a:latin typeface="Corbel" pitchFamily="34" charset="0"/>
                <a:ea typeface="Work Sans" charset="0"/>
                <a:cs typeface="Work Sans" charset="0"/>
                <a:sym typeface="Work Sans" charset="0"/>
              </a:rPr>
              <a:t>ăț</a:t>
            </a:r>
            <a:r>
              <a:rPr lang="en-GB" sz="1400">
                <a:latin typeface="Corbel" pitchFamily="34" charset="0"/>
                <a:ea typeface="Work Sans" charset="0"/>
                <a:cs typeface="Work Sans" charset="0"/>
                <a:sym typeface="Work Sans" charset="0"/>
              </a:rPr>
              <a:t>ile nationale </a:t>
            </a:r>
            <a:r>
              <a:rPr lang="vi-VN" sz="1400">
                <a:latin typeface="Corbel" pitchFamily="34" charset="0"/>
                <a:ea typeface="Work Sans" charset="0"/>
                <a:cs typeface="Work Sans" charset="0"/>
                <a:sym typeface="Work Sans" charset="0"/>
              </a:rPr>
              <a:t>și municipalități în</a:t>
            </a:r>
            <a:r>
              <a:rPr lang="en-GB" sz="1400">
                <a:latin typeface="Corbel" pitchFamily="34" charset="0"/>
                <a:ea typeface="Work Sans" charset="0"/>
                <a:cs typeface="Work Sans" charset="0"/>
                <a:sym typeface="Work Sans" charset="0"/>
              </a:rPr>
              <a:t>cepand cu </a:t>
            </a:r>
            <a:r>
              <a:rPr lang="vi-VN" sz="1400">
                <a:latin typeface="Corbel" pitchFamily="34" charset="0"/>
                <a:ea typeface="Work Sans" charset="0"/>
                <a:cs typeface="Work Sans" charset="0"/>
                <a:sym typeface="Work Sans" charset="0"/>
              </a:rPr>
              <a:t>2013</a:t>
            </a:r>
            <a:r>
              <a:rPr lang="en-GB" sz="1400">
                <a:latin typeface="Corbel" pitchFamily="34" charset="0"/>
                <a:ea typeface="Work Sans" charset="0"/>
                <a:cs typeface="Work Sans" charset="0"/>
                <a:sym typeface="Work Sans" charset="0"/>
              </a:rPr>
              <a:t>.</a:t>
            </a:r>
          </a:p>
          <a:p>
            <a:pPr algn="just">
              <a:spcBef>
                <a:spcPts val="600"/>
              </a:spcBef>
              <a:spcAft>
                <a:spcPts val="600"/>
              </a:spcAft>
              <a:buFont typeface="Arial" pitchFamily="34" charset="0"/>
              <a:buChar char="•"/>
            </a:pPr>
            <a:r>
              <a:rPr lang="fr-FR" sz="1400" i="1">
                <a:latin typeface="Corbel" pitchFamily="34" charset="0"/>
                <a:ea typeface="Work Sans" charset="0"/>
                <a:cs typeface="Work Sans" charset="0"/>
                <a:sym typeface="Work Sans" charset="0"/>
              </a:rPr>
              <a:t>Suedia</a:t>
            </a:r>
            <a:r>
              <a:rPr lang="fr-FR" sz="1400">
                <a:latin typeface="Corbel" pitchFamily="34" charset="0"/>
                <a:ea typeface="Work Sans" charset="0"/>
                <a:cs typeface="Work Sans" charset="0"/>
                <a:sym typeface="Work Sans" charset="0"/>
              </a:rPr>
              <a:t>: </a:t>
            </a:r>
            <a:r>
              <a:rPr lang="it-IT" sz="1400">
                <a:latin typeface="Corbel" pitchFamily="34" charset="0"/>
                <a:ea typeface="Work Sans" charset="0"/>
                <a:cs typeface="Work Sans" charset="0"/>
                <a:sym typeface="Work Sans" charset="0"/>
              </a:rPr>
              <a:t>comisie parlamentară cu părțile interesate pentru elaborarea Legii privind clima 2018.</a:t>
            </a:r>
            <a:endParaRPr lang="fr-FR" sz="1400">
              <a:latin typeface="Corbel" pitchFamily="34" charset="0"/>
              <a:ea typeface="Work Sans" charset="0"/>
              <a:cs typeface="Work Sans" charset="0"/>
              <a:sym typeface="Work Sans" charset="0"/>
            </a:endParaRPr>
          </a:p>
          <a:p>
            <a:pPr algn="just">
              <a:spcBef>
                <a:spcPts val="600"/>
              </a:spcBef>
              <a:spcAft>
                <a:spcPts val="600"/>
              </a:spcAft>
              <a:buFont typeface="Arial" pitchFamily="34" charset="0"/>
              <a:buChar char="•"/>
            </a:pPr>
            <a:r>
              <a:rPr lang="fr-FR" sz="1400" i="1">
                <a:latin typeface="Corbel" pitchFamily="34" charset="0"/>
                <a:ea typeface="Work Sans" charset="0"/>
                <a:cs typeface="Work Sans" charset="0"/>
                <a:sym typeface="Work Sans" charset="0"/>
              </a:rPr>
              <a:t>Fran</a:t>
            </a:r>
            <a:r>
              <a:rPr lang="vi-VN" sz="1400" i="1">
                <a:latin typeface="Corbel" pitchFamily="34" charset="0"/>
                <a:ea typeface="Work Sans" charset="0"/>
                <a:cs typeface="Work Sans" charset="0"/>
                <a:sym typeface="Work Sans" charset="0"/>
              </a:rPr>
              <a:t>ț</a:t>
            </a:r>
            <a:r>
              <a:rPr lang="fr-FR" sz="1400" i="1">
                <a:latin typeface="Corbel" pitchFamily="34" charset="0"/>
                <a:ea typeface="Work Sans" charset="0"/>
                <a:cs typeface="Work Sans" charset="0"/>
                <a:sym typeface="Work Sans" charset="0"/>
              </a:rPr>
              <a:t>a</a:t>
            </a:r>
            <a:r>
              <a:rPr lang="fr-FR" sz="1400">
                <a:latin typeface="Corbel" pitchFamily="34" charset="0"/>
                <a:ea typeface="Work Sans" charset="0"/>
                <a:cs typeface="Work Sans" charset="0"/>
                <a:sym typeface="Work Sans" charset="0"/>
              </a:rPr>
              <a:t>: </a:t>
            </a:r>
            <a:r>
              <a:rPr lang="vi-VN" sz="1400">
                <a:latin typeface="Corbel" pitchFamily="34" charset="0"/>
                <a:ea typeface="Work Sans" charset="0"/>
                <a:cs typeface="Work Sans" charset="0"/>
                <a:sym typeface="Work Sans" charset="0"/>
              </a:rPr>
              <a:t>dezbatere națională cu cetățenii și părțile interesate care </a:t>
            </a:r>
            <a:r>
              <a:rPr lang="en-GB" sz="1400">
                <a:latin typeface="Corbel" pitchFamily="34" charset="0"/>
                <a:ea typeface="Work Sans" charset="0"/>
                <a:cs typeface="Work Sans" charset="0"/>
                <a:sym typeface="Work Sans" charset="0"/>
              </a:rPr>
              <a:t>a </a:t>
            </a:r>
            <a:r>
              <a:rPr lang="vi-VN" sz="1400">
                <a:latin typeface="Corbel" pitchFamily="34" charset="0"/>
                <a:ea typeface="Work Sans" charset="0"/>
                <a:cs typeface="Work Sans" charset="0"/>
                <a:sym typeface="Work Sans" charset="0"/>
              </a:rPr>
              <a:t>condu</a:t>
            </a:r>
            <a:r>
              <a:rPr lang="en-GB" sz="1400">
                <a:latin typeface="Corbel" pitchFamily="34" charset="0"/>
                <a:ea typeface="Work Sans" charset="0"/>
                <a:cs typeface="Work Sans" charset="0"/>
                <a:sym typeface="Work Sans" charset="0"/>
              </a:rPr>
              <a:t>s</a:t>
            </a:r>
            <a:r>
              <a:rPr lang="vi-VN" sz="1400">
                <a:latin typeface="Corbel" pitchFamily="34" charset="0"/>
                <a:ea typeface="Work Sans" charset="0"/>
                <a:cs typeface="Work Sans" charset="0"/>
                <a:sym typeface="Work Sans" charset="0"/>
              </a:rPr>
              <a:t> la Legea privind tranziția ener</a:t>
            </a:r>
            <a:r>
              <a:rPr lang="en-GB" sz="1400">
                <a:latin typeface="Corbel" pitchFamily="34" charset="0"/>
                <a:ea typeface="Work Sans" charset="0"/>
                <a:cs typeface="Work Sans" charset="0"/>
                <a:sym typeface="Work Sans" charset="0"/>
              </a:rPr>
              <a:t>getic</a:t>
            </a:r>
            <a:r>
              <a:rPr lang="vi-VN" sz="1400">
                <a:latin typeface="Corbel" pitchFamily="34" charset="0"/>
                <a:ea typeface="Work Sans" charset="0"/>
                <a:cs typeface="Work Sans" charset="0"/>
                <a:sym typeface="Work Sans" charset="0"/>
              </a:rPr>
              <a:t>ă 2015 </a:t>
            </a:r>
            <a:r>
              <a:rPr lang="en-GB" sz="1400">
                <a:latin typeface="Corbel" pitchFamily="34" charset="0"/>
                <a:ea typeface="Work Sans" charset="0"/>
                <a:cs typeface="Work Sans" charset="0"/>
                <a:sym typeface="Work Sans" charset="0"/>
              </a:rPr>
              <a:t>.</a:t>
            </a:r>
          </a:p>
          <a:p>
            <a:pPr algn="just">
              <a:spcBef>
                <a:spcPts val="600"/>
              </a:spcBef>
              <a:spcAft>
                <a:spcPts val="600"/>
              </a:spcAft>
              <a:buFont typeface="Arial" pitchFamily="34" charset="0"/>
              <a:buChar char="•"/>
            </a:pPr>
            <a:r>
              <a:rPr lang="fr-FR" sz="1400" i="1">
                <a:latin typeface="Corbel" pitchFamily="34" charset="0"/>
                <a:ea typeface="Work Sans" charset="0"/>
                <a:cs typeface="Work Sans" charset="0"/>
                <a:sym typeface="Work Sans" charset="0"/>
              </a:rPr>
              <a:t>Germania</a:t>
            </a:r>
            <a:r>
              <a:rPr lang="fr-FR" sz="1400">
                <a:latin typeface="Corbel" pitchFamily="34" charset="0"/>
                <a:ea typeface="Work Sans" charset="0"/>
                <a:cs typeface="Work Sans" charset="0"/>
                <a:sym typeface="Work Sans" charset="0"/>
              </a:rPr>
              <a:t>: </a:t>
            </a:r>
            <a:r>
              <a:rPr lang="vi-VN" sz="1400">
                <a:latin typeface="Corbel" pitchFamily="34" charset="0"/>
                <a:ea typeface="Work Sans" charset="0"/>
                <a:cs typeface="Work Sans" charset="0"/>
                <a:sym typeface="Work Sans" charset="0"/>
              </a:rPr>
              <a:t>dialog național cu cetățenii și părțile interesate care </a:t>
            </a:r>
            <a:r>
              <a:rPr lang="en-GB" sz="1400">
                <a:latin typeface="Corbel" pitchFamily="34" charset="0"/>
                <a:ea typeface="Work Sans" charset="0"/>
                <a:cs typeface="Work Sans" charset="0"/>
                <a:sym typeface="Work Sans" charset="0"/>
              </a:rPr>
              <a:t>a</a:t>
            </a:r>
            <a:r>
              <a:rPr lang="vi-VN" sz="1400">
                <a:latin typeface="Corbel" pitchFamily="34" charset="0"/>
                <a:ea typeface="Work Sans" charset="0"/>
                <a:cs typeface="Work Sans" charset="0"/>
                <a:sym typeface="Work Sans" charset="0"/>
              </a:rPr>
              <a:t> condu</a:t>
            </a:r>
            <a:r>
              <a:rPr lang="en-GB" sz="1400">
                <a:latin typeface="Corbel" pitchFamily="34" charset="0"/>
                <a:ea typeface="Work Sans" charset="0"/>
                <a:cs typeface="Work Sans" charset="0"/>
                <a:sym typeface="Work Sans" charset="0"/>
              </a:rPr>
              <a:t>s</a:t>
            </a:r>
            <a:r>
              <a:rPr lang="vi-VN" sz="1400">
                <a:latin typeface="Corbel" pitchFamily="34" charset="0"/>
                <a:ea typeface="Work Sans" charset="0"/>
                <a:cs typeface="Work Sans" charset="0"/>
                <a:sym typeface="Work Sans" charset="0"/>
              </a:rPr>
              <a:t> la </a:t>
            </a:r>
            <a:r>
              <a:rPr lang="en-GB" sz="1400">
                <a:latin typeface="Corbel" pitchFamily="34" charset="0"/>
                <a:ea typeface="Work Sans" charset="0"/>
                <a:cs typeface="Work Sans" charset="0"/>
                <a:sym typeface="Work Sans" charset="0"/>
              </a:rPr>
              <a:t>P</a:t>
            </a:r>
            <a:r>
              <a:rPr lang="vi-VN" sz="1400">
                <a:latin typeface="Corbel" pitchFamily="34" charset="0"/>
                <a:ea typeface="Work Sans" charset="0"/>
                <a:cs typeface="Work Sans" charset="0"/>
                <a:sym typeface="Work Sans" charset="0"/>
              </a:rPr>
              <a:t>lanul privind </a:t>
            </a:r>
            <a:r>
              <a:rPr lang="en-GB" sz="1400">
                <a:latin typeface="Corbel" pitchFamily="34" charset="0"/>
                <a:ea typeface="Work Sans" charset="0"/>
                <a:cs typeface="Work Sans" charset="0"/>
                <a:sym typeface="Work Sans" charset="0"/>
              </a:rPr>
              <a:t>P</a:t>
            </a:r>
            <a:r>
              <a:rPr lang="vi-VN" sz="1400">
                <a:latin typeface="Corbel" pitchFamily="34" charset="0"/>
                <a:ea typeface="Work Sans" charset="0"/>
                <a:cs typeface="Work Sans" charset="0"/>
                <a:sym typeface="Work Sans" charset="0"/>
              </a:rPr>
              <a:t>rotecția </a:t>
            </a:r>
            <a:r>
              <a:rPr lang="en-GB" sz="1400">
                <a:latin typeface="Corbel" pitchFamily="34" charset="0"/>
                <a:ea typeface="Work Sans" charset="0"/>
                <a:cs typeface="Work Sans" charset="0"/>
                <a:sym typeface="Work Sans" charset="0"/>
              </a:rPr>
              <a:t>C</a:t>
            </a:r>
            <a:r>
              <a:rPr lang="vi-VN" sz="1400">
                <a:latin typeface="Corbel" pitchFamily="34" charset="0"/>
                <a:ea typeface="Work Sans" charset="0"/>
                <a:cs typeface="Work Sans" charset="0"/>
                <a:sym typeface="Work Sans" charset="0"/>
              </a:rPr>
              <a:t>limei </a:t>
            </a:r>
            <a:r>
              <a:rPr lang="en-GB" sz="1400">
                <a:latin typeface="Corbel" pitchFamily="34" charset="0"/>
                <a:ea typeface="Work Sans" charset="0"/>
                <a:cs typeface="Work Sans" charset="0"/>
                <a:sym typeface="Work Sans" charset="0"/>
              </a:rPr>
              <a:t> </a:t>
            </a:r>
            <a:r>
              <a:rPr lang="fr-FR" sz="1400">
                <a:latin typeface="Corbel" pitchFamily="34" charset="0"/>
                <a:ea typeface="Work Sans" charset="0"/>
                <a:cs typeface="Work Sans" charset="0"/>
                <a:sym typeface="Work Sans" charset="0"/>
              </a:rPr>
              <a:t>2050.</a:t>
            </a:r>
          </a:p>
          <a:p>
            <a:pPr algn="just">
              <a:spcBef>
                <a:spcPts val="600"/>
              </a:spcBef>
              <a:spcAft>
                <a:spcPts val="600"/>
              </a:spcAft>
              <a:buFont typeface="Arial" pitchFamily="34" charset="0"/>
              <a:buChar char="•"/>
            </a:pPr>
            <a:r>
              <a:rPr lang="fr-FR" sz="1400" i="1">
                <a:latin typeface="Corbel" pitchFamily="34" charset="0"/>
                <a:ea typeface="Work Sans" charset="0"/>
                <a:cs typeface="Work Sans" charset="0"/>
                <a:sym typeface="Work Sans" charset="0"/>
              </a:rPr>
              <a:t>Olanda</a:t>
            </a:r>
            <a:r>
              <a:rPr lang="fr-FR" sz="1400">
                <a:latin typeface="Corbel" pitchFamily="34" charset="0"/>
                <a:ea typeface="Work Sans" charset="0"/>
                <a:cs typeface="Work Sans" charset="0"/>
                <a:sym typeface="Work Sans" charset="0"/>
              </a:rPr>
              <a:t>: consult</a:t>
            </a:r>
            <a:r>
              <a:rPr lang="vi-VN" sz="1400">
                <a:latin typeface="Corbel" pitchFamily="34" charset="0"/>
                <a:ea typeface="Work Sans" charset="0"/>
                <a:cs typeface="Work Sans" charset="0"/>
                <a:sym typeface="Work Sans" charset="0"/>
              </a:rPr>
              <a:t>ă</a:t>
            </a:r>
            <a:r>
              <a:rPr lang="fr-FR" sz="1400">
                <a:latin typeface="Corbel" pitchFamily="34" charset="0"/>
                <a:ea typeface="Work Sans" charset="0"/>
                <a:cs typeface="Work Sans" charset="0"/>
                <a:sym typeface="Work Sans" charset="0"/>
              </a:rPr>
              <a:t>rile </a:t>
            </a:r>
            <a:r>
              <a:rPr lang="it-IT" sz="1400">
                <a:latin typeface="Corbel" pitchFamily="34" charset="0"/>
                <a:ea typeface="Work Sans" charset="0"/>
                <a:cs typeface="Work Sans" charset="0"/>
                <a:sym typeface="Work Sans" charset="0"/>
              </a:rPr>
              <a:t>părților interesate pentru a elabora noul plan climatic al </a:t>
            </a:r>
            <a:r>
              <a:rPr lang="vi-VN" sz="1400">
                <a:latin typeface="Corbel" pitchFamily="34" charset="0"/>
                <a:ea typeface="Work Sans" charset="0"/>
                <a:cs typeface="Work Sans" charset="0"/>
                <a:sym typeface="Work Sans" charset="0"/>
              </a:rPr>
              <a:t>ță</a:t>
            </a:r>
            <a:r>
              <a:rPr lang="it-IT" sz="1400">
                <a:latin typeface="Corbel" pitchFamily="34" charset="0"/>
                <a:ea typeface="Work Sans" charset="0"/>
                <a:cs typeface="Work Sans" charset="0"/>
                <a:sym typeface="Work Sans" charset="0"/>
              </a:rPr>
              <a:t>rii.</a:t>
            </a:r>
            <a:endParaRPr lang="en-US" sz="1400">
              <a:latin typeface="Corbel" pitchFamily="34" charset="0"/>
              <a:ea typeface="Work Sans" charset="0"/>
              <a:cs typeface="Work Sans" charset="0"/>
              <a:sym typeface="Work Sans" charset="0"/>
            </a:endParaRPr>
          </a:p>
          <a:p>
            <a:pPr algn="just"/>
            <a:endParaRPr lang="en-US" sz="1400">
              <a:latin typeface="Corbel" pitchFamily="34" charset="0"/>
              <a:ea typeface="Work Sans" charset="0"/>
              <a:cs typeface="Work Sans" charset="0"/>
              <a:sym typeface="Work Sans" charset="0"/>
            </a:endParaRPr>
          </a:p>
          <a:p>
            <a:pPr algn="just"/>
            <a:endParaRPr lang="en-US" sz="1400">
              <a:latin typeface="Corbel" pitchFamily="34" charset="0"/>
            </a:endParaRPr>
          </a:p>
        </p:txBody>
      </p:sp>
      <p:sp>
        <p:nvSpPr>
          <p:cNvPr id="18442" name="Google Shape;115;p19"/>
          <p:cNvSpPr txBox="1">
            <a:spLocks noChangeArrowheads="1"/>
          </p:cNvSpPr>
          <p:nvPr/>
        </p:nvSpPr>
        <p:spPr bwMode="auto">
          <a:xfrm>
            <a:off x="400050" y="1466850"/>
            <a:ext cx="7802563" cy="1004888"/>
          </a:xfrm>
          <a:prstGeom prst="rect">
            <a:avLst/>
          </a:prstGeom>
          <a:noFill/>
          <a:ln w="9525">
            <a:noFill/>
            <a:miter lim="800000"/>
            <a:headEnd/>
            <a:tailEnd/>
          </a:ln>
        </p:spPr>
        <p:txBody>
          <a:bodyPr lIns="91425" tIns="91425" rIns="91425" bIns="91425"/>
          <a:lstStyle/>
          <a:p>
            <a:r>
              <a:rPr lang="fr-FR" sz="1400" b="1">
                <a:latin typeface="Corbel" pitchFamily="34" charset="0"/>
                <a:ea typeface="Work Sans" charset="0"/>
                <a:cs typeface="Work Sans" charset="0"/>
                <a:sym typeface="Work Sans" charset="0"/>
              </a:rPr>
              <a:t>Criterii: </a:t>
            </a:r>
          </a:p>
          <a:p>
            <a:r>
              <a:rPr lang="vi-VN" sz="1400">
                <a:latin typeface="Corbel" pitchFamily="34" charset="0"/>
              </a:rPr>
              <a:t>Angajament politic, Colaborare instituțională, Structura de </a:t>
            </a:r>
            <a:r>
              <a:rPr lang="ro-RO" altLang="ro-RO" sz="1400">
                <a:latin typeface="Corbel" pitchFamily="34" charset="0"/>
              </a:rPr>
              <a:t>guvernanță</a:t>
            </a:r>
            <a:r>
              <a:rPr lang="vi-VN" sz="1400">
                <a:latin typeface="Corbel" pitchFamily="34" charset="0"/>
              </a:rPr>
              <a:t>, Angajare și implicarea părților interesate, Acțiune, Transparență, Adaptabilitate, Eficacitate</a:t>
            </a:r>
            <a:endParaRPr lang="en-US" sz="1400">
              <a:latin typeface="Corbel" pitchFamily="34" charset="0"/>
            </a:endParaRPr>
          </a:p>
        </p:txBody>
      </p:sp>
      <p:pic>
        <p:nvPicPr>
          <p:cNvPr id="18443" name="Picture 9"/>
          <p:cNvPicPr>
            <a:picLocks noChangeAspect="1" noChangeArrowheads="1"/>
          </p:cNvPicPr>
          <p:nvPr/>
        </p:nvPicPr>
        <p:blipFill>
          <a:blip r:embed="rId6" cstate="print"/>
          <a:srcRect/>
          <a:stretch>
            <a:fillRect/>
          </a:stretch>
        </p:blipFill>
        <p:spPr bwMode="auto">
          <a:xfrm>
            <a:off x="8070850" y="4060825"/>
            <a:ext cx="752475" cy="542925"/>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7"/>
          <p:cNvSpPr txBox="1">
            <a:spLocks noChangeArrowheads="1"/>
          </p:cNvSpPr>
          <p:nvPr/>
        </p:nvSpPr>
        <p:spPr bwMode="auto">
          <a:xfrm>
            <a:off x="404813" y="771525"/>
            <a:ext cx="8564562" cy="830263"/>
          </a:xfrm>
          <a:prstGeom prst="rect">
            <a:avLst/>
          </a:prstGeom>
          <a:noFill/>
          <a:ln w="9525">
            <a:noFill/>
            <a:miter lim="800000"/>
            <a:headEnd/>
            <a:tailEnd/>
          </a:ln>
        </p:spPr>
        <p:txBody>
          <a:bodyPr>
            <a:spAutoFit/>
          </a:bodyPr>
          <a:lstStyle/>
          <a:p>
            <a:pPr eaLnBrk="1" hangingPunct="1">
              <a:buFont typeface="Wingdings 2" pitchFamily="18" charset="2"/>
              <a:buNone/>
            </a:pPr>
            <a:r>
              <a:rPr lang="ro-RO" altLang="ro-RO" sz="2400" b="1">
                <a:solidFill>
                  <a:srgbClr val="33CCCC"/>
                </a:solidFill>
                <a:latin typeface="Corbel" pitchFamily="34" charset="0"/>
              </a:rPr>
              <a:t>Proiecte rețea OER – BEACON</a:t>
            </a:r>
            <a:r>
              <a:rPr lang="en-US" altLang="ro-RO" sz="2400" b="1">
                <a:solidFill>
                  <a:srgbClr val="33CCCC"/>
                </a:solidFill>
                <a:latin typeface="Corbel" pitchFamily="34" charset="0"/>
              </a:rPr>
              <a:t> </a:t>
            </a:r>
            <a:r>
              <a:rPr lang="en-US" altLang="ro-RO" sz="2000">
                <a:solidFill>
                  <a:srgbClr val="33CCCC"/>
                </a:solidFill>
                <a:latin typeface="Corbel" pitchFamily="34" charset="0"/>
              </a:rPr>
              <a:t>(</a:t>
            </a:r>
            <a:r>
              <a:rPr lang="ro-RO" altLang="ro-RO" sz="2000" i="1">
                <a:solidFill>
                  <a:srgbClr val="33CCCC"/>
                </a:solidFill>
                <a:latin typeface="Corbel" pitchFamily="34" charset="0"/>
              </a:rPr>
              <a:t>aprilie 2018 – martie 2021)</a:t>
            </a:r>
            <a:endParaRPr lang="en-US" altLang="ro-RO" sz="2000">
              <a:solidFill>
                <a:srgbClr val="33CCCC"/>
              </a:solidFill>
              <a:latin typeface="Corbel" pitchFamily="34" charset="0"/>
            </a:endParaRPr>
          </a:p>
          <a:p>
            <a:pPr eaLnBrk="1" hangingPunct="1">
              <a:buFont typeface="Wingdings 2" pitchFamily="18" charset="2"/>
              <a:buNone/>
            </a:pPr>
            <a:r>
              <a:rPr lang="ro-RO" altLang="ro-RO" i="1">
                <a:solidFill>
                  <a:srgbClr val="33CCCC"/>
                </a:solidFill>
                <a:latin typeface="Corbel" pitchFamily="34" charset="0"/>
              </a:rPr>
              <a:t>Bridging European &amp; Local Climate Action</a:t>
            </a:r>
            <a:r>
              <a:rPr lang="ro-RO" altLang="ro-RO" sz="2400" b="1">
                <a:solidFill>
                  <a:srgbClr val="33CCCC"/>
                </a:solidFill>
                <a:latin typeface="Corbel" pitchFamily="34" charset="0"/>
              </a:rPr>
              <a:t>  </a:t>
            </a:r>
            <a:endParaRPr lang="ro-RO" altLang="ro-RO" sz="2000" b="1" i="1">
              <a:solidFill>
                <a:srgbClr val="33CCCC"/>
              </a:solidFill>
              <a:latin typeface="Corbel" pitchFamily="34" charset="0"/>
            </a:endParaRPr>
          </a:p>
        </p:txBody>
      </p:sp>
      <p:sp>
        <p:nvSpPr>
          <p:cNvPr id="19459" name="Inhaltsplatzhalter 2"/>
          <p:cNvSpPr txBox="1">
            <a:spLocks noChangeArrowheads="1"/>
          </p:cNvSpPr>
          <p:nvPr/>
        </p:nvSpPr>
        <p:spPr bwMode="auto">
          <a:xfrm>
            <a:off x="185738" y="1554163"/>
            <a:ext cx="5546725" cy="4492625"/>
          </a:xfrm>
          <a:prstGeom prst="rect">
            <a:avLst/>
          </a:prstGeom>
          <a:noFill/>
          <a:ln w="9525">
            <a:noFill/>
            <a:miter lim="800000"/>
            <a:headEnd/>
            <a:tailEnd/>
          </a:ln>
        </p:spPr>
        <p:txBody>
          <a:bodyPr/>
          <a:lstStyle/>
          <a:p>
            <a:pPr>
              <a:lnSpc>
                <a:spcPct val="150000"/>
              </a:lnSpc>
              <a:spcBef>
                <a:spcPct val="20000"/>
              </a:spcBef>
              <a:buClr>
                <a:srgbClr val="0BD0D9"/>
              </a:buClr>
              <a:buSzPct val="95000"/>
              <a:buFont typeface="Wingdings 2" pitchFamily="18" charset="2"/>
              <a:buNone/>
            </a:pPr>
            <a:r>
              <a:rPr lang="ro-RO" altLang="ro-RO" sz="1200" b="1">
                <a:solidFill>
                  <a:schemeClr val="accent1"/>
                </a:solidFill>
                <a:latin typeface="Corbel" pitchFamily="34" charset="0"/>
                <a:cs typeface="Tahoma" pitchFamily="34" charset="0"/>
              </a:rPr>
              <a:t>CONSORȚIUL PROIECTULUI</a:t>
            </a:r>
          </a:p>
          <a:p>
            <a:pPr algn="just">
              <a:lnSpc>
                <a:spcPct val="120000"/>
              </a:lnSpc>
              <a:spcBef>
                <a:spcPct val="20000"/>
              </a:spcBef>
              <a:buClr>
                <a:srgbClr val="0BD0D9"/>
              </a:buClr>
              <a:buSzPct val="95000"/>
              <a:buFont typeface="Wingdings 2" pitchFamily="18" charset="2"/>
              <a:buNone/>
            </a:pPr>
            <a:r>
              <a:rPr lang="ro-RO" altLang="ro-RO" sz="1200" b="1">
                <a:solidFill>
                  <a:schemeClr val="accent1"/>
                </a:solidFill>
                <a:latin typeface="Corbel" pitchFamily="34" charset="0"/>
                <a:cs typeface="Tahoma" pitchFamily="34" charset="0"/>
              </a:rPr>
              <a:t>Organizații de implementare:</a:t>
            </a:r>
          </a:p>
          <a:p>
            <a:pPr>
              <a:lnSpc>
                <a:spcPct val="120000"/>
              </a:lnSpc>
              <a:spcBef>
                <a:spcPct val="20000"/>
              </a:spcBef>
              <a:buClr>
                <a:schemeClr val="accent1"/>
              </a:buClr>
              <a:buSzPct val="95000"/>
              <a:buFont typeface="Wingdings 2" pitchFamily="18" charset="2"/>
              <a:buChar char=""/>
            </a:pPr>
            <a:r>
              <a:rPr lang="en-US" altLang="ro-RO" sz="1200">
                <a:latin typeface="Corbel" pitchFamily="34" charset="0"/>
                <a:cs typeface="Tahoma" pitchFamily="34" charset="0"/>
              </a:rPr>
              <a:t>Navigant </a:t>
            </a:r>
            <a:r>
              <a:rPr lang="ro-RO" altLang="ro-RO" sz="1200">
                <a:latin typeface="Corbel" pitchFamily="34" charset="0"/>
                <a:cs typeface="Tahoma" pitchFamily="34" charset="0"/>
              </a:rPr>
              <a:t>- Germania</a:t>
            </a:r>
            <a:endParaRPr lang="en-US" altLang="ro-RO" sz="1200">
              <a:latin typeface="Corbel" pitchFamily="34" charset="0"/>
              <a:cs typeface="Tahoma" pitchFamily="34" charset="0"/>
            </a:endParaRPr>
          </a:p>
          <a:p>
            <a:pPr>
              <a:lnSpc>
                <a:spcPct val="120000"/>
              </a:lnSpc>
              <a:spcBef>
                <a:spcPct val="20000"/>
              </a:spcBef>
              <a:buClr>
                <a:schemeClr val="accent1"/>
              </a:buClr>
              <a:buSzPct val="95000"/>
              <a:buFont typeface="Wingdings 2" pitchFamily="18" charset="2"/>
              <a:buChar char=""/>
            </a:pPr>
            <a:r>
              <a:rPr lang="en-US" altLang="ro-RO" sz="1200">
                <a:latin typeface="Corbel" pitchFamily="34" charset="0"/>
                <a:cs typeface="Tahoma" pitchFamily="34" charset="0"/>
              </a:rPr>
              <a:t>adelphi research GmbH</a:t>
            </a:r>
            <a:r>
              <a:rPr lang="ro-RO" altLang="ro-RO" sz="1200">
                <a:latin typeface="Corbel" pitchFamily="34" charset="0"/>
                <a:cs typeface="Tahoma" pitchFamily="34" charset="0"/>
              </a:rPr>
              <a:t> - Germania</a:t>
            </a:r>
            <a:endParaRPr lang="en-US" altLang="ro-RO" sz="1200">
              <a:latin typeface="Corbel" pitchFamily="34" charset="0"/>
              <a:cs typeface="Tahoma" pitchFamily="34" charset="0"/>
            </a:endParaRPr>
          </a:p>
          <a:p>
            <a:pPr>
              <a:lnSpc>
                <a:spcPct val="120000"/>
              </a:lnSpc>
              <a:spcBef>
                <a:spcPct val="20000"/>
              </a:spcBef>
              <a:buClr>
                <a:schemeClr val="accent1"/>
              </a:buClr>
              <a:buSzPct val="95000"/>
              <a:buFont typeface="Wingdings 2" pitchFamily="18" charset="2"/>
              <a:buChar char=""/>
            </a:pPr>
            <a:r>
              <a:rPr lang="en-US" altLang="ro-RO" sz="1000" i="1">
                <a:solidFill>
                  <a:srgbClr val="7F7F7F"/>
                </a:solidFill>
                <a:latin typeface="Corbel" pitchFamily="34" charset="0"/>
                <a:cs typeface="Tahoma" pitchFamily="34" charset="0"/>
              </a:rPr>
              <a:t>Independent Institute for Environmental Issues (UfU)</a:t>
            </a:r>
            <a:r>
              <a:rPr lang="ro-RO" altLang="ro-RO" sz="1000" i="1">
                <a:solidFill>
                  <a:srgbClr val="7F7F7F"/>
                </a:solidFill>
                <a:latin typeface="Corbel" pitchFamily="34" charset="0"/>
                <a:cs typeface="Tahoma" pitchFamily="34" charset="0"/>
              </a:rPr>
              <a:t> - Germania</a:t>
            </a:r>
          </a:p>
          <a:p>
            <a:pPr algn="just">
              <a:lnSpc>
                <a:spcPct val="120000"/>
              </a:lnSpc>
              <a:spcBef>
                <a:spcPct val="20000"/>
              </a:spcBef>
              <a:buClr>
                <a:srgbClr val="0BD0D9"/>
              </a:buClr>
              <a:buSzPct val="95000"/>
              <a:buFont typeface="Wingdings 2" pitchFamily="18" charset="2"/>
              <a:buNone/>
            </a:pPr>
            <a:r>
              <a:rPr lang="ro-RO" altLang="ro-RO" sz="1200" b="1">
                <a:solidFill>
                  <a:schemeClr val="accent1"/>
                </a:solidFill>
                <a:latin typeface="Corbel" pitchFamily="34" charset="0"/>
                <a:cs typeface="Tahoma" pitchFamily="34" charset="0"/>
              </a:rPr>
              <a:t>Parteneri de implementare:</a:t>
            </a:r>
            <a:endParaRPr lang="de-DE" altLang="ro-RO" sz="1200" b="1">
              <a:solidFill>
                <a:schemeClr val="accent1"/>
              </a:solidFill>
              <a:latin typeface="Corbel" pitchFamily="34" charset="0"/>
              <a:cs typeface="Tahoma" pitchFamily="34" charset="0"/>
            </a:endParaRPr>
          </a:p>
          <a:p>
            <a:pPr>
              <a:lnSpc>
                <a:spcPct val="120000"/>
              </a:lnSpc>
              <a:spcBef>
                <a:spcPct val="20000"/>
              </a:spcBef>
              <a:buClr>
                <a:srgbClr val="0BD0D9"/>
              </a:buClr>
              <a:buSzPct val="95000"/>
              <a:buFont typeface="Wingdings 2" pitchFamily="18" charset="2"/>
              <a:buChar char=""/>
            </a:pPr>
            <a:r>
              <a:rPr lang="ro-RO" altLang="ro-RO" sz="1200">
                <a:latin typeface="Corbel" pitchFamily="34" charset="0"/>
                <a:cs typeface="Tahoma" pitchFamily="34" charset="0"/>
              </a:rPr>
              <a:t>E</a:t>
            </a:r>
            <a:r>
              <a:rPr lang="vi-VN" altLang="ro-RO" sz="1200">
                <a:latin typeface="Corbel" pitchFamily="34" charset="0"/>
                <a:cs typeface="Tahoma" pitchFamily="34" charset="0"/>
              </a:rPr>
              <a:t>nergy Cities</a:t>
            </a:r>
            <a:r>
              <a:rPr lang="ro-RO" altLang="ro-RO" sz="1200">
                <a:latin typeface="Corbel" pitchFamily="34" charset="0"/>
                <a:cs typeface="Tahoma" pitchFamily="34" charset="0"/>
              </a:rPr>
              <a:t> – Franța</a:t>
            </a:r>
            <a:endParaRPr lang="vi-VN" altLang="ro-RO" sz="1200">
              <a:latin typeface="Corbel" pitchFamily="34" charset="0"/>
              <a:cs typeface="Tahoma" pitchFamily="34" charset="0"/>
            </a:endParaRPr>
          </a:p>
          <a:p>
            <a:pPr>
              <a:lnSpc>
                <a:spcPct val="120000"/>
              </a:lnSpc>
              <a:spcBef>
                <a:spcPct val="20000"/>
              </a:spcBef>
              <a:buClr>
                <a:srgbClr val="0BD0D9"/>
              </a:buClr>
              <a:buSzPct val="95000"/>
              <a:buFont typeface="Wingdings 2" pitchFamily="18" charset="2"/>
              <a:buNone/>
            </a:pPr>
            <a:r>
              <a:rPr lang="ro-RO" altLang="ro-RO" sz="1200">
                <a:latin typeface="Corbel" pitchFamily="34" charset="0"/>
                <a:cs typeface="Tahoma" pitchFamily="34" charset="0"/>
              </a:rPr>
              <a:t>1.   </a:t>
            </a:r>
            <a:r>
              <a:rPr lang="vi-VN" altLang="ro-RO" sz="1200">
                <a:latin typeface="Corbel" pitchFamily="34" charset="0"/>
                <a:cs typeface="Tahoma" pitchFamily="34" charset="0"/>
              </a:rPr>
              <a:t>SEVEn, Republica Cehă</a:t>
            </a:r>
            <a:r>
              <a:rPr lang="ro-RO" altLang="ro-RO" sz="1200">
                <a:latin typeface="Corbel" pitchFamily="34" charset="0"/>
                <a:cs typeface="Tahoma" pitchFamily="34" charset="0"/>
              </a:rPr>
              <a:t> </a:t>
            </a:r>
            <a:r>
              <a:rPr lang="ro-RO" altLang="ro-RO" sz="1200" b="1">
                <a:latin typeface="Corbel" pitchFamily="34" charset="0"/>
                <a:cs typeface="Tahoma" pitchFamily="34" charset="0"/>
              </a:rPr>
              <a:t>- </a:t>
            </a:r>
            <a:r>
              <a:rPr lang="ro-RO" altLang="ro-RO" sz="1200" i="1">
                <a:latin typeface="Corbel" pitchFamily="34" charset="0"/>
                <a:cs typeface="Tahoma" pitchFamily="34" charset="0"/>
              </a:rPr>
              <a:t>municipalități  și învățământ preuniversitar</a:t>
            </a:r>
            <a:endParaRPr lang="vi-VN" altLang="ro-RO" sz="1200" b="1">
              <a:latin typeface="Corbel" pitchFamily="34" charset="0"/>
              <a:cs typeface="Tahoma" pitchFamily="34" charset="0"/>
            </a:endParaRPr>
          </a:p>
          <a:p>
            <a:pPr>
              <a:lnSpc>
                <a:spcPct val="120000"/>
              </a:lnSpc>
              <a:spcBef>
                <a:spcPct val="20000"/>
              </a:spcBef>
              <a:buClr>
                <a:srgbClr val="0BD0D9"/>
              </a:buClr>
              <a:buSzPct val="95000"/>
              <a:buFont typeface="Wingdings 2" pitchFamily="18" charset="2"/>
              <a:buNone/>
            </a:pPr>
            <a:r>
              <a:rPr lang="ro-RO" altLang="ro-RO" sz="1200">
                <a:latin typeface="Corbel" pitchFamily="34" charset="0"/>
                <a:cs typeface="Tahoma" pitchFamily="34" charset="0"/>
              </a:rPr>
              <a:t>2.   </a:t>
            </a:r>
            <a:r>
              <a:rPr lang="vi-VN" altLang="ro-RO" sz="1200">
                <a:latin typeface="Corbel" pitchFamily="34" charset="0"/>
                <a:cs typeface="Tahoma" pitchFamily="34" charset="0"/>
              </a:rPr>
              <a:t>The Association of Municipalities Polish Network (PNEC), Polonia</a:t>
            </a:r>
            <a:r>
              <a:rPr lang="ro-RO" altLang="ro-RO" sz="1200">
                <a:latin typeface="Corbel" pitchFamily="34" charset="0"/>
                <a:cs typeface="Tahoma" pitchFamily="34" charset="0"/>
              </a:rPr>
              <a:t> –</a:t>
            </a:r>
            <a:r>
              <a:rPr lang="ro-RO" altLang="ro-RO" sz="1200" i="1">
                <a:latin typeface="Corbel" pitchFamily="34" charset="0"/>
                <a:cs typeface="Tahoma" pitchFamily="34" charset="0"/>
              </a:rPr>
              <a:t>municipalități </a:t>
            </a:r>
          </a:p>
          <a:p>
            <a:pPr>
              <a:lnSpc>
                <a:spcPct val="120000"/>
              </a:lnSpc>
              <a:spcBef>
                <a:spcPct val="20000"/>
              </a:spcBef>
              <a:buClr>
                <a:srgbClr val="0BD0D9"/>
              </a:buClr>
              <a:buSzPct val="95000"/>
              <a:buFont typeface="Wingdings 2" pitchFamily="18" charset="2"/>
              <a:buNone/>
            </a:pPr>
            <a:r>
              <a:rPr lang="ro-RO" altLang="ro-RO" sz="1200">
                <a:latin typeface="Corbel" pitchFamily="34" charset="0"/>
                <a:cs typeface="Tahoma" pitchFamily="34" charset="0"/>
              </a:rPr>
              <a:t>3.1. </a:t>
            </a:r>
            <a:r>
              <a:rPr lang="vi-VN" altLang="ro-RO" sz="1200" b="1">
                <a:solidFill>
                  <a:srgbClr val="33CCCC"/>
                </a:solidFill>
                <a:latin typeface="Corbel" pitchFamily="34" charset="0"/>
                <a:cs typeface="Tahoma" pitchFamily="34" charset="0"/>
              </a:rPr>
              <a:t>Asociația “Orașe Energie în România” (OER), România</a:t>
            </a:r>
            <a:r>
              <a:rPr lang="ro-RO" altLang="ro-RO" sz="1200" b="1">
                <a:solidFill>
                  <a:srgbClr val="33CCCC"/>
                </a:solidFill>
                <a:latin typeface="Corbel" pitchFamily="34" charset="0"/>
                <a:cs typeface="Tahoma" pitchFamily="34" charset="0"/>
              </a:rPr>
              <a:t> – </a:t>
            </a:r>
            <a:r>
              <a:rPr lang="ro-RO" altLang="ro-RO" sz="1200" b="1" i="1">
                <a:solidFill>
                  <a:srgbClr val="33CCCC"/>
                </a:solidFill>
                <a:latin typeface="Corbel" pitchFamily="34" charset="0"/>
                <a:cs typeface="Tahoma" pitchFamily="34" charset="0"/>
              </a:rPr>
              <a:t>municipalități</a:t>
            </a:r>
            <a:endParaRPr lang="vi-VN" altLang="ro-RO" sz="1200" b="1" i="1">
              <a:solidFill>
                <a:srgbClr val="33CCCC"/>
              </a:solidFill>
              <a:latin typeface="Corbel" pitchFamily="34" charset="0"/>
              <a:cs typeface="Tahoma" pitchFamily="34" charset="0"/>
            </a:endParaRPr>
          </a:p>
          <a:p>
            <a:pPr>
              <a:lnSpc>
                <a:spcPct val="120000"/>
              </a:lnSpc>
              <a:spcBef>
                <a:spcPct val="20000"/>
              </a:spcBef>
              <a:buClr>
                <a:srgbClr val="0BD0D9"/>
              </a:buClr>
              <a:buSzPct val="95000"/>
              <a:buFont typeface="Wingdings 2" pitchFamily="18" charset="2"/>
              <a:buNone/>
            </a:pPr>
            <a:r>
              <a:rPr lang="ro-RO" altLang="ro-RO" sz="1000" i="1">
                <a:solidFill>
                  <a:srgbClr val="7F7F7F"/>
                </a:solidFill>
                <a:latin typeface="Corbel" pitchFamily="34" charset="0"/>
                <a:cs typeface="Tahoma" pitchFamily="34" charset="0"/>
              </a:rPr>
              <a:t>3.2. </a:t>
            </a:r>
            <a:r>
              <a:rPr lang="vi-VN" altLang="ro-RO" sz="1000" i="1">
                <a:solidFill>
                  <a:srgbClr val="7F7F7F"/>
                </a:solidFill>
                <a:latin typeface="Corbel" pitchFamily="34" charset="0"/>
                <a:cs typeface="Tahoma" pitchFamily="34" charset="0"/>
              </a:rPr>
              <a:t>Asociația ENVIRON, România</a:t>
            </a:r>
            <a:r>
              <a:rPr lang="ro-RO" altLang="ro-RO" sz="1000" i="1">
                <a:solidFill>
                  <a:srgbClr val="7F7F7F"/>
                </a:solidFill>
                <a:latin typeface="Corbel" pitchFamily="34" charset="0"/>
                <a:cs typeface="Tahoma" pitchFamily="34" charset="0"/>
              </a:rPr>
              <a:t> – învățământ preuniversitar</a:t>
            </a:r>
            <a:endParaRPr lang="vi-VN" altLang="ro-RO" sz="1000" i="1">
              <a:solidFill>
                <a:srgbClr val="7F7F7F"/>
              </a:solidFill>
              <a:latin typeface="Corbel" pitchFamily="34" charset="0"/>
              <a:cs typeface="Tahoma" pitchFamily="34" charset="0"/>
            </a:endParaRPr>
          </a:p>
          <a:p>
            <a:pPr>
              <a:lnSpc>
                <a:spcPct val="120000"/>
              </a:lnSpc>
              <a:spcBef>
                <a:spcPct val="20000"/>
              </a:spcBef>
              <a:buClr>
                <a:srgbClr val="0BD0D9"/>
              </a:buClr>
              <a:buSzPct val="95000"/>
              <a:buFont typeface="Wingdings 2" pitchFamily="18" charset="2"/>
              <a:buNone/>
            </a:pPr>
            <a:r>
              <a:rPr lang="ro-RO" altLang="ro-RO" sz="1000" i="1">
                <a:solidFill>
                  <a:srgbClr val="7F7F7F"/>
                </a:solidFill>
                <a:latin typeface="Corbel" pitchFamily="34" charset="0"/>
                <a:cs typeface="Tahoma" pitchFamily="34" charset="0"/>
              </a:rPr>
              <a:t>4.   </a:t>
            </a:r>
            <a:r>
              <a:rPr lang="vi-VN" altLang="ro-RO" sz="1000" i="1">
                <a:solidFill>
                  <a:srgbClr val="7F7F7F"/>
                </a:solidFill>
                <a:latin typeface="Corbel" pitchFamily="34" charset="0"/>
                <a:cs typeface="Tahoma" pitchFamily="34" charset="0"/>
              </a:rPr>
              <a:t>National Trust Ecofund Bulgaria (NTEF),</a:t>
            </a:r>
            <a:r>
              <a:rPr lang="ro-RO" altLang="ro-RO" sz="1000" i="1">
                <a:solidFill>
                  <a:srgbClr val="7F7F7F"/>
                </a:solidFill>
                <a:latin typeface="Corbel" pitchFamily="34" charset="0"/>
                <a:cs typeface="Tahoma" pitchFamily="34" charset="0"/>
              </a:rPr>
              <a:t> Bulgaria - învățământ preuniversitar</a:t>
            </a:r>
            <a:endParaRPr lang="vi-VN" altLang="ro-RO" sz="1000" i="1">
              <a:solidFill>
                <a:srgbClr val="7F7F7F"/>
              </a:solidFill>
              <a:latin typeface="Corbel" pitchFamily="34" charset="0"/>
              <a:cs typeface="Tahoma" pitchFamily="34" charset="0"/>
            </a:endParaRPr>
          </a:p>
          <a:p>
            <a:pPr>
              <a:lnSpc>
                <a:spcPct val="120000"/>
              </a:lnSpc>
              <a:spcBef>
                <a:spcPct val="20000"/>
              </a:spcBef>
              <a:buClr>
                <a:srgbClr val="0BD0D9"/>
              </a:buClr>
              <a:buSzPct val="95000"/>
              <a:buFont typeface="Wingdings 2" pitchFamily="18" charset="2"/>
              <a:buNone/>
            </a:pPr>
            <a:r>
              <a:rPr lang="ro-RO" altLang="ro-RO" sz="1200">
                <a:latin typeface="Corbel" pitchFamily="34" charset="0"/>
                <a:cs typeface="Tahoma" pitchFamily="34" charset="0"/>
              </a:rPr>
              <a:t>5.   </a:t>
            </a:r>
            <a:r>
              <a:rPr lang="vi-VN" altLang="ro-RO" sz="1200">
                <a:latin typeface="Corbel" pitchFamily="34" charset="0"/>
                <a:cs typeface="Tahoma" pitchFamily="34" charset="0"/>
              </a:rPr>
              <a:t>Institute of Social Sciences – University of Lisbon (FCiências.ID), </a:t>
            </a:r>
            <a:r>
              <a:rPr lang="ro-RO" altLang="ro-RO" sz="1200">
                <a:latin typeface="Corbel" pitchFamily="34" charset="0"/>
                <a:cs typeface="Tahoma" pitchFamily="34" charset="0"/>
              </a:rPr>
              <a:t>Portugalia - </a:t>
            </a:r>
            <a:r>
              <a:rPr lang="ro-RO" altLang="ro-RO" sz="1200" i="1">
                <a:latin typeface="Corbel" pitchFamily="34" charset="0"/>
                <a:cs typeface="Tahoma" pitchFamily="34" charset="0"/>
              </a:rPr>
              <a:t>municipalități</a:t>
            </a:r>
            <a:endParaRPr lang="vi-VN" altLang="ro-RO" sz="1200" i="1">
              <a:latin typeface="Corbel" pitchFamily="34" charset="0"/>
              <a:cs typeface="Tahoma" pitchFamily="34" charset="0"/>
            </a:endParaRPr>
          </a:p>
          <a:p>
            <a:pPr>
              <a:lnSpc>
                <a:spcPct val="120000"/>
              </a:lnSpc>
              <a:spcBef>
                <a:spcPct val="20000"/>
              </a:spcBef>
              <a:buClr>
                <a:srgbClr val="0BD0D9"/>
              </a:buClr>
              <a:buSzPct val="95000"/>
              <a:buFont typeface="Wingdings 2" pitchFamily="18" charset="2"/>
              <a:buNone/>
            </a:pPr>
            <a:r>
              <a:rPr lang="ro-RO" altLang="ro-RO" sz="1200">
                <a:latin typeface="Corbel" pitchFamily="34" charset="0"/>
                <a:cs typeface="Tahoma" pitchFamily="34" charset="0"/>
              </a:rPr>
              <a:t>6.   </a:t>
            </a:r>
            <a:r>
              <a:rPr lang="vi-VN" altLang="ro-RO" sz="1200">
                <a:latin typeface="Corbel" pitchFamily="34" charset="0"/>
                <a:cs typeface="Tahoma" pitchFamily="34" charset="0"/>
              </a:rPr>
              <a:t>Centre for Renewable Energy Sources and Saving (CRES), Grecia</a:t>
            </a:r>
            <a:r>
              <a:rPr lang="ro-RO" altLang="ro-RO" sz="1200">
                <a:latin typeface="Corbel" pitchFamily="34" charset="0"/>
                <a:cs typeface="Tahoma" pitchFamily="34" charset="0"/>
              </a:rPr>
              <a:t> - </a:t>
            </a:r>
            <a:r>
              <a:rPr lang="ro-RO" altLang="ro-RO" sz="1200" i="1">
                <a:latin typeface="Corbel" pitchFamily="34" charset="0"/>
                <a:cs typeface="Tahoma" pitchFamily="34" charset="0"/>
              </a:rPr>
              <a:t>municipalități</a:t>
            </a:r>
            <a:endParaRPr lang="vi-VN" altLang="ro-RO" sz="1200" i="1">
              <a:latin typeface="Corbel" pitchFamily="34" charset="0"/>
              <a:cs typeface="Tahoma" pitchFamily="34" charset="0"/>
            </a:endParaRPr>
          </a:p>
          <a:p>
            <a:pPr>
              <a:spcBef>
                <a:spcPct val="20000"/>
              </a:spcBef>
              <a:buClr>
                <a:srgbClr val="0BD0D9"/>
              </a:buClr>
              <a:buSzPct val="95000"/>
              <a:buFont typeface="Wingdings 2" pitchFamily="18" charset="2"/>
              <a:buChar char=""/>
            </a:pPr>
            <a:endParaRPr lang="vi-VN" altLang="ro-RO" sz="1200">
              <a:solidFill>
                <a:srgbClr val="0070C0"/>
              </a:solidFill>
              <a:latin typeface="Corbel" pitchFamily="34" charset="0"/>
              <a:cs typeface="Tahoma" pitchFamily="34" charset="0"/>
            </a:endParaRPr>
          </a:p>
          <a:p>
            <a:pPr algn="just">
              <a:lnSpc>
                <a:spcPct val="160000"/>
              </a:lnSpc>
              <a:spcBef>
                <a:spcPct val="20000"/>
              </a:spcBef>
              <a:buClr>
                <a:schemeClr val="accent1"/>
              </a:buClr>
              <a:buSzPct val="95000"/>
              <a:buFont typeface="Wingdings 2" pitchFamily="18" charset="2"/>
              <a:buNone/>
            </a:pPr>
            <a:endParaRPr lang="en-US" altLang="ro-RO" sz="1200">
              <a:latin typeface="Corbel" pitchFamily="34" charset="0"/>
              <a:cs typeface="Calibri" pitchFamily="34" charset="0"/>
            </a:endParaRPr>
          </a:p>
          <a:p>
            <a:pPr algn="just">
              <a:lnSpc>
                <a:spcPct val="160000"/>
              </a:lnSpc>
              <a:spcBef>
                <a:spcPct val="20000"/>
              </a:spcBef>
              <a:buClr>
                <a:schemeClr val="accent1"/>
              </a:buClr>
              <a:buSzPct val="95000"/>
              <a:buFont typeface="Arial" pitchFamily="34" charset="0"/>
              <a:buChar char="•"/>
            </a:pPr>
            <a:endParaRPr lang="en-US" altLang="ro-RO" sz="1200">
              <a:latin typeface="Corbel" pitchFamily="34" charset="0"/>
              <a:cs typeface="Calibri" pitchFamily="34" charset="0"/>
            </a:endParaRPr>
          </a:p>
        </p:txBody>
      </p:sp>
      <p:pic>
        <p:nvPicPr>
          <p:cNvPr id="19460" name="Bild 2" descr="The BEACON logotype is in gradient colour from blue to green, the claim on the right side is Bridging European &amp; Local Climate Action."/>
          <p:cNvPicPr>
            <a:picLocks noChangeAspect="1" noChangeArrowheads="1"/>
          </p:cNvPicPr>
          <p:nvPr/>
        </p:nvPicPr>
        <p:blipFill>
          <a:blip r:embed="rId3" cstate="print"/>
          <a:srcRect l="10893" t="47784" r="58578"/>
          <a:stretch>
            <a:fillRect/>
          </a:stretch>
        </p:blipFill>
        <p:spPr bwMode="auto">
          <a:xfrm>
            <a:off x="6630988" y="1285875"/>
            <a:ext cx="2305050" cy="546100"/>
          </a:xfrm>
          <a:prstGeom prst="rect">
            <a:avLst/>
          </a:prstGeom>
          <a:noFill/>
          <a:ln w="9525">
            <a:noFill/>
            <a:miter lim="800000"/>
            <a:headEnd/>
            <a:tailEnd/>
          </a:ln>
        </p:spPr>
      </p:pic>
      <p:sp>
        <p:nvSpPr>
          <p:cNvPr id="14" name="Rectangle 13">
            <a:extLst>
              <a:ext uri="{FF2B5EF4-FFF2-40B4-BE49-F238E27FC236}"/>
            </a:extLst>
          </p:cNvPr>
          <p:cNvSpPr/>
          <p:nvPr/>
        </p:nvSpPr>
        <p:spPr>
          <a:xfrm>
            <a:off x="5602272" y="1817080"/>
            <a:ext cx="3766758" cy="276999"/>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just">
              <a:spcAft>
                <a:spcPts val="600"/>
              </a:spcAft>
              <a:buClr>
                <a:srgbClr val="33CCCC"/>
              </a:buClr>
              <a:defRPr/>
            </a:pPr>
            <a:r>
              <a:rPr lang="ro-RO" altLang="en-US" sz="1200" b="1" dirty="0">
                <a:solidFill>
                  <a:srgbClr val="0070C0"/>
                </a:solidFill>
                <a:latin typeface="Corbel" pitchFamily="34" charset="0"/>
              </a:rPr>
              <a:t>Finanțare: EUKI – European Climate Initiative</a:t>
            </a:r>
          </a:p>
        </p:txBody>
      </p:sp>
      <p:pic>
        <p:nvPicPr>
          <p:cNvPr id="19464" name="Grafik 7" descr="C:\Users\Sibyl Steuwer\Buildings Performance Institute\BPIE Team Site - Projects\G001 EUKI RO-BG\2 work_packages\communications\logos\EUKI_DE_bmu_supported_CMYK_en.jpg"/>
          <p:cNvPicPr>
            <a:picLocks noChangeAspect="1" noChangeArrowheads="1"/>
          </p:cNvPicPr>
          <p:nvPr/>
        </p:nvPicPr>
        <p:blipFill>
          <a:blip r:embed="rId4" cstate="print"/>
          <a:srcRect/>
          <a:stretch>
            <a:fillRect/>
          </a:stretch>
        </p:blipFill>
        <p:spPr bwMode="auto">
          <a:xfrm>
            <a:off x="5672138" y="2090738"/>
            <a:ext cx="3471862" cy="1141412"/>
          </a:xfrm>
          <a:prstGeom prst="rect">
            <a:avLst/>
          </a:prstGeom>
          <a:noFill/>
          <a:ln w="9525">
            <a:noFill/>
            <a:miter lim="800000"/>
            <a:headEnd/>
            <a:tailEnd/>
          </a:ln>
        </p:spPr>
      </p:pic>
      <p:sp>
        <p:nvSpPr>
          <p:cNvPr id="19465" name="Inhaltsplatzhalter 2"/>
          <p:cNvSpPr txBox="1">
            <a:spLocks noChangeArrowheads="1"/>
          </p:cNvSpPr>
          <p:nvPr/>
        </p:nvSpPr>
        <p:spPr bwMode="auto">
          <a:xfrm>
            <a:off x="5634038" y="3267075"/>
            <a:ext cx="1890712" cy="2500313"/>
          </a:xfrm>
          <a:prstGeom prst="rect">
            <a:avLst/>
          </a:prstGeom>
          <a:noFill/>
          <a:ln w="9525">
            <a:noFill/>
            <a:miter lim="800000"/>
            <a:headEnd/>
            <a:tailEnd/>
          </a:ln>
        </p:spPr>
        <p:txBody>
          <a:bodyPr/>
          <a:lstStyle/>
          <a:p>
            <a:pPr>
              <a:lnSpc>
                <a:spcPct val="150000"/>
              </a:lnSpc>
              <a:spcBef>
                <a:spcPct val="20000"/>
              </a:spcBef>
              <a:buClr>
                <a:srgbClr val="0BD0D9"/>
              </a:buClr>
              <a:buSzPct val="95000"/>
              <a:buFont typeface="Wingdings 2" pitchFamily="18" charset="2"/>
              <a:buNone/>
            </a:pPr>
            <a:r>
              <a:rPr lang="ro-RO" altLang="ro-RO" sz="1400" b="1">
                <a:solidFill>
                  <a:schemeClr val="accent1"/>
                </a:solidFill>
                <a:latin typeface="Corbel" pitchFamily="34" charset="0"/>
                <a:cs typeface="Tahoma" pitchFamily="34" charset="0"/>
              </a:rPr>
              <a:t>Municipalități (RO)</a:t>
            </a:r>
          </a:p>
          <a:p>
            <a:pPr>
              <a:spcBef>
                <a:spcPct val="20000"/>
              </a:spcBef>
              <a:buClr>
                <a:schemeClr val="accent1"/>
              </a:buClr>
              <a:buSzPct val="95000"/>
              <a:buFont typeface="Calibri" pitchFamily="34" charset="0"/>
              <a:buAutoNum type="arabicPeriod"/>
            </a:pPr>
            <a:r>
              <a:rPr lang="ro-RO" altLang="ro-RO" sz="1400">
                <a:latin typeface="Corbel" pitchFamily="34" charset="0"/>
                <a:cs typeface="Tahoma" pitchFamily="34" charset="0"/>
              </a:rPr>
              <a:t> Alba Iulia </a:t>
            </a:r>
          </a:p>
          <a:p>
            <a:pPr>
              <a:spcBef>
                <a:spcPct val="20000"/>
              </a:spcBef>
              <a:buClr>
                <a:schemeClr val="accent1"/>
              </a:buClr>
              <a:buSzPct val="95000"/>
              <a:buFont typeface="Calibri" pitchFamily="34" charset="0"/>
              <a:buAutoNum type="arabicPeriod"/>
            </a:pPr>
            <a:r>
              <a:rPr lang="ro-RO" altLang="ro-RO" sz="1400">
                <a:latin typeface="Corbel" pitchFamily="34" charset="0"/>
                <a:cs typeface="Tahoma" pitchFamily="34" charset="0"/>
              </a:rPr>
              <a:t>Buzău</a:t>
            </a:r>
          </a:p>
          <a:p>
            <a:pPr>
              <a:spcBef>
                <a:spcPct val="20000"/>
              </a:spcBef>
              <a:buClr>
                <a:schemeClr val="accent1"/>
              </a:buClr>
              <a:buSzPct val="95000"/>
              <a:buFont typeface="Calibri" pitchFamily="34" charset="0"/>
              <a:buAutoNum type="arabicPeriod"/>
            </a:pPr>
            <a:r>
              <a:rPr lang="ro-RO" altLang="ro-RO" sz="1400">
                <a:latin typeface="Corbel" pitchFamily="34" charset="0"/>
                <a:cs typeface="Tahoma" pitchFamily="34" charset="0"/>
              </a:rPr>
              <a:t> Deva</a:t>
            </a:r>
          </a:p>
          <a:p>
            <a:pPr>
              <a:spcBef>
                <a:spcPct val="20000"/>
              </a:spcBef>
              <a:buClr>
                <a:schemeClr val="accent1"/>
              </a:buClr>
              <a:buSzPct val="95000"/>
              <a:buFont typeface="Calibri" pitchFamily="34" charset="0"/>
              <a:buAutoNum type="arabicPeriod"/>
            </a:pPr>
            <a:r>
              <a:rPr lang="ro-RO" altLang="ro-RO" sz="1400">
                <a:latin typeface="Corbel" pitchFamily="34" charset="0"/>
                <a:cs typeface="Tahoma" pitchFamily="34" charset="0"/>
              </a:rPr>
              <a:t> Râmnicu Vâlcea</a:t>
            </a:r>
          </a:p>
          <a:p>
            <a:pPr>
              <a:spcBef>
                <a:spcPct val="20000"/>
              </a:spcBef>
              <a:buClr>
                <a:schemeClr val="accent1"/>
              </a:buClr>
              <a:buSzPct val="95000"/>
              <a:buFont typeface="Calibri" pitchFamily="34" charset="0"/>
              <a:buAutoNum type="arabicPeriod"/>
            </a:pPr>
            <a:r>
              <a:rPr lang="ro-RO" altLang="ro-RO" sz="1400">
                <a:latin typeface="Corbel" pitchFamily="34" charset="0"/>
                <a:cs typeface="Tahoma" pitchFamily="34" charset="0"/>
              </a:rPr>
              <a:t> Zalău</a:t>
            </a:r>
            <a:endParaRPr lang="en-US" altLang="ro-RO" sz="1400">
              <a:latin typeface="Corbel" pitchFamily="34" charset="0"/>
              <a:cs typeface="Calibri" pitchFamily="34" charset="0"/>
            </a:endParaRPr>
          </a:p>
        </p:txBody>
      </p:sp>
      <p:sp>
        <p:nvSpPr>
          <p:cNvPr id="19466" name="Inhaltsplatzhalter 2"/>
          <p:cNvSpPr txBox="1">
            <a:spLocks noChangeArrowheads="1"/>
          </p:cNvSpPr>
          <p:nvPr/>
        </p:nvSpPr>
        <p:spPr bwMode="auto">
          <a:xfrm>
            <a:off x="185738" y="5411788"/>
            <a:ext cx="8501062" cy="644525"/>
          </a:xfrm>
          <a:prstGeom prst="rect">
            <a:avLst/>
          </a:prstGeom>
          <a:noFill/>
          <a:ln w="9525">
            <a:noFill/>
            <a:miter lim="800000"/>
            <a:headEnd/>
            <a:tailEnd/>
          </a:ln>
        </p:spPr>
        <p:txBody>
          <a:bodyPr/>
          <a:lstStyle/>
          <a:p>
            <a:pPr>
              <a:buClr>
                <a:srgbClr val="0BD0D9"/>
              </a:buClr>
              <a:buSzPct val="95000"/>
              <a:buFont typeface="Wingdings 2" pitchFamily="18" charset="2"/>
              <a:buNone/>
            </a:pPr>
            <a:r>
              <a:rPr lang="ro-RO" altLang="ro-RO" sz="1400" b="1">
                <a:solidFill>
                  <a:srgbClr val="0070C0"/>
                </a:solidFill>
                <a:latin typeface="Corbel" pitchFamily="34" charset="0"/>
                <a:cs typeface="Tahoma" pitchFamily="34" charset="0"/>
              </a:rPr>
              <a:t>Scop</a:t>
            </a:r>
            <a:r>
              <a:rPr lang="ro-RO" altLang="ro-RO" sz="1400" b="1">
                <a:solidFill>
                  <a:srgbClr val="262626"/>
                </a:solidFill>
                <a:latin typeface="Corbel" pitchFamily="34" charset="0"/>
                <a:cs typeface="Tahoma" pitchFamily="34" charset="0"/>
              </a:rPr>
              <a:t> - sprijinirea autorităților publice în planificarea urbană și crearea unei rețele de bune practici în vederea           realizării țintelor Acordului de la Paris</a:t>
            </a:r>
            <a:endParaRPr lang="en-US" altLang="ro-RO" sz="1400" b="1">
              <a:solidFill>
                <a:srgbClr val="262626"/>
              </a:solidFill>
              <a:latin typeface="Corbel" pitchFamily="34" charset="0"/>
              <a:cs typeface="Calibri" pitchFamily="34" charset="0"/>
            </a:endParaRPr>
          </a:p>
        </p:txBody>
      </p:sp>
      <p:sp>
        <p:nvSpPr>
          <p:cNvPr id="19467" name="Inhaltsplatzhalter 2"/>
          <p:cNvSpPr txBox="1">
            <a:spLocks noChangeArrowheads="1"/>
          </p:cNvSpPr>
          <p:nvPr/>
        </p:nvSpPr>
        <p:spPr bwMode="auto">
          <a:xfrm>
            <a:off x="7380288" y="3284538"/>
            <a:ext cx="1890712" cy="2500312"/>
          </a:xfrm>
          <a:prstGeom prst="rect">
            <a:avLst/>
          </a:prstGeom>
          <a:noFill/>
          <a:ln w="9525">
            <a:noFill/>
            <a:miter lim="800000"/>
            <a:headEnd/>
            <a:tailEnd/>
          </a:ln>
        </p:spPr>
        <p:txBody>
          <a:bodyPr/>
          <a:lstStyle/>
          <a:p>
            <a:pPr>
              <a:lnSpc>
                <a:spcPct val="150000"/>
              </a:lnSpc>
              <a:spcBef>
                <a:spcPct val="20000"/>
              </a:spcBef>
              <a:buClr>
                <a:srgbClr val="0BD0D9"/>
              </a:buClr>
              <a:buSzPct val="95000"/>
              <a:buFont typeface="Wingdings 2" pitchFamily="18" charset="2"/>
              <a:buNone/>
            </a:pPr>
            <a:r>
              <a:rPr lang="ro-RO" altLang="ro-RO" sz="1400">
                <a:solidFill>
                  <a:schemeClr val="accent1"/>
                </a:solidFill>
                <a:latin typeface="Corbel" pitchFamily="34" charset="0"/>
                <a:cs typeface="Tahoma" pitchFamily="34" charset="0"/>
              </a:rPr>
              <a:t>Municipalități pionier:</a:t>
            </a:r>
            <a:endParaRPr lang="de-DE" altLang="ro-RO" sz="1400">
              <a:solidFill>
                <a:schemeClr val="accent1"/>
              </a:solidFill>
              <a:latin typeface="Corbel" pitchFamily="34" charset="0"/>
              <a:cs typeface="Tahoma" pitchFamily="34" charset="0"/>
            </a:endParaRPr>
          </a:p>
          <a:p>
            <a:pPr>
              <a:spcBef>
                <a:spcPct val="20000"/>
              </a:spcBef>
              <a:buClr>
                <a:srgbClr val="0BD0D9"/>
              </a:buClr>
              <a:buSzPct val="95000"/>
              <a:buFont typeface="Wingdings" pitchFamily="2" charset="2"/>
              <a:buChar char="ü"/>
            </a:pPr>
            <a:r>
              <a:rPr lang="ro-RO" altLang="ro-RO" sz="1400">
                <a:latin typeface="Corbel" pitchFamily="34" charset="0"/>
                <a:cs typeface="Tahoma" pitchFamily="34" charset="0"/>
              </a:rPr>
              <a:t> Brașov </a:t>
            </a:r>
          </a:p>
          <a:p>
            <a:pPr>
              <a:spcBef>
                <a:spcPct val="20000"/>
              </a:spcBef>
              <a:buClr>
                <a:srgbClr val="0BD0D9"/>
              </a:buClr>
              <a:buSzPct val="95000"/>
              <a:buFont typeface="Wingdings" pitchFamily="2" charset="2"/>
              <a:buChar char="ü"/>
            </a:pPr>
            <a:r>
              <a:rPr lang="ro-RO" altLang="ro-RO" sz="1400">
                <a:latin typeface="Corbel" pitchFamily="34" charset="0"/>
                <a:cs typeface="Tahoma" pitchFamily="34" charset="0"/>
              </a:rPr>
              <a:t> Timișoara</a:t>
            </a:r>
            <a:endParaRPr lang="en-US" altLang="ro-RO" sz="1400">
              <a:latin typeface="Corbel" pitchFamily="34" charset="0"/>
              <a:cs typeface="Calibri" pitchFamily="34" charset="0"/>
            </a:endParaRPr>
          </a:p>
          <a:p>
            <a:pPr algn="just">
              <a:lnSpc>
                <a:spcPct val="160000"/>
              </a:lnSpc>
              <a:spcBef>
                <a:spcPct val="20000"/>
              </a:spcBef>
              <a:buClr>
                <a:schemeClr val="accent1"/>
              </a:buClr>
              <a:buSzPct val="95000"/>
              <a:buFont typeface="Arial" pitchFamily="34" charset="0"/>
              <a:buChar char="•"/>
            </a:pPr>
            <a:endParaRPr lang="en-US" altLang="ro-RO" sz="1400">
              <a:latin typeface="Corbel" pitchFamily="34" charset="0"/>
              <a:cs typeface="Calibri" pitchFamily="34" charset="0"/>
            </a:endParaRPr>
          </a:p>
        </p:txBody>
      </p:sp>
      <p:sp>
        <p:nvSpPr>
          <p:cNvPr id="16" name="Rectangle 15">
            <a:extLst>
              <a:ext uri="{FF2B5EF4-FFF2-40B4-BE49-F238E27FC236}"/>
            </a:extLst>
          </p:cNvPr>
          <p:cNvSpPr/>
          <p:nvPr/>
        </p:nvSpPr>
        <p:spPr>
          <a:xfrm>
            <a:off x="186450" y="5987587"/>
            <a:ext cx="8500837" cy="246221"/>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just">
              <a:spcAft>
                <a:spcPts val="600"/>
              </a:spcAft>
              <a:buClr>
                <a:srgbClr val="33CCCC"/>
              </a:buClr>
              <a:defRPr/>
            </a:pPr>
            <a:r>
              <a:rPr lang="ro-RO" altLang="en-US" sz="1000" i="1" dirty="0">
                <a:solidFill>
                  <a:srgbClr val="0070C0"/>
                </a:solidFill>
                <a:latin typeface="Corbel" pitchFamily="34" charset="0"/>
              </a:rPr>
              <a:t>https://www.euki.de/en/euki-projects/bridging-european-and-local-climate-action-beacon/</a:t>
            </a:r>
          </a:p>
        </p:txBody>
      </p:sp>
      <p:pic>
        <p:nvPicPr>
          <p:cNvPr id="19471" name="Picture 8" descr="\\SERVER-PC\Comun OER\Comunicare\Logo OER\logo\OER Logo.png"/>
          <p:cNvPicPr>
            <a:picLocks noChangeAspect="1" noChangeArrowheads="1"/>
          </p:cNvPicPr>
          <p:nvPr/>
        </p:nvPicPr>
        <p:blipFill>
          <a:blip r:embed="rId5" cstate="print"/>
          <a:srcRect/>
          <a:stretch>
            <a:fillRect/>
          </a:stretch>
        </p:blipFill>
        <p:spPr bwMode="auto">
          <a:xfrm>
            <a:off x="3402013" y="6370638"/>
            <a:ext cx="1111250" cy="487362"/>
          </a:xfrm>
          <a:prstGeom prst="rect">
            <a:avLst/>
          </a:prstGeom>
          <a:noFill/>
          <a:ln w="9525">
            <a:noFill/>
            <a:miter lim="800000"/>
            <a:headEnd/>
            <a:tailEnd/>
          </a:ln>
        </p:spPr>
      </p:pic>
      <p:sp>
        <p:nvSpPr>
          <p:cNvPr id="18" name="Subtitle 2">
            <a:extLst>
              <a:ext uri="{FF2B5EF4-FFF2-40B4-BE49-F238E27FC236}"/>
            </a:extLst>
          </p:cNvPr>
          <p:cNvSpPr txBox="1">
            <a:spLocks/>
          </p:cNvSpPr>
          <p:nvPr/>
        </p:nvSpPr>
        <p:spPr>
          <a:xfrm>
            <a:off x="4607496" y="6396037"/>
            <a:ext cx="4536504" cy="461963"/>
          </a:xfrm>
          <a:prstGeom prst="rect">
            <a:avLst/>
          </a:prstGeom>
          <a:ln>
            <a:noFill/>
          </a:ln>
          <a:effectLst/>
          <a:scene3d>
            <a:camera prst="orthographicFront">
              <a:rot lat="0" lon="0" rev="0"/>
            </a:camera>
            <a:lightRig rig="balanced" dir="t">
              <a:rot lat="0" lon="0" rev="8700000"/>
            </a:lightRig>
          </a:scene3d>
          <a:sp3d>
            <a:bevelT w="190500" h="38100"/>
          </a:sp3d>
        </p:spPr>
        <p:txBody>
          <a:bodyPr>
            <a:normAutofit/>
          </a:bodyPr>
          <a:lstStyle/>
          <a:p>
            <a:pPr algn="ctr" defTabSz="457200" eaLnBrk="1" hangingPunct="1">
              <a:lnSpc>
                <a:spcPct val="80000"/>
              </a:lnSpc>
              <a:buClr>
                <a:srgbClr val="F1FBFD"/>
              </a:buClr>
              <a:buSzPct val="80000"/>
              <a:buFont typeface="Wingdings 3" pitchFamily="18" charset="2"/>
              <a:buNone/>
            </a:pPr>
            <a:r>
              <a:rPr lang="en-US" altLang="en-US" sz="1100" i="1">
                <a:solidFill>
                  <a:srgbClr val="00B0F0"/>
                </a:solidFill>
                <a:latin typeface="Corbel" pitchFamily="34" charset="0"/>
                <a:ea typeface="Open Sans" pitchFamily="34" charset="0"/>
                <a:cs typeface="Open Sans" pitchFamily="34" charset="0"/>
              </a:rPr>
              <a:t>Proiectul INTAS – instrument important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implementarea politicii de eficien</a:t>
            </a:r>
            <a:r>
              <a:rPr lang="ro-RO" altLang="en-US" sz="1100" i="1">
                <a:solidFill>
                  <a:srgbClr val="00B0F0"/>
                </a:solidFill>
                <a:latin typeface="Corbel" pitchFamily="34" charset="0"/>
                <a:ea typeface="Open Sans" pitchFamily="34" charset="0"/>
                <a:cs typeface="Open Sans" pitchFamily="34" charset="0"/>
              </a:rPr>
              <a:t>ță</a:t>
            </a:r>
            <a:r>
              <a:rPr lang="en-US" altLang="en-US" sz="1100" i="1">
                <a:solidFill>
                  <a:srgbClr val="00B0F0"/>
                </a:solidFill>
                <a:latin typeface="Corbel" pitchFamily="34" charset="0"/>
                <a:ea typeface="Open Sans" pitchFamily="34" charset="0"/>
                <a:cs typeface="Open Sans" pitchFamily="34" charset="0"/>
              </a:rPr>
              <a:t> energetic</a:t>
            </a:r>
            <a:r>
              <a:rPr lang="ro-RO" altLang="en-US" sz="1100" i="1">
                <a:solidFill>
                  <a:srgbClr val="00B0F0"/>
                </a:solidFill>
                <a:latin typeface="Corbel" pitchFamily="34" charset="0"/>
                <a:ea typeface="Open Sans" pitchFamily="34" charset="0"/>
                <a:cs typeface="Open Sans" pitchFamily="34" charset="0"/>
              </a:rPr>
              <a:t>ă</a:t>
            </a:r>
            <a:r>
              <a:rPr lang="en-US" altLang="en-US" sz="1100" i="1">
                <a:solidFill>
                  <a:srgbClr val="00B0F0"/>
                </a:solidFill>
                <a:latin typeface="Corbel" pitchFamily="34" charset="0"/>
                <a:ea typeface="Open Sans" pitchFamily="34" charset="0"/>
                <a:cs typeface="Open Sans" pitchFamily="34" charset="0"/>
              </a:rPr>
              <a: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industria din Rom</a:t>
            </a:r>
            <a:r>
              <a:rPr lang="ro-RO" altLang="en-US" sz="1100" i="1">
                <a:solidFill>
                  <a:srgbClr val="00B0F0"/>
                </a:solidFill>
                <a:latin typeface="Corbel" pitchFamily="34" charset="0"/>
                <a:ea typeface="Open Sans" pitchFamily="34" charset="0"/>
                <a:cs typeface="Open Sans" pitchFamily="34" charset="0"/>
              </a:rPr>
              <a:t>â</a:t>
            </a:r>
            <a:r>
              <a:rPr lang="en-US" altLang="en-US" sz="1100" i="1">
                <a:solidFill>
                  <a:srgbClr val="00B0F0"/>
                </a:solidFill>
                <a:latin typeface="Corbel" pitchFamily="34" charset="0"/>
                <a:ea typeface="Open Sans" pitchFamily="34" charset="0"/>
                <a:cs typeface="Open Sans" pitchFamily="34" charset="0"/>
              </a:rPr>
              <a:t>nia</a:t>
            </a:r>
            <a:endParaRPr lang="ro-RO" altLang="en-US" sz="1100" b="1" i="1">
              <a:solidFill>
                <a:srgbClr val="00B0F0"/>
              </a:solidFill>
              <a:latin typeface="Corbel" pitchFamily="34" charset="0"/>
              <a:ea typeface="Open Sans" pitchFamily="34" charset="0"/>
              <a:cs typeface="Open Sans"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7"/>
          <p:cNvSpPr txBox="1">
            <a:spLocks noChangeArrowheads="1"/>
          </p:cNvSpPr>
          <p:nvPr/>
        </p:nvSpPr>
        <p:spPr bwMode="auto">
          <a:xfrm>
            <a:off x="446088" y="1036638"/>
            <a:ext cx="8564562" cy="1108075"/>
          </a:xfrm>
          <a:prstGeom prst="rect">
            <a:avLst/>
          </a:prstGeom>
          <a:noFill/>
          <a:ln w="9525">
            <a:noFill/>
            <a:miter lim="800000"/>
            <a:headEnd/>
            <a:tailEnd/>
          </a:ln>
        </p:spPr>
        <p:txBody>
          <a:bodyPr>
            <a:spAutoFit/>
          </a:bodyPr>
          <a:lstStyle/>
          <a:p>
            <a:pPr eaLnBrk="1" hangingPunct="1">
              <a:buFont typeface="Wingdings 2" pitchFamily="18" charset="2"/>
              <a:buNone/>
            </a:pPr>
            <a:r>
              <a:rPr lang="ro-RO" altLang="ro-RO" sz="2400" b="1">
                <a:solidFill>
                  <a:srgbClr val="33CCCC"/>
                </a:solidFill>
                <a:latin typeface="Corbel" pitchFamily="34" charset="0"/>
              </a:rPr>
              <a:t>Proiecte rețea OER – Our Buildings</a:t>
            </a:r>
            <a:r>
              <a:rPr lang="en-US" altLang="ro-RO" sz="2400" b="1">
                <a:solidFill>
                  <a:srgbClr val="33CCCC"/>
                </a:solidFill>
                <a:latin typeface="Corbel" pitchFamily="34" charset="0"/>
              </a:rPr>
              <a:t> </a:t>
            </a:r>
            <a:r>
              <a:rPr lang="en-US" altLang="ro-RO" sz="2000">
                <a:solidFill>
                  <a:srgbClr val="33CCCC"/>
                </a:solidFill>
                <a:latin typeface="Corbel" pitchFamily="34" charset="0"/>
              </a:rPr>
              <a:t>(</a:t>
            </a:r>
            <a:r>
              <a:rPr lang="ro-RO" altLang="ro-RO" sz="2000" i="1">
                <a:solidFill>
                  <a:srgbClr val="33CCCC"/>
                </a:solidFill>
                <a:latin typeface="Corbel" pitchFamily="34" charset="0"/>
              </a:rPr>
              <a:t>septembrie 2018 – decembrie 2020)</a:t>
            </a:r>
            <a:endParaRPr lang="en-US" altLang="ro-RO" sz="2000">
              <a:solidFill>
                <a:srgbClr val="33CCCC"/>
              </a:solidFill>
              <a:latin typeface="Corbel" pitchFamily="34" charset="0"/>
            </a:endParaRPr>
          </a:p>
          <a:p>
            <a:pPr eaLnBrk="1" hangingPunct="1">
              <a:buFont typeface="Wingdings 2" pitchFamily="18" charset="2"/>
              <a:buNone/>
            </a:pPr>
            <a:r>
              <a:rPr lang="ro-RO" altLang="ro-RO" i="1">
                <a:solidFill>
                  <a:srgbClr val="33CCCC"/>
                </a:solidFill>
                <a:latin typeface="Corbel" pitchFamily="34" charset="0"/>
              </a:rPr>
              <a:t>Accelerating climate action buildings and strengthening civil society and policy makers in Romania and Bulgaria</a:t>
            </a:r>
            <a:r>
              <a:rPr lang="ro-RO" altLang="ro-RO" sz="2400" b="1">
                <a:solidFill>
                  <a:srgbClr val="33CCCC"/>
                </a:solidFill>
                <a:latin typeface="Corbel" pitchFamily="34" charset="0"/>
              </a:rPr>
              <a:t>  </a:t>
            </a:r>
            <a:endParaRPr lang="ro-RO" altLang="ro-RO" sz="2000" b="1" i="1">
              <a:solidFill>
                <a:srgbClr val="33CCCC"/>
              </a:solidFill>
              <a:latin typeface="Corbel" pitchFamily="34" charset="0"/>
            </a:endParaRPr>
          </a:p>
        </p:txBody>
      </p:sp>
      <p:sp>
        <p:nvSpPr>
          <p:cNvPr id="20483" name="Rectangle 4"/>
          <p:cNvSpPr>
            <a:spLocks/>
          </p:cNvSpPr>
          <p:nvPr/>
        </p:nvSpPr>
        <p:spPr bwMode="auto">
          <a:xfrm>
            <a:off x="7924800" y="869950"/>
            <a:ext cx="314325" cy="219075"/>
          </a:xfrm>
          <a:prstGeom prst="rect">
            <a:avLst/>
          </a:prstGeom>
          <a:noFill/>
          <a:ln w="25400">
            <a:solidFill>
              <a:schemeClr val="tx1">
                <a:alpha val="0"/>
              </a:schemeClr>
            </a:solidFill>
            <a:miter lim="800000"/>
            <a:headEnd/>
            <a:tailEnd/>
          </a:ln>
        </p:spPr>
        <p:txBody>
          <a:bodyPr lIns="0" tIns="0" rIns="0" bIns="0"/>
          <a:lstStyle/>
          <a:p>
            <a:pPr algn="ctr" eaLnBrk="1" hangingPunct="1"/>
            <a:r>
              <a:rPr lang="ro-RO" altLang="en-US" sz="1200" b="1">
                <a:solidFill>
                  <a:schemeClr val="bg1"/>
                </a:solidFill>
                <a:latin typeface="Gill Sans"/>
                <a:ea typeface="ヒラギノ角ゴ ProN W3"/>
                <a:cs typeface="ヒラギノ角ゴ ProN W3"/>
                <a:sym typeface="Gill Sans"/>
              </a:rPr>
              <a:t>02</a:t>
            </a:r>
            <a:endParaRPr lang="en-US" altLang="en-US" sz="1200" b="1">
              <a:solidFill>
                <a:schemeClr val="bg1"/>
              </a:solidFill>
              <a:latin typeface="Gill Sans"/>
              <a:ea typeface="ヒラギノ角ゴ ProN W3"/>
              <a:cs typeface="ヒラギノ角ゴ ProN W3"/>
              <a:sym typeface="Gill Sans"/>
            </a:endParaRPr>
          </a:p>
        </p:txBody>
      </p:sp>
      <p:sp>
        <p:nvSpPr>
          <p:cNvPr id="11" name="Rectangle 10">
            <a:extLst>
              <a:ext uri="{FF2B5EF4-FFF2-40B4-BE49-F238E27FC236}"/>
            </a:extLst>
          </p:cNvPr>
          <p:cNvSpPr/>
          <p:nvPr/>
        </p:nvSpPr>
        <p:spPr>
          <a:xfrm>
            <a:off x="696599" y="2273677"/>
            <a:ext cx="8064897" cy="1154162"/>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p>
            <a:pPr algn="just">
              <a:spcAft>
                <a:spcPts val="600"/>
              </a:spcAft>
              <a:buClr>
                <a:srgbClr val="33CCCC"/>
              </a:buClr>
              <a:defRPr/>
            </a:pPr>
            <a:r>
              <a:rPr lang="ro-RO" altLang="en-US" sz="1600" b="1">
                <a:solidFill>
                  <a:srgbClr val="0070C0"/>
                </a:solidFill>
                <a:latin typeface="Corbel" pitchFamily="34" charset="0"/>
              </a:rPr>
              <a:t>Consorțiul proiectului:</a:t>
            </a:r>
            <a:endParaRPr lang="ro-RO" altLang="en-US" sz="1600">
              <a:latin typeface="Corbel" pitchFamily="34" charset="0"/>
            </a:endParaRPr>
          </a:p>
          <a:p>
            <a:pPr marL="742950" lvl="1" indent="-285750" algn="just">
              <a:buClr>
                <a:srgbClr val="33CCCC"/>
              </a:buClr>
              <a:defRPr/>
            </a:pPr>
            <a:r>
              <a:rPr lang="ro-RO" altLang="en-US" sz="1600">
                <a:latin typeface="Corbel" pitchFamily="34" charset="0"/>
              </a:rPr>
              <a:t>         Institutul European pentru Performanța Clădirilor, BPIE, </a:t>
            </a:r>
            <a:r>
              <a:rPr lang="ro-RO" altLang="en-US" sz="1600" i="1">
                <a:solidFill>
                  <a:srgbClr val="0070C0"/>
                </a:solidFill>
                <a:latin typeface="Corbel" pitchFamily="34" charset="0"/>
              </a:rPr>
              <a:t>coordonator</a:t>
            </a:r>
            <a:r>
              <a:rPr lang="ro-RO" altLang="en-US" sz="1600" i="1">
                <a:solidFill>
                  <a:srgbClr val="33CCCC"/>
                </a:solidFill>
                <a:latin typeface="Corbel" pitchFamily="34" charset="0"/>
              </a:rPr>
              <a:t> </a:t>
            </a:r>
            <a:r>
              <a:rPr lang="ro-RO" altLang="en-US" sz="1600" i="1">
                <a:solidFill>
                  <a:srgbClr val="0070C0"/>
                </a:solidFill>
                <a:latin typeface="Corbel" pitchFamily="34" charset="0"/>
              </a:rPr>
              <a:t>proiect</a:t>
            </a:r>
            <a:endParaRPr lang="ro-RO" altLang="en-US" sz="1600">
              <a:solidFill>
                <a:srgbClr val="0070C0"/>
              </a:solidFill>
              <a:latin typeface="Corbel" pitchFamily="34" charset="0"/>
            </a:endParaRPr>
          </a:p>
          <a:p>
            <a:pPr marL="742950" lvl="1" indent="-285750" algn="just">
              <a:buClr>
                <a:srgbClr val="33CCCC"/>
              </a:buClr>
              <a:defRPr/>
            </a:pPr>
            <a:endParaRPr lang="ro-RO" altLang="en-US" sz="1600">
              <a:latin typeface="Corbel" pitchFamily="34" charset="0"/>
            </a:endParaRPr>
          </a:p>
          <a:p>
            <a:pPr marL="742950" lvl="1" indent="-285750" algn="just">
              <a:buClr>
                <a:srgbClr val="33CCCC"/>
              </a:buClr>
              <a:defRPr/>
            </a:pPr>
            <a:r>
              <a:rPr lang="ro-RO" altLang="en-US" sz="1600">
                <a:latin typeface="Corbel" pitchFamily="34" charset="0"/>
              </a:rPr>
              <a:t>         </a:t>
            </a:r>
            <a:r>
              <a:rPr lang="ro-RO" altLang="en-US" sz="1600">
                <a:solidFill>
                  <a:srgbClr val="33CCCC"/>
                </a:solidFill>
                <a:latin typeface="Corbel" pitchFamily="34" charset="0"/>
              </a:rPr>
              <a:t>Orașe Energie în România, OER</a:t>
            </a:r>
            <a:r>
              <a:rPr lang="en-US" altLang="en-US" sz="1600">
                <a:latin typeface="Corbel" pitchFamily="34" charset="0"/>
              </a:rPr>
              <a:t>		                </a:t>
            </a:r>
            <a:r>
              <a:rPr lang="ro-RO" altLang="en-US" sz="1600">
                <a:latin typeface="Corbel" pitchFamily="34" charset="0"/>
              </a:rPr>
              <a:t>         EnEffect, Bulgaria</a:t>
            </a:r>
          </a:p>
        </p:txBody>
      </p:sp>
      <p:pic>
        <p:nvPicPr>
          <p:cNvPr id="20487" name="Picture 8" descr="\\SERVER-PC\Comun OER\Comunicare\Logo OER\logo\OER Logo.png"/>
          <p:cNvPicPr>
            <a:picLocks noChangeAspect="1" noChangeArrowheads="1"/>
          </p:cNvPicPr>
          <p:nvPr/>
        </p:nvPicPr>
        <p:blipFill>
          <a:blip r:embed="rId3" cstate="print"/>
          <a:srcRect/>
          <a:stretch>
            <a:fillRect/>
          </a:stretch>
        </p:blipFill>
        <p:spPr bwMode="auto">
          <a:xfrm>
            <a:off x="695325" y="3135313"/>
            <a:ext cx="728663" cy="319087"/>
          </a:xfrm>
          <a:prstGeom prst="rect">
            <a:avLst/>
          </a:prstGeom>
          <a:noFill/>
          <a:ln w="9525">
            <a:noFill/>
            <a:miter lim="800000"/>
            <a:headEnd/>
            <a:tailEnd/>
          </a:ln>
        </p:spPr>
      </p:pic>
      <p:pic>
        <p:nvPicPr>
          <p:cNvPr id="20488" name="Picture 7" descr="C:\Users\Marine\Pictures\logos BPIE\BPIE logo.jpg"/>
          <p:cNvPicPr>
            <a:picLocks noChangeAspect="1" noChangeArrowheads="1"/>
          </p:cNvPicPr>
          <p:nvPr/>
        </p:nvPicPr>
        <p:blipFill>
          <a:blip r:embed="rId4" cstate="print"/>
          <a:srcRect/>
          <a:stretch>
            <a:fillRect/>
          </a:stretch>
        </p:blipFill>
        <p:spPr bwMode="auto">
          <a:xfrm>
            <a:off x="876300" y="2592388"/>
            <a:ext cx="471488" cy="354012"/>
          </a:xfrm>
          <a:prstGeom prst="rect">
            <a:avLst/>
          </a:prstGeom>
          <a:noFill/>
          <a:ln w="9525">
            <a:noFill/>
            <a:miter lim="800000"/>
            <a:headEnd/>
            <a:tailEnd/>
          </a:ln>
        </p:spPr>
      </p:pic>
      <p:pic>
        <p:nvPicPr>
          <p:cNvPr id="20489" name="Picture 8" descr="\\SERVER-PC\Comun OER\Proiecte\PROIECTE IN DERULARE\BPIE\2_PACHETE DE LUCRU\WP 3- COMUNICATION\Logo\Eneffect_eng-nf2110cnpxsquwukqlz61o0admqy3tr5ucqxrlkz5s.jpg"/>
          <p:cNvPicPr>
            <a:picLocks noChangeAspect="1" noChangeArrowheads="1"/>
          </p:cNvPicPr>
          <p:nvPr/>
        </p:nvPicPr>
        <p:blipFill>
          <a:blip r:embed="rId5" cstate="print"/>
          <a:srcRect/>
          <a:stretch>
            <a:fillRect/>
          </a:stretch>
        </p:blipFill>
        <p:spPr bwMode="auto">
          <a:xfrm>
            <a:off x="5251450" y="3171825"/>
            <a:ext cx="917575" cy="179388"/>
          </a:xfrm>
          <a:prstGeom prst="rect">
            <a:avLst/>
          </a:prstGeom>
          <a:noFill/>
          <a:ln w="9525">
            <a:noFill/>
            <a:miter lim="800000"/>
            <a:headEnd/>
            <a:tailEnd/>
          </a:ln>
        </p:spPr>
      </p:pic>
      <p:sp>
        <p:nvSpPr>
          <p:cNvPr id="15" name="Rectangle 14">
            <a:extLst>
              <a:ext uri="{FF2B5EF4-FFF2-40B4-BE49-F238E27FC236}"/>
            </a:extLst>
          </p:cNvPr>
          <p:cNvSpPr/>
          <p:nvPr/>
        </p:nvSpPr>
        <p:spPr>
          <a:xfrm>
            <a:off x="696599" y="3765891"/>
            <a:ext cx="3015984" cy="1631216"/>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p>
            <a:pPr algn="just">
              <a:spcAft>
                <a:spcPts val="600"/>
              </a:spcAft>
              <a:buClr>
                <a:srgbClr val="33CCCC"/>
              </a:buClr>
              <a:defRPr/>
            </a:pPr>
            <a:r>
              <a:rPr lang="ro-RO" altLang="en-US" sz="1600" b="1">
                <a:solidFill>
                  <a:srgbClr val="0070C0"/>
                </a:solidFill>
                <a:latin typeface="Corbel" pitchFamily="34" charset="0"/>
              </a:rPr>
              <a:t>Municipalități (RO):</a:t>
            </a:r>
          </a:p>
          <a:p>
            <a:pPr algn="just">
              <a:spcAft>
                <a:spcPts val="600"/>
              </a:spcAft>
              <a:buClr>
                <a:srgbClr val="33CCCC"/>
              </a:buClr>
              <a:buFont typeface="Calibri" pitchFamily="34" charset="0"/>
              <a:buAutoNum type="arabicPeriod"/>
              <a:defRPr/>
            </a:pPr>
            <a:r>
              <a:rPr lang="ro-RO" altLang="en-US" sz="1600">
                <a:latin typeface="Corbel" pitchFamily="34" charset="0"/>
              </a:rPr>
              <a:t> Bacău</a:t>
            </a:r>
          </a:p>
          <a:p>
            <a:pPr algn="just">
              <a:spcAft>
                <a:spcPts val="600"/>
              </a:spcAft>
              <a:buClr>
                <a:srgbClr val="33CCCC"/>
              </a:buClr>
              <a:buFont typeface="Calibri" pitchFamily="34" charset="0"/>
              <a:buAutoNum type="arabicPeriod"/>
              <a:defRPr/>
            </a:pPr>
            <a:r>
              <a:rPr lang="ro-RO" altLang="en-US" sz="1600">
                <a:latin typeface="Corbel" pitchFamily="34" charset="0"/>
              </a:rPr>
              <a:t>Bistrița</a:t>
            </a:r>
          </a:p>
          <a:p>
            <a:pPr algn="just">
              <a:spcAft>
                <a:spcPts val="600"/>
              </a:spcAft>
              <a:buClr>
                <a:srgbClr val="33CCCC"/>
              </a:buClr>
              <a:buFont typeface="Calibri" pitchFamily="34" charset="0"/>
              <a:buAutoNum type="arabicPeriod"/>
              <a:defRPr/>
            </a:pPr>
            <a:r>
              <a:rPr lang="ro-RO" altLang="en-US" sz="1600">
                <a:latin typeface="Corbel" pitchFamily="34" charset="0"/>
              </a:rPr>
              <a:t>Mizil</a:t>
            </a:r>
          </a:p>
          <a:p>
            <a:pPr algn="just">
              <a:spcAft>
                <a:spcPts val="600"/>
              </a:spcAft>
              <a:buClr>
                <a:srgbClr val="33CCCC"/>
              </a:buClr>
              <a:defRPr/>
            </a:pPr>
            <a:endParaRPr lang="ro-RO" altLang="en-US" sz="1600">
              <a:latin typeface="Corbel" pitchFamily="34" charset="0"/>
            </a:endParaRPr>
          </a:p>
        </p:txBody>
      </p:sp>
      <p:sp>
        <p:nvSpPr>
          <p:cNvPr id="16" name="Rectangle 15">
            <a:extLst>
              <a:ext uri="{FF2B5EF4-FFF2-40B4-BE49-F238E27FC236}"/>
            </a:extLst>
          </p:cNvPr>
          <p:cNvSpPr/>
          <p:nvPr/>
        </p:nvSpPr>
        <p:spPr>
          <a:xfrm>
            <a:off x="2029188" y="3753660"/>
            <a:ext cx="3015984" cy="1631216"/>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marL="342900" algn="just">
              <a:spcAft>
                <a:spcPts val="600"/>
              </a:spcAft>
              <a:buClr>
                <a:srgbClr val="33CCCC"/>
              </a:buClr>
              <a:buFont typeface="+mj-lt"/>
              <a:buAutoNum type="arabicPeriod"/>
              <a:defRPr/>
            </a:pPr>
            <a:endParaRPr lang="ro-RO" altLang="en-US" sz="1600" dirty="0">
              <a:latin typeface="Corbel" pitchFamily="34" charset="0"/>
            </a:endParaRPr>
          </a:p>
          <a:p>
            <a:pPr marL="180000" algn="just">
              <a:spcAft>
                <a:spcPts val="600"/>
              </a:spcAft>
              <a:buClr>
                <a:srgbClr val="33CCCC"/>
              </a:buClr>
              <a:buFont typeface="+mj-lt"/>
              <a:buAutoNum type="arabicPeriod" startAt="4"/>
              <a:defRPr/>
            </a:pPr>
            <a:r>
              <a:rPr lang="ro-RO" altLang="en-US" sz="1600" dirty="0">
                <a:latin typeface="Corbel" pitchFamily="34" charset="0"/>
              </a:rPr>
              <a:t>Satu Mare</a:t>
            </a:r>
          </a:p>
          <a:p>
            <a:pPr marL="180000" algn="just">
              <a:spcAft>
                <a:spcPts val="600"/>
              </a:spcAft>
              <a:buClr>
                <a:srgbClr val="33CCCC"/>
              </a:buClr>
              <a:buFont typeface="+mj-lt"/>
              <a:buAutoNum type="arabicPeriod" startAt="4"/>
              <a:defRPr/>
            </a:pPr>
            <a:r>
              <a:rPr lang="ro-RO" altLang="en-US" sz="1600" dirty="0">
                <a:latin typeface="Corbel" pitchFamily="34" charset="0"/>
              </a:rPr>
              <a:t>Sibiu</a:t>
            </a:r>
          </a:p>
          <a:p>
            <a:pPr marL="180000" algn="just">
              <a:spcAft>
                <a:spcPts val="600"/>
              </a:spcAft>
              <a:buClr>
                <a:srgbClr val="33CCCC"/>
              </a:buClr>
              <a:buFont typeface="+mj-lt"/>
              <a:buAutoNum type="arabicPeriod" startAt="4"/>
              <a:defRPr/>
            </a:pPr>
            <a:r>
              <a:rPr lang="ro-RO" altLang="en-US" sz="1600" dirty="0">
                <a:latin typeface="Corbel" pitchFamily="34" charset="0"/>
              </a:rPr>
              <a:t>Târgoviște</a:t>
            </a:r>
          </a:p>
          <a:p>
            <a:pPr algn="just">
              <a:spcAft>
                <a:spcPts val="600"/>
              </a:spcAft>
              <a:buClr>
                <a:srgbClr val="33CCCC"/>
              </a:buClr>
              <a:defRPr/>
            </a:pPr>
            <a:endParaRPr lang="ro-RO" altLang="en-US" sz="1600" dirty="0">
              <a:latin typeface="Corbel" pitchFamily="34" charset="0"/>
            </a:endParaRPr>
          </a:p>
        </p:txBody>
      </p:sp>
      <p:sp>
        <p:nvSpPr>
          <p:cNvPr id="17" name="Rectangle 16">
            <a:extLst>
              <a:ext uri="{FF2B5EF4-FFF2-40B4-BE49-F238E27FC236}"/>
            </a:extLst>
          </p:cNvPr>
          <p:cNvSpPr/>
          <p:nvPr/>
        </p:nvSpPr>
        <p:spPr>
          <a:xfrm>
            <a:off x="4897631" y="3765891"/>
            <a:ext cx="6830224" cy="338554"/>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just">
              <a:spcAft>
                <a:spcPts val="600"/>
              </a:spcAft>
              <a:buClr>
                <a:srgbClr val="33CCCC"/>
              </a:buClr>
              <a:defRPr/>
            </a:pPr>
            <a:r>
              <a:rPr lang="ro-RO" altLang="en-US" sz="1600" b="1" dirty="0">
                <a:solidFill>
                  <a:srgbClr val="0070C0"/>
                </a:solidFill>
                <a:latin typeface="Corbel" pitchFamily="34" charset="0"/>
              </a:rPr>
              <a:t>Finanțare: EUKI – European Climate </a:t>
            </a:r>
            <a:r>
              <a:rPr lang="ro-RO" altLang="en-US" sz="1600" b="1" dirty="0" err="1">
                <a:solidFill>
                  <a:srgbClr val="0070C0"/>
                </a:solidFill>
                <a:latin typeface="Corbel" pitchFamily="34" charset="0"/>
              </a:rPr>
              <a:t>Initiative</a:t>
            </a:r>
            <a:endParaRPr lang="ro-RO" altLang="en-US" sz="1600" b="1" dirty="0">
              <a:solidFill>
                <a:srgbClr val="0070C0"/>
              </a:solidFill>
              <a:latin typeface="Corbel" pitchFamily="34" charset="0"/>
            </a:endParaRPr>
          </a:p>
        </p:txBody>
      </p:sp>
      <p:pic>
        <p:nvPicPr>
          <p:cNvPr id="20499" name="Grafik 7" descr="C:\Users\Sibyl Steuwer\Buildings Performance Institute\BPIE Team Site - Projects\G001 EUKI RO-BG\2 work_packages\communications\logos\EUKI_DE_bmu_supported_CMYK_en.jpg"/>
          <p:cNvPicPr>
            <a:picLocks noChangeAspect="1" noChangeArrowheads="1"/>
          </p:cNvPicPr>
          <p:nvPr/>
        </p:nvPicPr>
        <p:blipFill>
          <a:blip r:embed="rId6" cstate="print"/>
          <a:srcRect/>
          <a:stretch>
            <a:fillRect/>
          </a:stretch>
        </p:blipFill>
        <p:spPr bwMode="auto">
          <a:xfrm>
            <a:off x="5192713" y="4052888"/>
            <a:ext cx="3471862" cy="1141412"/>
          </a:xfrm>
          <a:prstGeom prst="rect">
            <a:avLst/>
          </a:prstGeom>
          <a:noFill/>
          <a:ln w="9525">
            <a:noFill/>
            <a:miter lim="800000"/>
            <a:headEnd/>
            <a:tailEnd/>
          </a:ln>
        </p:spPr>
      </p:pic>
      <p:sp>
        <p:nvSpPr>
          <p:cNvPr id="19" name="Rectangle 18">
            <a:extLst>
              <a:ext uri="{FF2B5EF4-FFF2-40B4-BE49-F238E27FC236}"/>
            </a:extLst>
          </p:cNvPr>
          <p:cNvSpPr/>
          <p:nvPr/>
        </p:nvSpPr>
        <p:spPr>
          <a:xfrm>
            <a:off x="674304" y="5387069"/>
            <a:ext cx="7426088" cy="338554"/>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just">
              <a:spcAft>
                <a:spcPts val="600"/>
              </a:spcAft>
              <a:buClr>
                <a:srgbClr val="33CCCC"/>
              </a:buClr>
              <a:defRPr/>
            </a:pPr>
            <a:r>
              <a:rPr lang="en-US" altLang="en-US" sz="1600" b="1" dirty="0" err="1">
                <a:solidFill>
                  <a:srgbClr val="0070C0"/>
                </a:solidFill>
                <a:latin typeface="Corbel" pitchFamily="34" charset="0"/>
              </a:rPr>
              <a:t>Scop</a:t>
            </a:r>
            <a:r>
              <a:rPr lang="en-US" altLang="en-US" sz="1600" b="1" dirty="0">
                <a:latin typeface="Corbel" pitchFamily="34" charset="0"/>
              </a:rPr>
              <a:t> - </a:t>
            </a:r>
            <a:r>
              <a:rPr lang="ro-RO" altLang="en-US" sz="1600" b="1" dirty="0">
                <a:latin typeface="Corbel" pitchFamily="34" charset="0"/>
              </a:rPr>
              <a:t>6 </a:t>
            </a:r>
            <a:r>
              <a:rPr lang="en-US" altLang="en-US" sz="1600" b="1" dirty="0" err="1">
                <a:latin typeface="Corbel" pitchFamily="34" charset="0"/>
              </a:rPr>
              <a:t>Strategii</a:t>
            </a:r>
            <a:r>
              <a:rPr lang="en-US" altLang="en-US" sz="1600" b="1" dirty="0">
                <a:latin typeface="Corbel" pitchFamily="34" charset="0"/>
              </a:rPr>
              <a:t> locale de </a:t>
            </a:r>
            <a:r>
              <a:rPr lang="en-US" altLang="en-US" sz="1600" b="1" dirty="0" err="1">
                <a:latin typeface="Corbel" pitchFamily="34" charset="0"/>
              </a:rPr>
              <a:t>renovare</a:t>
            </a:r>
            <a:r>
              <a:rPr lang="en-US" altLang="en-US" sz="1600" b="1" dirty="0">
                <a:latin typeface="Corbel" pitchFamily="34" charset="0"/>
              </a:rPr>
              <a:t> energetic</a:t>
            </a:r>
            <a:r>
              <a:rPr lang="ro-RO" altLang="en-US" sz="1600" b="1" dirty="0">
                <a:latin typeface="Corbel" pitchFamily="34" charset="0"/>
              </a:rPr>
              <a:t>ă</a:t>
            </a:r>
            <a:r>
              <a:rPr lang="en-US" altLang="en-US" sz="1600" b="1" dirty="0">
                <a:latin typeface="Corbel" pitchFamily="34" charset="0"/>
              </a:rPr>
              <a:t> a cl</a:t>
            </a:r>
            <a:r>
              <a:rPr lang="ro-RO" altLang="en-US" sz="1600" b="1" dirty="0">
                <a:latin typeface="Corbel" pitchFamily="34" charset="0"/>
              </a:rPr>
              <a:t>ă</a:t>
            </a:r>
            <a:r>
              <a:rPr lang="en-US" altLang="en-US" sz="1600" b="1" dirty="0" err="1">
                <a:latin typeface="Corbel" pitchFamily="34" charset="0"/>
              </a:rPr>
              <a:t>dirilor</a:t>
            </a:r>
            <a:r>
              <a:rPr lang="ro-RO" altLang="en-US" sz="1600" b="1" dirty="0">
                <a:latin typeface="Corbel" pitchFamily="34" charset="0"/>
              </a:rPr>
              <a:t> </a:t>
            </a:r>
            <a:r>
              <a:rPr lang="ro-RO" altLang="en-US" sz="1600" b="1" dirty="0">
                <a:latin typeface="Corbel" pitchFamily="34" charset="0"/>
                <a:sym typeface="Wingdings" panose="05000000000000000000" pitchFamily="2" charset="2"/>
              </a:rPr>
              <a:t></a:t>
            </a:r>
            <a:r>
              <a:rPr lang="en-US" altLang="en-US" sz="1600" b="1" dirty="0">
                <a:latin typeface="Corbel" pitchFamily="34" charset="0"/>
                <a:sym typeface="Wingdings" panose="05000000000000000000" pitchFamily="2" charset="2"/>
              </a:rPr>
              <a:t> </a:t>
            </a:r>
            <a:r>
              <a:rPr lang="ro-RO" altLang="en-US" sz="1600" b="1" dirty="0">
                <a:latin typeface="Corbel" pitchFamily="34" charset="0"/>
              </a:rPr>
              <a:t>finalizate în 2020</a:t>
            </a:r>
            <a:r>
              <a:rPr lang="en-US" altLang="en-US" sz="1600" b="1" dirty="0">
                <a:latin typeface="Corbel" pitchFamily="34" charset="0"/>
              </a:rPr>
              <a:t> </a:t>
            </a:r>
            <a:endParaRPr lang="ro-RO" altLang="en-US" sz="1600" b="1" dirty="0">
              <a:latin typeface="Corbel" pitchFamily="34" charset="0"/>
            </a:endParaRPr>
          </a:p>
        </p:txBody>
      </p:sp>
      <p:sp>
        <p:nvSpPr>
          <p:cNvPr id="18" name="Rectangle 17">
            <a:extLst>
              <a:ext uri="{FF2B5EF4-FFF2-40B4-BE49-F238E27FC236}"/>
            </a:extLst>
          </p:cNvPr>
          <p:cNvSpPr/>
          <p:nvPr/>
        </p:nvSpPr>
        <p:spPr>
          <a:xfrm>
            <a:off x="643163" y="5991493"/>
            <a:ext cx="8500837" cy="246221"/>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just">
              <a:spcAft>
                <a:spcPts val="600"/>
              </a:spcAft>
              <a:buClr>
                <a:srgbClr val="33CCCC"/>
              </a:buClr>
              <a:defRPr/>
            </a:pPr>
            <a:r>
              <a:rPr lang="ro-RO" altLang="en-US" sz="1000" i="1" dirty="0">
                <a:solidFill>
                  <a:srgbClr val="0070C0"/>
                </a:solidFill>
                <a:latin typeface="Corbel" pitchFamily="34" charset="0"/>
              </a:rPr>
              <a:t>https://www.euki.de/en/euki-projects/accelerating-climate-action-buildings-strengthening-civil-society-and-policy-makers-in-romania-and-bulgaria/</a:t>
            </a:r>
          </a:p>
        </p:txBody>
      </p:sp>
      <p:pic>
        <p:nvPicPr>
          <p:cNvPr id="20506" name="Picture 8" descr="\\SERVER-PC\Comun OER\Comunicare\Logo OER\logo\OER Logo.png"/>
          <p:cNvPicPr>
            <a:picLocks noChangeAspect="1" noChangeArrowheads="1"/>
          </p:cNvPicPr>
          <p:nvPr/>
        </p:nvPicPr>
        <p:blipFill>
          <a:blip r:embed="rId7" cstate="print"/>
          <a:srcRect/>
          <a:stretch>
            <a:fillRect/>
          </a:stretch>
        </p:blipFill>
        <p:spPr bwMode="auto">
          <a:xfrm>
            <a:off x="3402013" y="6370638"/>
            <a:ext cx="1111250" cy="487362"/>
          </a:xfrm>
          <a:prstGeom prst="rect">
            <a:avLst/>
          </a:prstGeom>
          <a:noFill/>
          <a:ln w="9525">
            <a:noFill/>
            <a:miter lim="800000"/>
            <a:headEnd/>
            <a:tailEnd/>
          </a:ln>
        </p:spPr>
      </p:pic>
      <p:sp>
        <p:nvSpPr>
          <p:cNvPr id="21" name="Subtitle 2">
            <a:extLst>
              <a:ext uri="{FF2B5EF4-FFF2-40B4-BE49-F238E27FC236}"/>
            </a:extLst>
          </p:cNvPr>
          <p:cNvSpPr txBox="1">
            <a:spLocks/>
          </p:cNvSpPr>
          <p:nvPr/>
        </p:nvSpPr>
        <p:spPr>
          <a:xfrm>
            <a:off x="4607496" y="6396037"/>
            <a:ext cx="4536504" cy="461963"/>
          </a:xfrm>
          <a:prstGeom prst="rect">
            <a:avLst/>
          </a:prstGeom>
          <a:ln>
            <a:noFill/>
          </a:ln>
          <a:effectLst/>
          <a:scene3d>
            <a:camera prst="orthographicFront">
              <a:rot lat="0" lon="0" rev="0"/>
            </a:camera>
            <a:lightRig rig="balanced" dir="t">
              <a:rot lat="0" lon="0" rev="8700000"/>
            </a:lightRig>
          </a:scene3d>
          <a:sp3d>
            <a:bevelT w="190500" h="38100"/>
          </a:sp3d>
        </p:spPr>
        <p:txBody>
          <a:bodyPr>
            <a:normAutofit/>
          </a:bodyPr>
          <a:lstStyle/>
          <a:p>
            <a:pPr algn="ctr" defTabSz="457200" eaLnBrk="1" hangingPunct="1">
              <a:lnSpc>
                <a:spcPct val="80000"/>
              </a:lnSpc>
              <a:buClr>
                <a:srgbClr val="F1FBFD"/>
              </a:buClr>
              <a:buSzPct val="80000"/>
              <a:buFont typeface="Wingdings 3" pitchFamily="18" charset="2"/>
              <a:buNone/>
            </a:pPr>
            <a:r>
              <a:rPr lang="en-US" altLang="en-US" sz="1100" i="1">
                <a:solidFill>
                  <a:srgbClr val="00B0F0"/>
                </a:solidFill>
                <a:latin typeface="Corbel" pitchFamily="34" charset="0"/>
                <a:ea typeface="Open Sans" pitchFamily="34" charset="0"/>
                <a:cs typeface="Open Sans" pitchFamily="34" charset="0"/>
              </a:rPr>
              <a:t>Proiectul INTAS – instrument important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implementarea politicii de eficien</a:t>
            </a:r>
            <a:r>
              <a:rPr lang="ro-RO" altLang="en-US" sz="1100" i="1">
                <a:solidFill>
                  <a:srgbClr val="00B0F0"/>
                </a:solidFill>
                <a:latin typeface="Corbel" pitchFamily="34" charset="0"/>
                <a:ea typeface="Open Sans" pitchFamily="34" charset="0"/>
                <a:cs typeface="Open Sans" pitchFamily="34" charset="0"/>
              </a:rPr>
              <a:t>ță</a:t>
            </a:r>
            <a:r>
              <a:rPr lang="en-US" altLang="en-US" sz="1100" i="1">
                <a:solidFill>
                  <a:srgbClr val="00B0F0"/>
                </a:solidFill>
                <a:latin typeface="Corbel" pitchFamily="34" charset="0"/>
                <a:ea typeface="Open Sans" pitchFamily="34" charset="0"/>
                <a:cs typeface="Open Sans" pitchFamily="34" charset="0"/>
              </a:rPr>
              <a:t> energetic</a:t>
            </a:r>
            <a:r>
              <a:rPr lang="ro-RO" altLang="en-US" sz="1100" i="1">
                <a:solidFill>
                  <a:srgbClr val="00B0F0"/>
                </a:solidFill>
                <a:latin typeface="Corbel" pitchFamily="34" charset="0"/>
                <a:ea typeface="Open Sans" pitchFamily="34" charset="0"/>
                <a:cs typeface="Open Sans" pitchFamily="34" charset="0"/>
              </a:rPr>
              <a:t>ă</a:t>
            </a:r>
            <a:r>
              <a:rPr lang="en-US" altLang="en-US" sz="1100" i="1">
                <a:solidFill>
                  <a:srgbClr val="00B0F0"/>
                </a:solidFill>
                <a:latin typeface="Corbel" pitchFamily="34" charset="0"/>
                <a:ea typeface="Open Sans" pitchFamily="34" charset="0"/>
                <a:cs typeface="Open Sans" pitchFamily="34" charset="0"/>
              </a:rPr>
              <a: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industria din Rom</a:t>
            </a:r>
            <a:r>
              <a:rPr lang="ro-RO" altLang="en-US" sz="1100" i="1">
                <a:solidFill>
                  <a:srgbClr val="00B0F0"/>
                </a:solidFill>
                <a:latin typeface="Corbel" pitchFamily="34" charset="0"/>
                <a:ea typeface="Open Sans" pitchFamily="34" charset="0"/>
                <a:cs typeface="Open Sans" pitchFamily="34" charset="0"/>
              </a:rPr>
              <a:t>â</a:t>
            </a:r>
            <a:r>
              <a:rPr lang="en-US" altLang="en-US" sz="1100" i="1">
                <a:solidFill>
                  <a:srgbClr val="00B0F0"/>
                </a:solidFill>
                <a:latin typeface="Corbel" pitchFamily="34" charset="0"/>
                <a:ea typeface="Open Sans" pitchFamily="34" charset="0"/>
                <a:cs typeface="Open Sans" pitchFamily="34" charset="0"/>
              </a:rPr>
              <a:t>nia</a:t>
            </a:r>
            <a:endParaRPr lang="ro-RO" altLang="en-US" sz="1100" b="1" i="1">
              <a:solidFill>
                <a:srgbClr val="00B0F0"/>
              </a:solidFill>
              <a:latin typeface="Corbel" pitchFamily="34" charset="0"/>
              <a:ea typeface="Open Sans" pitchFamily="34" charset="0"/>
              <a:cs typeface="Open Sans"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7"/>
          <p:cNvSpPr txBox="1">
            <a:spLocks noChangeArrowheads="1"/>
          </p:cNvSpPr>
          <p:nvPr/>
        </p:nvSpPr>
        <p:spPr bwMode="auto">
          <a:xfrm>
            <a:off x="498475" y="836613"/>
            <a:ext cx="8564563" cy="831850"/>
          </a:xfrm>
          <a:prstGeom prst="rect">
            <a:avLst/>
          </a:prstGeom>
          <a:noFill/>
          <a:ln w="9525">
            <a:noFill/>
            <a:miter lim="800000"/>
            <a:headEnd/>
            <a:tailEnd/>
          </a:ln>
        </p:spPr>
        <p:txBody>
          <a:bodyPr>
            <a:spAutoFit/>
          </a:bodyPr>
          <a:lstStyle/>
          <a:p>
            <a:pPr eaLnBrk="1" hangingPunct="1">
              <a:buFont typeface="Wingdings 2" pitchFamily="18" charset="2"/>
              <a:buNone/>
            </a:pPr>
            <a:r>
              <a:rPr lang="ro-RO" altLang="ro-RO" sz="2400" b="1">
                <a:solidFill>
                  <a:srgbClr val="33CCCC"/>
                </a:solidFill>
                <a:latin typeface="Corbel" pitchFamily="34" charset="0"/>
              </a:rPr>
              <a:t>Proiecte rețea OER – TOMORROW</a:t>
            </a:r>
            <a:r>
              <a:rPr lang="en-US" altLang="ro-RO" sz="2400" b="1">
                <a:solidFill>
                  <a:srgbClr val="33CCCC"/>
                </a:solidFill>
                <a:latin typeface="Corbel" pitchFamily="34" charset="0"/>
              </a:rPr>
              <a:t> </a:t>
            </a:r>
            <a:r>
              <a:rPr lang="en-US" altLang="ro-RO" sz="2000">
                <a:solidFill>
                  <a:srgbClr val="33CCCC"/>
                </a:solidFill>
                <a:latin typeface="Corbel" pitchFamily="34" charset="0"/>
              </a:rPr>
              <a:t>(</a:t>
            </a:r>
            <a:r>
              <a:rPr lang="ro-RO" altLang="ro-RO" sz="2000">
                <a:solidFill>
                  <a:srgbClr val="33CCCC"/>
                </a:solidFill>
                <a:latin typeface="Corbel" pitchFamily="34" charset="0"/>
              </a:rPr>
              <a:t>2018 – 2021, </a:t>
            </a:r>
            <a:r>
              <a:rPr lang="ro-RO" altLang="ro-RO" sz="2000" i="1">
                <a:solidFill>
                  <a:srgbClr val="33CCCC"/>
                </a:solidFill>
                <a:latin typeface="Corbel" pitchFamily="34" charset="0"/>
              </a:rPr>
              <a:t>36 luni)</a:t>
            </a:r>
            <a:endParaRPr lang="en-US" altLang="ro-RO" sz="2000">
              <a:solidFill>
                <a:srgbClr val="33CCCC"/>
              </a:solidFill>
              <a:latin typeface="Corbel" pitchFamily="34" charset="0"/>
            </a:endParaRPr>
          </a:p>
          <a:p>
            <a:pPr eaLnBrk="1" hangingPunct="1">
              <a:buFont typeface="Wingdings 2" pitchFamily="18" charset="2"/>
              <a:buNone/>
            </a:pPr>
            <a:r>
              <a:rPr lang="ro-RO" altLang="ro-RO" i="1">
                <a:solidFill>
                  <a:srgbClr val="33CCCC"/>
                </a:solidFill>
                <a:latin typeface="Corbel" pitchFamily="34" charset="0"/>
              </a:rPr>
              <a:t>Towards multi-stakeolders transition roadmaps with citizens at the centre </a:t>
            </a:r>
            <a:r>
              <a:rPr lang="ro-RO" altLang="ro-RO" sz="2400" b="1">
                <a:solidFill>
                  <a:srgbClr val="33CCCC"/>
                </a:solidFill>
                <a:latin typeface="Corbel" pitchFamily="34" charset="0"/>
              </a:rPr>
              <a:t>  </a:t>
            </a:r>
            <a:endParaRPr lang="ro-RO" altLang="ro-RO" sz="2000" b="1" i="1">
              <a:solidFill>
                <a:srgbClr val="33CCCC"/>
              </a:solidFill>
              <a:latin typeface="Corbel" pitchFamily="34" charset="0"/>
            </a:endParaRPr>
          </a:p>
        </p:txBody>
      </p:sp>
      <p:sp>
        <p:nvSpPr>
          <p:cNvPr id="11" name="Rectangle 10">
            <a:extLst>
              <a:ext uri="{FF2B5EF4-FFF2-40B4-BE49-F238E27FC236}"/>
            </a:extLst>
          </p:cNvPr>
          <p:cNvSpPr/>
          <p:nvPr/>
        </p:nvSpPr>
        <p:spPr>
          <a:xfrm>
            <a:off x="575047" y="1802380"/>
            <a:ext cx="8064897" cy="3447098"/>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Aft>
                <a:spcPts val="600"/>
              </a:spcAft>
              <a:buClr>
                <a:srgbClr val="33CCCC"/>
              </a:buClr>
              <a:defRPr/>
            </a:pPr>
            <a:r>
              <a:rPr lang="ro-RO" altLang="en-US" sz="1400" b="1" dirty="0">
                <a:solidFill>
                  <a:srgbClr val="0070C0"/>
                </a:solidFill>
                <a:latin typeface="Corbel" panose="020B0503020204020204" pitchFamily="34" charset="0"/>
              </a:rPr>
              <a:t>Consorțiul proiectului:</a:t>
            </a:r>
          </a:p>
          <a:p>
            <a:pPr marL="342900" indent="-342900" algn="just">
              <a:spcAft>
                <a:spcPts val="600"/>
              </a:spcAft>
              <a:buClr>
                <a:srgbClr val="0070C0"/>
              </a:buClr>
              <a:buFont typeface="+mj-lt"/>
              <a:buAutoNum type="arabicPeriod"/>
              <a:defRPr/>
            </a:pPr>
            <a:r>
              <a:rPr lang="ro-RO" altLang="en-US" sz="1400" dirty="0">
                <a:latin typeface="Corbel" panose="020B0503020204020204" pitchFamily="34" charset="0"/>
              </a:rPr>
              <a:t>Energy </a:t>
            </a:r>
            <a:r>
              <a:rPr lang="ro-RO" altLang="en-US" sz="1400" dirty="0" err="1">
                <a:latin typeface="Corbel" panose="020B0503020204020204" pitchFamily="34" charset="0"/>
              </a:rPr>
              <a:t>Cities</a:t>
            </a:r>
            <a:r>
              <a:rPr lang="ro-RO" altLang="en-US" sz="1400" dirty="0">
                <a:latin typeface="Corbel" panose="020B0503020204020204" pitchFamily="34" charset="0"/>
              </a:rPr>
              <a:t>, Franța, </a:t>
            </a:r>
            <a:r>
              <a:rPr lang="ro-RO" altLang="en-US" sz="1400" i="1" dirty="0">
                <a:solidFill>
                  <a:srgbClr val="0070C0"/>
                </a:solidFill>
                <a:latin typeface="Corbel" panose="020B0503020204020204" pitchFamily="34" charset="0"/>
              </a:rPr>
              <a:t>coordonator</a:t>
            </a:r>
            <a:r>
              <a:rPr lang="ro-RO" altLang="en-US" sz="1400" i="1" dirty="0">
                <a:solidFill>
                  <a:srgbClr val="33CCCC"/>
                </a:solidFill>
                <a:latin typeface="Corbel" panose="020B0503020204020204" pitchFamily="34" charset="0"/>
              </a:rPr>
              <a:t> </a:t>
            </a:r>
            <a:r>
              <a:rPr lang="ro-RO" altLang="en-US" sz="1400" i="1" dirty="0">
                <a:solidFill>
                  <a:srgbClr val="0070C0"/>
                </a:solidFill>
                <a:latin typeface="Corbel" panose="020B0503020204020204" pitchFamily="34" charset="0"/>
              </a:rPr>
              <a:t>proiect</a:t>
            </a:r>
            <a:r>
              <a:rPr lang="en-US" altLang="en-US" sz="1400" dirty="0">
                <a:latin typeface="Corbel" panose="020B0503020204020204" pitchFamily="34" charset="0"/>
              </a:rPr>
              <a:t>	</a:t>
            </a:r>
            <a:endParaRPr lang="ro-RO" altLang="en-US" sz="1400" dirty="0">
              <a:latin typeface="Corbel" panose="020B0503020204020204" pitchFamily="34" charset="0"/>
            </a:endParaRPr>
          </a:p>
          <a:p>
            <a:pPr marL="342900" indent="-342900" algn="just">
              <a:spcAft>
                <a:spcPts val="600"/>
              </a:spcAft>
              <a:buClr>
                <a:srgbClr val="0070C0"/>
              </a:buClr>
              <a:buFont typeface="+mj-lt"/>
              <a:buAutoNum type="arabicPeriod"/>
              <a:defRPr/>
            </a:pPr>
            <a:r>
              <a:rPr lang="ro-RO" altLang="en-US" sz="1400" dirty="0">
                <a:latin typeface="Corbel" panose="020B0503020204020204" pitchFamily="34" charset="0"/>
              </a:rPr>
              <a:t>DRIFT – Dutch </a:t>
            </a:r>
            <a:r>
              <a:rPr lang="ro-RO" altLang="en-US" sz="1400" dirty="0" err="1">
                <a:latin typeface="Corbel" panose="020B0503020204020204" pitchFamily="34" charset="0"/>
              </a:rPr>
              <a:t>Research</a:t>
            </a:r>
            <a:r>
              <a:rPr lang="ro-RO" altLang="en-US" sz="1400" dirty="0">
                <a:latin typeface="Corbel" panose="020B0503020204020204" pitchFamily="34" charset="0"/>
              </a:rPr>
              <a:t> Institute for </a:t>
            </a:r>
            <a:r>
              <a:rPr lang="ro-RO" altLang="en-US" sz="1400" dirty="0" err="1">
                <a:latin typeface="Corbel" panose="020B0503020204020204" pitchFamily="34" charset="0"/>
              </a:rPr>
              <a:t>Transitions</a:t>
            </a:r>
            <a:r>
              <a:rPr lang="ro-RO" altLang="en-US" sz="1400" dirty="0">
                <a:latin typeface="Corbel" panose="020B0503020204020204" pitchFamily="34" charset="0"/>
              </a:rPr>
              <a:t> BV, Olanda</a:t>
            </a:r>
          </a:p>
          <a:p>
            <a:pPr marL="342900" indent="-342900" algn="just">
              <a:spcAft>
                <a:spcPts val="600"/>
              </a:spcAft>
              <a:buClr>
                <a:srgbClr val="0070C0"/>
              </a:buClr>
              <a:buFont typeface="+mj-lt"/>
              <a:buAutoNum type="arabicPeriod"/>
              <a:defRPr/>
            </a:pPr>
            <a:r>
              <a:rPr lang="ro-RO" altLang="en-US" sz="1400" dirty="0" err="1">
                <a:latin typeface="Corbel" panose="020B0503020204020204" pitchFamily="34" charset="0"/>
              </a:rPr>
              <a:t>Niș</a:t>
            </a:r>
            <a:r>
              <a:rPr lang="ro-RO" altLang="en-US" sz="1400" dirty="0">
                <a:latin typeface="Corbel" panose="020B0503020204020204" pitchFamily="34" charset="0"/>
              </a:rPr>
              <a:t>, Serbia</a:t>
            </a:r>
          </a:p>
          <a:p>
            <a:pPr marL="342900" indent="-342900" algn="just">
              <a:spcAft>
                <a:spcPts val="600"/>
              </a:spcAft>
              <a:buClr>
                <a:srgbClr val="0070C0"/>
              </a:buClr>
              <a:buFont typeface="+mj-lt"/>
              <a:buAutoNum type="arabicPeriod"/>
              <a:defRPr/>
            </a:pPr>
            <a:r>
              <a:rPr lang="ro-RO" altLang="en-US" sz="1400" b="1" dirty="0">
                <a:solidFill>
                  <a:srgbClr val="33CCCC"/>
                </a:solidFill>
                <a:latin typeface="Corbel" panose="020B0503020204020204" pitchFamily="34" charset="0"/>
              </a:rPr>
              <a:t>ABMEE – Agenția pentru Managementul Energiei și Protecția Mediului Brașov, România/</a:t>
            </a:r>
            <a:r>
              <a:rPr lang="ro-RO" altLang="en-US" sz="1400" b="1" dirty="0">
                <a:solidFill>
                  <a:schemeClr val="accent1"/>
                </a:solidFill>
                <a:latin typeface="Corbel" panose="020B0503020204020204" pitchFamily="34" charset="0"/>
              </a:rPr>
              <a:t>Beneficiar Municipiul Brașov</a:t>
            </a:r>
          </a:p>
          <a:p>
            <a:pPr marL="342900" indent="-342900" algn="just">
              <a:spcAft>
                <a:spcPts val="600"/>
              </a:spcAft>
              <a:buClr>
                <a:srgbClr val="0070C0"/>
              </a:buClr>
              <a:buFont typeface="+mj-lt"/>
              <a:buAutoNum type="arabicPeriod"/>
              <a:defRPr/>
            </a:pPr>
            <a:r>
              <a:rPr lang="ro-RO" altLang="en-US" sz="1400" dirty="0">
                <a:latin typeface="Corbel" panose="020B0503020204020204" pitchFamily="34" charset="0"/>
              </a:rPr>
              <a:t>CODEMA – Energy Management Agency Limited Dublin, Irlanda </a:t>
            </a:r>
          </a:p>
          <a:p>
            <a:pPr marL="342900" indent="-342900" algn="just">
              <a:spcAft>
                <a:spcPts val="600"/>
              </a:spcAft>
              <a:buClr>
                <a:srgbClr val="0070C0"/>
              </a:buClr>
              <a:buFont typeface="+mj-lt"/>
              <a:buAutoNum type="arabicPeriod"/>
              <a:defRPr/>
            </a:pPr>
            <a:r>
              <a:rPr lang="ro-RO" altLang="en-US" sz="1400" dirty="0">
                <a:latin typeface="Corbel" panose="020B0503020204020204" pitchFamily="34" charset="0"/>
              </a:rPr>
              <a:t>Brest, Franța</a:t>
            </a:r>
          </a:p>
          <a:p>
            <a:pPr marL="342900" indent="-342900" algn="just">
              <a:spcAft>
                <a:spcPts val="600"/>
              </a:spcAft>
              <a:buClr>
                <a:srgbClr val="0070C0"/>
              </a:buClr>
              <a:buFont typeface="+mj-lt"/>
              <a:buAutoNum type="arabicPeriod"/>
              <a:defRPr/>
            </a:pPr>
            <a:r>
              <a:rPr lang="ro-RO" altLang="en-US" sz="1400" dirty="0" err="1">
                <a:latin typeface="Corbel" panose="020B0503020204020204" pitchFamily="34" charset="0"/>
              </a:rPr>
              <a:t>Mouscron</a:t>
            </a:r>
            <a:r>
              <a:rPr lang="ro-RO" altLang="en-US" sz="1400" dirty="0">
                <a:latin typeface="Corbel" panose="020B0503020204020204" pitchFamily="34" charset="0"/>
              </a:rPr>
              <a:t>, Belgia </a:t>
            </a:r>
          </a:p>
          <a:p>
            <a:pPr marL="342900" indent="-342900" algn="just">
              <a:spcAft>
                <a:spcPts val="600"/>
              </a:spcAft>
              <a:buClr>
                <a:srgbClr val="0070C0"/>
              </a:buClr>
              <a:buFont typeface="+mj-lt"/>
              <a:buAutoNum type="arabicPeriod"/>
              <a:defRPr/>
            </a:pPr>
            <a:r>
              <a:rPr lang="fr-FR" sz="1400" dirty="0">
                <a:latin typeface="Corbel" panose="020B0503020204020204" pitchFamily="34" charset="0"/>
              </a:rPr>
              <a:t>Pôle métropolitain du Pays de Brest</a:t>
            </a:r>
            <a:r>
              <a:rPr lang="ro-RO" sz="1400" dirty="0">
                <a:latin typeface="Corbel" panose="020B0503020204020204" pitchFamily="34" charset="0"/>
              </a:rPr>
              <a:t>, Franța</a:t>
            </a:r>
          </a:p>
          <a:p>
            <a:pPr marL="342900" indent="-342900" algn="just">
              <a:spcAft>
                <a:spcPts val="600"/>
              </a:spcAft>
              <a:buClr>
                <a:srgbClr val="0070C0"/>
              </a:buClr>
              <a:buFont typeface="+mj-lt"/>
              <a:buAutoNum type="arabicPeriod"/>
              <a:defRPr/>
            </a:pPr>
            <a:r>
              <a:rPr lang="ro-RO" altLang="en-US" sz="1400" dirty="0">
                <a:latin typeface="Corbel" panose="020B0503020204020204" pitchFamily="34" charset="0"/>
              </a:rPr>
              <a:t>Valencia, Spania </a:t>
            </a:r>
          </a:p>
          <a:p>
            <a:pPr marL="342900" indent="-342900" algn="just">
              <a:spcAft>
                <a:spcPts val="600"/>
              </a:spcAft>
              <a:buClr>
                <a:srgbClr val="0070C0"/>
              </a:buClr>
              <a:buFont typeface="+mj-lt"/>
              <a:buAutoNum type="arabicPeriod"/>
              <a:defRPr/>
            </a:pPr>
            <a:r>
              <a:rPr lang="ro-RO" sz="1400" dirty="0" err="1">
                <a:latin typeface="Corbel" panose="020B0503020204020204" pitchFamily="34" charset="0"/>
              </a:rPr>
              <a:t>Fundacio</a:t>
            </a:r>
            <a:r>
              <a:rPr lang="ro-RO" sz="1400" dirty="0">
                <a:latin typeface="Corbel" panose="020B0503020204020204" pitchFamily="34" charset="0"/>
              </a:rPr>
              <a:t> de la </a:t>
            </a:r>
            <a:r>
              <a:rPr lang="ro-RO" sz="1400" dirty="0" err="1">
                <a:latin typeface="Corbel" panose="020B0503020204020204" pitchFamily="34" charset="0"/>
              </a:rPr>
              <a:t>Comunitat</a:t>
            </a:r>
            <a:r>
              <a:rPr lang="ro-RO" sz="1400" dirty="0">
                <a:latin typeface="Corbel" panose="020B0503020204020204" pitchFamily="34" charset="0"/>
              </a:rPr>
              <a:t> </a:t>
            </a:r>
            <a:r>
              <a:rPr lang="ro-RO" sz="1400" dirty="0" err="1">
                <a:latin typeface="Corbel" panose="020B0503020204020204" pitchFamily="34" charset="0"/>
              </a:rPr>
              <a:t>Valenciana</a:t>
            </a:r>
            <a:r>
              <a:rPr lang="ro-RO" sz="1400" dirty="0">
                <a:latin typeface="Corbel" panose="020B0503020204020204" pitchFamily="34" charset="0"/>
              </a:rPr>
              <a:t> Observatori Valencia </a:t>
            </a:r>
            <a:r>
              <a:rPr lang="ro-RO" sz="1400" dirty="0" err="1">
                <a:latin typeface="Corbel" panose="020B0503020204020204" pitchFamily="34" charset="0"/>
              </a:rPr>
              <a:t>del</a:t>
            </a:r>
            <a:r>
              <a:rPr lang="ro-RO" sz="1400" dirty="0">
                <a:latin typeface="Corbel" panose="020B0503020204020204" pitchFamily="34" charset="0"/>
              </a:rPr>
              <a:t> </a:t>
            </a:r>
            <a:r>
              <a:rPr lang="ro-RO" sz="1400" dirty="0" err="1">
                <a:latin typeface="Corbel" panose="020B0503020204020204" pitchFamily="34" charset="0"/>
              </a:rPr>
              <a:t>Canvi</a:t>
            </a:r>
            <a:r>
              <a:rPr lang="ro-RO" sz="1400" dirty="0">
                <a:latin typeface="Corbel" panose="020B0503020204020204" pitchFamily="34" charset="0"/>
              </a:rPr>
              <a:t> Climatic, Spania</a:t>
            </a:r>
            <a:r>
              <a:rPr lang="ro-RO" altLang="en-US" sz="1400" dirty="0">
                <a:latin typeface="Corbel" panose="020B0503020204020204" pitchFamily="34" charset="0"/>
              </a:rPr>
              <a:t> </a:t>
            </a:r>
          </a:p>
        </p:txBody>
      </p:sp>
      <p:sp>
        <p:nvSpPr>
          <p:cNvPr id="12" name="Rectangle 11">
            <a:extLst>
              <a:ext uri="{FF2B5EF4-FFF2-40B4-BE49-F238E27FC236}"/>
            </a:extLst>
          </p:cNvPr>
          <p:cNvSpPr/>
          <p:nvPr/>
        </p:nvSpPr>
        <p:spPr>
          <a:xfrm>
            <a:off x="575047" y="5341378"/>
            <a:ext cx="8064897" cy="830997"/>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spAutoFit/>
          </a:bodyPr>
          <a:lstStyle/>
          <a:p>
            <a:pPr algn="just">
              <a:spcAft>
                <a:spcPts val="600"/>
              </a:spcAft>
              <a:buClr>
                <a:srgbClr val="33CCCC"/>
              </a:buClr>
              <a:defRPr/>
            </a:pPr>
            <a:r>
              <a:rPr lang="ro-RO" altLang="en-US" sz="1600" b="1">
                <a:solidFill>
                  <a:srgbClr val="0070C0"/>
                </a:solidFill>
                <a:latin typeface="Corbel" pitchFamily="34" charset="0"/>
              </a:rPr>
              <a:t>Scop</a:t>
            </a:r>
            <a:r>
              <a:rPr lang="ro-RO" altLang="en-US" sz="1600">
                <a:latin typeface="Corbel" pitchFamily="34" charset="0"/>
              </a:rPr>
              <a:t> - sprijinirea autorităților locale pe parcursul tranziției către comunități cu emisii scăzute de dioxid de carbon, angrenând cetățenii și actorii cheie în dezvoltarea foilor de parcurs pentru procesul de tranziție energetică, orizont de timp 2050.</a:t>
            </a:r>
          </a:p>
        </p:txBody>
      </p:sp>
      <p:pic>
        <p:nvPicPr>
          <p:cNvPr id="21513" name="Picture 8" descr="\\SERVER-PC\Comun OER\Comunicare\Logo OER\logo\OER Logo.png"/>
          <p:cNvPicPr>
            <a:picLocks noChangeAspect="1" noChangeArrowheads="1"/>
          </p:cNvPicPr>
          <p:nvPr/>
        </p:nvPicPr>
        <p:blipFill>
          <a:blip r:embed="rId3" cstate="print"/>
          <a:srcRect/>
          <a:stretch>
            <a:fillRect/>
          </a:stretch>
        </p:blipFill>
        <p:spPr bwMode="auto">
          <a:xfrm>
            <a:off x="3402013" y="6370638"/>
            <a:ext cx="1111250" cy="487362"/>
          </a:xfrm>
          <a:prstGeom prst="rect">
            <a:avLst/>
          </a:prstGeom>
          <a:noFill/>
          <a:ln w="9525">
            <a:noFill/>
            <a:miter lim="800000"/>
            <a:headEnd/>
            <a:tailEnd/>
          </a:ln>
        </p:spPr>
      </p:pic>
      <p:sp>
        <p:nvSpPr>
          <p:cNvPr id="13" name="Subtitle 2">
            <a:extLst>
              <a:ext uri="{FF2B5EF4-FFF2-40B4-BE49-F238E27FC236}"/>
            </a:extLst>
          </p:cNvPr>
          <p:cNvSpPr txBox="1">
            <a:spLocks/>
          </p:cNvSpPr>
          <p:nvPr/>
        </p:nvSpPr>
        <p:spPr>
          <a:xfrm>
            <a:off x="4607496" y="6396037"/>
            <a:ext cx="4536504" cy="461963"/>
          </a:xfrm>
          <a:prstGeom prst="rect">
            <a:avLst/>
          </a:prstGeom>
          <a:ln>
            <a:noFill/>
          </a:ln>
          <a:effectLst/>
          <a:scene3d>
            <a:camera prst="orthographicFront">
              <a:rot lat="0" lon="0" rev="0"/>
            </a:camera>
            <a:lightRig rig="balanced" dir="t">
              <a:rot lat="0" lon="0" rev="8700000"/>
            </a:lightRig>
          </a:scene3d>
          <a:sp3d>
            <a:bevelT w="190500" h="38100"/>
          </a:sp3d>
        </p:spPr>
        <p:txBody>
          <a:bodyPr>
            <a:normAutofit/>
          </a:bodyPr>
          <a:lstStyle/>
          <a:p>
            <a:pPr algn="ctr" defTabSz="457200" eaLnBrk="1" hangingPunct="1">
              <a:lnSpc>
                <a:spcPct val="80000"/>
              </a:lnSpc>
              <a:buClr>
                <a:srgbClr val="F1FBFD"/>
              </a:buClr>
              <a:buSzPct val="80000"/>
              <a:buFont typeface="Wingdings 3" pitchFamily="18" charset="2"/>
              <a:buNone/>
            </a:pPr>
            <a:r>
              <a:rPr lang="en-US" altLang="en-US" sz="1100" i="1">
                <a:solidFill>
                  <a:srgbClr val="00B0F0"/>
                </a:solidFill>
                <a:latin typeface="Corbel" pitchFamily="34" charset="0"/>
                <a:ea typeface="Open Sans" pitchFamily="34" charset="0"/>
                <a:cs typeface="Open Sans" pitchFamily="34" charset="0"/>
              </a:rPr>
              <a:t>Proiectul INTAS – instrument important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implementarea politicii de eficien</a:t>
            </a:r>
            <a:r>
              <a:rPr lang="ro-RO" altLang="en-US" sz="1100" i="1">
                <a:solidFill>
                  <a:srgbClr val="00B0F0"/>
                </a:solidFill>
                <a:latin typeface="Corbel" pitchFamily="34" charset="0"/>
                <a:ea typeface="Open Sans" pitchFamily="34" charset="0"/>
                <a:cs typeface="Open Sans" pitchFamily="34" charset="0"/>
              </a:rPr>
              <a:t>ță</a:t>
            </a:r>
            <a:r>
              <a:rPr lang="en-US" altLang="en-US" sz="1100" i="1">
                <a:solidFill>
                  <a:srgbClr val="00B0F0"/>
                </a:solidFill>
                <a:latin typeface="Corbel" pitchFamily="34" charset="0"/>
                <a:ea typeface="Open Sans" pitchFamily="34" charset="0"/>
                <a:cs typeface="Open Sans" pitchFamily="34" charset="0"/>
              </a:rPr>
              <a:t> energetic</a:t>
            </a:r>
            <a:r>
              <a:rPr lang="ro-RO" altLang="en-US" sz="1100" i="1">
                <a:solidFill>
                  <a:srgbClr val="00B0F0"/>
                </a:solidFill>
                <a:latin typeface="Corbel" pitchFamily="34" charset="0"/>
                <a:ea typeface="Open Sans" pitchFamily="34" charset="0"/>
                <a:cs typeface="Open Sans" pitchFamily="34" charset="0"/>
              </a:rPr>
              <a:t>ă</a:t>
            </a:r>
            <a:r>
              <a:rPr lang="en-US" altLang="en-US" sz="1100" i="1">
                <a:solidFill>
                  <a:srgbClr val="00B0F0"/>
                </a:solidFill>
                <a:latin typeface="Corbel" pitchFamily="34" charset="0"/>
                <a:ea typeface="Open Sans" pitchFamily="34" charset="0"/>
                <a:cs typeface="Open Sans" pitchFamily="34" charset="0"/>
              </a:rPr>
              <a:t> </a:t>
            </a:r>
            <a:r>
              <a:rPr lang="ro-RO" altLang="en-US" sz="1100" i="1">
                <a:solidFill>
                  <a:srgbClr val="00B0F0"/>
                </a:solidFill>
                <a:latin typeface="Corbel" pitchFamily="34" charset="0"/>
                <a:ea typeface="Open Sans" pitchFamily="34" charset="0"/>
                <a:cs typeface="Open Sans" pitchFamily="34" charset="0"/>
              </a:rPr>
              <a:t>î</a:t>
            </a:r>
            <a:r>
              <a:rPr lang="en-US" altLang="en-US" sz="1100" i="1">
                <a:solidFill>
                  <a:srgbClr val="00B0F0"/>
                </a:solidFill>
                <a:latin typeface="Corbel" pitchFamily="34" charset="0"/>
                <a:ea typeface="Open Sans" pitchFamily="34" charset="0"/>
                <a:cs typeface="Open Sans" pitchFamily="34" charset="0"/>
              </a:rPr>
              <a:t>n industria din Rom</a:t>
            </a:r>
            <a:r>
              <a:rPr lang="ro-RO" altLang="en-US" sz="1100" i="1">
                <a:solidFill>
                  <a:srgbClr val="00B0F0"/>
                </a:solidFill>
                <a:latin typeface="Corbel" pitchFamily="34" charset="0"/>
                <a:ea typeface="Open Sans" pitchFamily="34" charset="0"/>
                <a:cs typeface="Open Sans" pitchFamily="34" charset="0"/>
              </a:rPr>
              <a:t>â</a:t>
            </a:r>
            <a:r>
              <a:rPr lang="en-US" altLang="en-US" sz="1100" i="1">
                <a:solidFill>
                  <a:srgbClr val="00B0F0"/>
                </a:solidFill>
                <a:latin typeface="Corbel" pitchFamily="34" charset="0"/>
                <a:ea typeface="Open Sans" pitchFamily="34" charset="0"/>
                <a:cs typeface="Open Sans" pitchFamily="34" charset="0"/>
              </a:rPr>
              <a:t>nia</a:t>
            </a:r>
            <a:endParaRPr lang="ro-RO" altLang="en-US" sz="1100" b="1" i="1">
              <a:solidFill>
                <a:srgbClr val="00B0F0"/>
              </a:solidFill>
              <a:latin typeface="Corbel" pitchFamily="34" charset="0"/>
              <a:ea typeface="Open Sans" pitchFamily="34" charset="0"/>
              <a:cs typeface="Open Sans"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Box 3"/>
          <p:cNvSpPr txBox="1">
            <a:spLocks noChangeArrowheads="1"/>
          </p:cNvSpPr>
          <p:nvPr/>
        </p:nvSpPr>
        <p:spPr bwMode="auto">
          <a:xfrm>
            <a:off x="5796136" y="1196752"/>
            <a:ext cx="2808287" cy="1476375"/>
          </a:xfrm>
          <a:prstGeom prst="rect">
            <a:avLst/>
          </a:prstGeom>
          <a:noFill/>
          <a:ln w="9525">
            <a:noFill/>
            <a:miter lim="800000"/>
            <a:headEnd/>
            <a:tailEnd/>
          </a:ln>
        </p:spPr>
        <p:txBody>
          <a:bodyPr>
            <a:spAutoFit/>
          </a:bodyPr>
          <a:lstStyle/>
          <a:p>
            <a:pPr algn="ctr"/>
            <a:r>
              <a:rPr lang="en-US" altLang="ro-RO" b="1" dirty="0">
                <a:latin typeface="Corbel" pitchFamily="34" charset="0"/>
              </a:rPr>
              <a:t>OER</a:t>
            </a:r>
          </a:p>
          <a:p>
            <a:pPr algn="ctr"/>
            <a:r>
              <a:rPr lang="en-GB" altLang="ro-RO" b="1" dirty="0">
                <a:latin typeface="Corbel" pitchFamily="34" charset="0"/>
              </a:rPr>
              <a:t>Dr. </a:t>
            </a:r>
            <a:r>
              <a:rPr lang="en-GB" altLang="ro-RO" b="1" dirty="0" err="1">
                <a:latin typeface="Corbel" pitchFamily="34" charset="0"/>
              </a:rPr>
              <a:t>Ing</a:t>
            </a:r>
            <a:r>
              <a:rPr lang="en-GB" altLang="ro-RO" b="1" dirty="0">
                <a:latin typeface="Corbel" pitchFamily="34" charset="0"/>
              </a:rPr>
              <a:t>. </a:t>
            </a:r>
            <a:r>
              <a:rPr lang="ro-RO" altLang="ro-RO" b="1" dirty="0">
                <a:latin typeface="Corbel" pitchFamily="34" charset="0"/>
              </a:rPr>
              <a:t>Irina TATU</a:t>
            </a:r>
          </a:p>
          <a:p>
            <a:pPr algn="ctr"/>
            <a:r>
              <a:rPr lang="ro-RO" altLang="ro-RO" dirty="0">
                <a:latin typeface="Corbel" pitchFamily="34" charset="0"/>
              </a:rPr>
              <a:t>+40.268.474.209</a:t>
            </a:r>
          </a:p>
          <a:p>
            <a:pPr algn="ctr"/>
            <a:r>
              <a:rPr lang="ro-RO" altLang="ro-RO" u="sng" dirty="0">
                <a:solidFill>
                  <a:srgbClr val="009999"/>
                </a:solidFill>
                <a:latin typeface="Corbel" pitchFamily="34" charset="0"/>
              </a:rPr>
              <a:t>office@oer.ro</a:t>
            </a:r>
          </a:p>
          <a:p>
            <a:pPr algn="ctr"/>
            <a:r>
              <a:rPr lang="ro-RO" altLang="ro-RO" u="sng" dirty="0">
                <a:solidFill>
                  <a:srgbClr val="009999"/>
                </a:solidFill>
                <a:latin typeface="Corbel" pitchFamily="34" charset="0"/>
              </a:rPr>
              <a:t>www.oer.ro </a:t>
            </a:r>
          </a:p>
        </p:txBody>
      </p:sp>
      <p:pic>
        <p:nvPicPr>
          <p:cNvPr id="22531" name="Picture 2"/>
          <p:cNvPicPr>
            <a:picLocks noChangeAspect="1"/>
          </p:cNvPicPr>
          <p:nvPr/>
        </p:nvPicPr>
        <p:blipFill>
          <a:blip r:embed="rId2" cstate="print"/>
          <a:srcRect t="36984"/>
          <a:stretch>
            <a:fillRect/>
          </a:stretch>
        </p:blipFill>
        <p:spPr bwMode="auto">
          <a:xfrm>
            <a:off x="0" y="3068638"/>
            <a:ext cx="9144000" cy="3816350"/>
          </a:xfrm>
          <a:prstGeom prst="rect">
            <a:avLst/>
          </a:prstGeom>
          <a:noFill/>
          <a:ln w="9525">
            <a:noFill/>
            <a:miter lim="800000"/>
            <a:headEnd/>
            <a:tailEnd/>
          </a:ln>
        </p:spPr>
      </p:pic>
      <p:sp>
        <p:nvSpPr>
          <p:cNvPr id="22532" name="TextBox 3"/>
          <p:cNvSpPr txBox="1">
            <a:spLocks noChangeArrowheads="1"/>
          </p:cNvSpPr>
          <p:nvPr/>
        </p:nvSpPr>
        <p:spPr bwMode="auto">
          <a:xfrm>
            <a:off x="1835696" y="1052736"/>
            <a:ext cx="2809875" cy="523220"/>
          </a:xfrm>
          <a:prstGeom prst="rect">
            <a:avLst/>
          </a:prstGeom>
          <a:noFill/>
          <a:ln w="9525">
            <a:noFill/>
            <a:miter lim="800000"/>
            <a:headEnd/>
            <a:tailEnd/>
          </a:ln>
        </p:spPr>
        <p:txBody>
          <a:bodyPr>
            <a:spAutoFit/>
          </a:bodyPr>
          <a:lstStyle/>
          <a:p>
            <a:pPr algn="ctr"/>
            <a:r>
              <a:rPr lang="ro-RO" altLang="ro-RO" sz="2800" b="1" dirty="0">
                <a:latin typeface="Corbel" pitchFamily="34" charset="0"/>
              </a:rPr>
              <a:t>Vă mulțumesc!</a:t>
            </a:r>
            <a:endParaRPr lang="ro-RO" altLang="ro-RO" sz="2800" u="sng" dirty="0">
              <a:solidFill>
                <a:srgbClr val="009999"/>
              </a:solidFill>
              <a:latin typeface="Corbel" pitchFamily="34" charset="0"/>
            </a:endParaRPr>
          </a:p>
        </p:txBody>
      </p:sp>
      <p:pic>
        <p:nvPicPr>
          <p:cNvPr id="22533" name="Picture 8" descr="\\SERVER-PC\Comun OER\Comunicare\Logo OER\logo\OER Logo.png"/>
          <p:cNvPicPr>
            <a:picLocks noChangeAspect="1" noChangeArrowheads="1"/>
          </p:cNvPicPr>
          <p:nvPr/>
        </p:nvPicPr>
        <p:blipFill>
          <a:blip r:embed="rId3" cstate="print"/>
          <a:srcRect/>
          <a:stretch>
            <a:fillRect/>
          </a:stretch>
        </p:blipFill>
        <p:spPr bwMode="auto">
          <a:xfrm>
            <a:off x="2195736" y="1844824"/>
            <a:ext cx="1932187" cy="84740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Flow</Template>
  <TotalTime>4766</TotalTime>
  <Words>1959</Words>
  <Application>Microsoft Office PowerPoint</Application>
  <PresentationFormat>On-screen Show (4:3)</PresentationFormat>
  <Paragraphs>330</Paragraphs>
  <Slides>21</Slides>
  <Notes>14</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Flow</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vector>
  </TitlesOfParts>
  <Company>ABMEE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ABMEE</dc:title>
  <dc:creator>Leea CATINCESCU</dc:creator>
  <cp:lastModifiedBy>Windows User</cp:lastModifiedBy>
  <cp:revision>417</cp:revision>
  <cp:lastPrinted>2017-01-19T17:37:52Z</cp:lastPrinted>
  <dcterms:created xsi:type="dcterms:W3CDTF">2008-04-03T09:58:06Z</dcterms:created>
  <dcterms:modified xsi:type="dcterms:W3CDTF">2019-02-18T21:51:15Z</dcterms:modified>
</cp:coreProperties>
</file>