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4.xml" ContentType="application/vnd.openxmlformats-officedocument.presentationml.notesSlide+xml"/>
  <Override PartName="/ppt/ink/ink3.xml" ContentType="application/inkml+xml"/>
  <Override PartName="/ppt/ink/ink4.xml" ContentType="application/inkml+xml"/>
  <Override PartName="/ppt/ink/ink5.xml" ContentType="application/inkml+xml"/>
  <Override PartName="/ppt/comments/comment3.xml" ContentType="application/vnd.openxmlformats-officedocument.presentationml.comments+xml"/>
  <Override PartName="/ppt/notesSlides/notesSlide5.xml" ContentType="application/vnd.openxmlformats-officedocument.presentationml.notesSlide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comments/comment4.xml" ContentType="application/vnd.openxmlformats-officedocument.presentationml.comments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7" r:id="rId3"/>
    <p:sldId id="259" r:id="rId4"/>
    <p:sldId id="264" r:id="rId5"/>
    <p:sldId id="269" r:id="rId6"/>
    <p:sldId id="268" r:id="rId7"/>
    <p:sldId id="267" r:id="rId8"/>
    <p:sldId id="265" r:id="rId9"/>
    <p:sldId id="266" r:id="rId10"/>
    <p:sldId id="260" r:id="rId11"/>
    <p:sldId id="275" r:id="rId12"/>
    <p:sldId id="274" r:id="rId13"/>
    <p:sldId id="273" r:id="rId14"/>
    <p:sldId id="272" r:id="rId15"/>
    <p:sldId id="271" r:id="rId16"/>
    <p:sldId id="270" r:id="rId17"/>
    <p:sldId id="276" r:id="rId18"/>
    <p:sldId id="279" r:id="rId19"/>
    <p:sldId id="278" r:id="rId20"/>
    <p:sldId id="261" r:id="rId21"/>
    <p:sldId id="258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rina BIRLICA" initials="IB" lastIdx="6" clrIdx="0">
    <p:extLst>
      <p:ext uri="{19B8F6BF-5375-455C-9EA6-DF929625EA0E}">
        <p15:presenceInfo xmlns:p15="http://schemas.microsoft.com/office/powerpoint/2012/main" userId="S-1-5-21-1043469324-2048178460-1789782235-269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B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81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3-21T11:25:06.352" idx="5">
    <p:pos x="10" y="10"/>
    <p:text>Mesajul de eroare pe care l-ati primit se datora faptului ca la Anexa 2, rubrica „Consum total de energie termica din care:” – la „Incalzire” si „Apa calda menajera” ati lasat celulele necompletate. Chiar daca nu aveti consum, celulele trebuie completate cu o valoare, in cazul acesta „0”, asa cum e la „Abur” sau „Apa fierbinte”.</p:text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3-21T11:17:36.542" idx="4">
    <p:pos x="10" y="10"/>
    <p:text>Uneori se uita completarea celulei Total</p:text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3-21T10:43:12.265" idx="1">
    <p:pos x="10" y="10"/>
    <p:text>Daca s-au inserat randuri, celulele trebuie completate.</p:text>
    <p:extLst>
      <p:ext uri="{C676402C-5697-4E1C-873F-D02D1690AC5C}">
        <p15:threadingInfo xmlns:p15="http://schemas.microsoft.com/office/powerpoint/2012/main" timeZoneBias="-120"/>
      </p:ext>
    </p:extLst>
  </p:cm>
  <p:cm authorId="1" dt="2017-03-21T10:44:22.670" idx="2">
    <p:pos x="146" y="146"/>
    <p:text>Cheia nu este prezenta in dictionar, inseamna ca nu a fost ales tipul de carburant.</p:text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3-21T12:49:25.947" idx="6">
    <p:pos x="10" y="10"/>
    <p:text>Mesajul Succes si Fisier transmis si procesat reprezinta confirmarea transmiterii machetei</p:text>
    <p:extLst>
      <p:ext uri="{C676402C-5697-4E1C-873F-D02D1690AC5C}">
        <p15:threadingInfo xmlns:p15="http://schemas.microsoft.com/office/powerpoint/2012/main" timeZoneBias="-12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6B769A-6B5B-421E-B1C3-B56B9BC78BF1}" type="datetimeFigureOut">
              <a:rPr lang="ro-RO" smtClean="0"/>
              <a:t>05.10.2017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2415FB-9C58-4E32-83D8-1790F620D36E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061832702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7-03-22T09:20:26.28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6840 9692 0,'0'0'63,"0"0"-63,28 0 15,0 0-15,-28 0 16,56 0-16,-28 0 15,-28 28-15,56-28 16,0 0-16,-56 0 16,55 0-16,-27 0 15,0 0-15,0 28 16,0-28-16,0 0 15,28 0-15,-28 0 16,0 0-16,28 0 16,-56 0-16,27 0 15,1 0-15,0 0 16,28 0-16,-28 0 15,-28 0-15,56 0 16,-28 0-16,0 0 16,0 0-16,0 0 15,0 0 1,27 0-16,-55 0 15,28 0-15,28 0 16,-56 0-16,56 0 16,-28 0-16,0 0 15,-28 0-15,28 0 16,0 0-16,0 28 15,27-28-15,-55 0 16,28 0-16,28 0 16,-28 0-16,28 0 15,-28 0-15,56 28 16,-56-28-16,27 0 15,1 28-15,0-28 16,-28 0-16,0 0 16,28 0-16,-28 0 15,27 0-15,1 0 16,0 0-16,-28 0 15,56 0-15,-28 0 16,0 0-16,27 0 16,1 0-16,-28 0 15,28 0 1,-1 0-16,-55 0 15,56 0-15,-84 0 16,56 0-16,-28 0 16,-28 0-16,28 0 15,28 0 1,-56 0-1,28 0-15,-1 0 16,1 0-16,-28 0 16,56 0-16,-28 0 15,-28 0-15,28 0 16,0 0-16,0 0 15,-28 0 1,28 0-16,0 0 16,28 0-16,-1 0 15,-27 0 1,0 0-16,0 0 15,0 0-15,0 0 16,-28 28-16,56-28 16,-56 0-16,28 0 15,0 0 1,0 0-16,-28 0 15,55 0-15,-27 0 16,-28 0-16,28 0 16,0 0-16,0 0 15,0 0-15,0 0 16,0 0-16,-28 0 15,56 0 1,0 0 0,-56 0-16,27 0 15,1 0-15,0 0 16,-28 0-16,28 0 15,0 0-15,0 0 16,-28 0-16,28 0 16,0 0-16,0 0 15,-28 0 1,28 0-1,0 0 110,0 0-94,-28 0-15,28 0 0,-1 0-1,1 0 16,-28 0-15,28 0 0,0 0-1,0 0 1,-28 28-16,28-28 31,0 0-15,0 0 15,-28 0-31,28 0 78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7-03-22T10:07:15.96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935 15910 0,'0'0'62,"17"0"-46,36 0-16,0 0 15,-17 0-15,17 0 16,-18 0-16,0 0 16,18 0-16,-35 0 15,35 0-15,-18 0 16,-18 0-16,1 0 15,17 0-15,1 0 16,-1 0-16,-17 0 16,-1 0-16,19 0 15,-1 0-15,-18 0 16,1 0-16,17 0 15,-17 0-15,-18 0 16,18 0-16,-1 0 16,1 0-16,0 0 15,-1 0-15,1 0 16,17 0-16,-17 0 15,-18 0-15,35 0 16,0 0-16,1 0 16,-19 0-16,18 0 15,1 0 1,-19 0-16,1 0 15,35 0-15,-35 0 16,17 0-16,-18 0 16,19 0-16,-1 0 15,18 0-15,-35 0 16,35 0-16,-1 0 15,-16 0-15,-19 0 16,19 0-16,-19 0 16,19 0-16,-36 0 15,35 0-15,-18 0 16,19 0-16,-19 0 15,19 0-15,-1 0 16,0 0-16,-35 0 16,36 0-16,-1 0 15,-35 0-15,35 0 16,0 0-16,-17 0 15,0 0-15,-1 0 16,1 0-16,17 0 16,-35 0-16,18 0 15,-1 0 1,1 0-16,0 0 15,-1 0-15,1 0 16,-18 0-16,18 0 16,-1 0-16,1 0 15,0 0-15,17 0 16,-18 0-16,19 0 15,-19 0-15,-17 0 16,36 0-16,-19 0 16,1 0-16,17 0 15,-17 0-15,-1 0 16,1 0-16,0 18 15,-1-18-15,19 0 16,-36 0-16,35 18 16,0-18-16,1 0 15,-19 0-15,1 0 16,17 0-16,0 0 15,-35 0-15,18 0 16,17 0-16,-17 0 16,0 0-16,-1 0 15,1 0 1,35 0-1,-53 0-15,17 0 16,19 0-16,-36 0 16,53 0-16,-36 0 15,1 0-15,17 17 16,-17-17-16,17 0 15,-35 0-15,18 0 16,-18 0-16,35 0 16,-35 0-16,35 0 15,-17 0-15,0 18 16,34-18-16,-34 0 15,53 17-15,-36-17 16,0 0-16,-17 0 16,35 0-16,-36 0 15,1 0-15,17 0 16,1 0-16,-36 0 15,35 0-15,-18 0 16,19 0-16,-36 0 16,17 0-16,-17 0 15,36 0 1,-36 0-16,35 0 15,-17 0 1,-1 0 0,1 0-16,17 0 15,-17 0-15,-1 0 16,19 0-16,17 0 15,-36 0-15,19 0 16,-19 0-16,18 0 16,-17 0-16,17 0 15,-17 0-15,17 0 16,1 18-16,-1-18 15,0 0-15,0 0 16,-17 0-16,35 18 16,0-18-16,0 0 15,0 0-15,0 0 16,0 0-16,-36 0 15,18 0-15,1 0 16,17 0-16,-53 0 16,53 0-16,-53 0 15,35 0 1,0 0-16,-35 0 15,35 0-15,-17 0 16,17 0-16,-17 0 16,17 0-16,1 0 15,-1 0-15,-18 0 16,19 0-16,-19 0 15,1 0-15,17 0 16,-17 0-16,0 0 16,-1 0-16,-17 0 15,18 0-15,-1 0 16,1 0-1,-18 0-15,18 0 16,17 0-16,-17 0 16,-1 0-1,1 0 1,0 0-16,-18 0 15,17 0 1,1 0-16,0 0 16,-18 0-1,17 0 1,1 0-1,-1 0 1,1 0 0,0-18-16,-18 18 15,17 0 1,-17 0-16,18 0 62,0 0-46,-1 0-1,-17 0 1,18-18-16,17 18 94,-35-17 124,18-1-156,-1 18-46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7-03-21T11:37:31.04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20521 5810 0,'0'0'31,"56"0"-15,-28 0-16,0 0 16,0 0-16,0 0 15,27 0-15,-55 0 16,56 0-16,-28 0 15,-28 0-15,56 0 16,-28 0-16,28 0 16,-28 0-16,0 0 15,-1 0-15,1 0 16,-28 0-16,28 0 15,0 0 1,0 0 0,-28 0-1,28 0-15,0 0 16,0 0-1,-28 0-15,28 0 16,0 0-16,0 0 16,-28 0-1,28 0 16,0 0-15,-1 0 0,-27 0-16,28 0 15,0 0-15,0 0 16,-28 0-1,28 0 1,-28 0-16,28 0 16,0 0-1,-28 0-15,28 28 16,0-28-1,0 0-15,-28 0 16,28 0 0,27 0-16,-55 0 15,28 0 1,0 0-1,0 0-15,-28 0 16,28 0 0,0 0-16,0 0 15,-28 0-15,28 0 16,0 0-1,0 0-15,-28 0 16,28 0-16,0 0 16,0 0-1,-28 0-15,27 0 16,1 0-1,0 0 1,-28 0 0,28 0-1,0 27 1,0-27-16,-28 0 15,28 0 1,0 0 15,0 0-15,-28 0 15,56 28-15,-56-28-1,28 0 16,-28 0 16,27 0-31,1 0-1,0 28 1,-28-28 93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7-03-21T11:37:34.69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20605 5921 0,'28'0'16,"0"0"-16,0 0 15,-1 0-15,1 0 16,-28 0-16,28 0 16,0 0-16,0 0 15,-28 0-15,28 0 16,0 0-16,0 0 15,-28 0-15,56 0 16,-28 0-16,-28 0 16,28 0-16,-1 0 15,1 0-15,28 0 16,-56 0-1,28 0-15,-28 0 16,56 0 0,-56 0-16,28 0 15,-28 0 1,56 0-16,-28 0 31,-28 0-31,56 0 16,-56 0-1,27 0-15,-27 0 16,56 0-1,-56 0-15,28 0 16,-28 0-16,56 0 16,-56 0-1,28 0 1,-28 0-1,56 0-15,-56 0 16,28 0 0,-28 0-1,56 0 1,-56 0-1,27 0 1,29 0-16,-56 0 16,28 0-16,0 0 15,0 0 1,-28 0-1,28 0 1,-28 0-16,56 0 16,-56 0-16,56 0 15,-28 0-15,0 0 16,-1 0-16,29 0 15,-56 0-15,56 0 16,-28 0-16,-28 0 16,28 0-1,0 0-15,0 0 16,-28 0-1,28 0 1,0 0 15,0 0 47,-28 0-47,0 0 125,0 0-140,-84 0-16,0 0 16,28 0-16,-28 0 15,1 0-15,27 0 16,0 0-1,-28 0-15,28 0 16,1 0-16,27 0 16,-28 0-16,0 0 15,28 0-15,0 0 16,-56 0-16,29 0 15,27 0-15,0 0 16,-56 0-16,28 0 16,-28 0-16,28 0 15,29 0-15,-29 0 16,0 0-16,0 0 15,28 0-15,0 0 16,0 0-16,0 0 16,-55 0-1,83 0-15,-28 0 16,28 0 31,-56 0-1,56 0-14,-28 0 545,28 0-515,-28 28-31,28 0-31,-28-28 63,0 0 171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7-03-21T11:37:17.95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4467 13212 0,'28'0'156,"0"0"-140,-28 0-16,28 0 15,0 0-15,0 0 16,-28 0-16,28 0 16,0 0-1,0 0 1,-28 0 109,27 0-110,1 0 1,0 0-1,-28 0 1,28 0 15,0 0 16,0 0-16,-28 0 172</inkml:trace>
  <inkml:trace contextRef="#ctx0" brushRef="#br0" timeOffset="1372.8088">5640 13323 0,'0'0'62,"0"0"-46,28 0-16,0 0 15,-28 0-15,28 0 16,-1 0-16,1 0 15,0 0-15,28 0 16,-28 0-16,-28 0 16,56 0-16,-28 0 15,-28 0-15,56 0 16,-56 0-1,28 0 1,-28 0 0,55 0 30,-55 0 17</inkml:trace>
  <inkml:trace contextRef="#ctx0" brushRef="#br0" timeOffset="4305.6276">4439 13966 0,'28'0'0,"-28"0"15,28 0 1,0 0-1,0 0-15,-28 0 16,28 0-16,0 0 16,0 0-16,0 0 15,0 0-15,27 0 16,-55 0-1,28 0-15,0 0 16,0 0-16,-28 0 16,28 0-1,0 0 32,0 0-31,-28 0 15</inkml:trace>
  <inkml:trace contextRef="#ctx0" brushRef="#br0" timeOffset="54740.7509">5696 13910 0,'0'0'94,"28"0"-63,-28 0-31,27 0 31,1 0-31,-28 0 16,28 0 0,0 0-1,-28 0 1,28 0-1,0 0 1,0 0 15,-28 0-31,28 0 16,0 0-1,0 0 1,-28 0 15,28 0-15,0 0-1,0 0 32,-28 0-16,27 0 1,1 0 108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7-03-21T11:39:05.42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20326 9022 0,'0'0'31,"28"0"-15,-1 0-16,-27 0 16,56 0-16,0 0 15,0 0-15,-28 0 16,28 0-1,0 0-15,27 0 16,1 0-16,-28 0 16,28 0-16,-29 0 15,-27 0-15,56 0 16,-28 0-16,0 0 15,28 0-15,-56 0 16,-1 0-16,29 0 16,-56 0-16,28 0 15,0 0-15,0 0 16,0 0-16,28 0 15,0 0 1,-1 0 0,-55 0-16,56 0 15,-56 0-15,28 0 16,-28 0-16,28 0 15,0 0 1,0 0-16,-28 0 16,28 0-1,0 0 1,0 0-1,-28 0 48,28 0 77,55 0 1,-83 0-110,28 0-16,0 0 17,0 0-1,-28 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7-03-21T11:39:06.63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20381 9329 0,'28'0'16,"-28"0"-16,28 0 16,28 0-16,0 0 15,0 28-15,28-28 16,55 56-16,-83-56 15,56 28-15,-29-28 16,-27 0-16,0 0 16,28 0-16,-28 0 15,-28 0-15,0 0 16,-28 0-16,27 0 15,1 0-15,0 0 16,-28 0 0,28 0-16,0 0 15,0 0 1,28 0-1,-56 0 1,28 0-16,-28 0 16,56 0-1,-28 0-15,-28 0 16,55 0-1,-55 0-15,28 0 32,-28 0-17,56 0 16,-56 0 16,0 0 125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7-03-21T11:39:08.12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20326 9580 0,'0'0'93,"0"0"-77,55 0-1,-27 0-15,28 0 16,-28 0-16,28 0 16,-28 0-16,28 0 15,-28 0-15,0 0 16,27 0-16,-27 0 15,0 0-15,0 0 16,-28 0-16,28 0 16,0 0-1,0 0 1,-28 0-1,28 0 1,0 0 0,-28 0-16,28 0 15,-28 0-15,28 0 16,-28 0 15,55 0-15,-55 0-1,28 0 1,-28 0-1,56 0-15,-56 0 16,28 0 0,-28 0-16,56 0 15,-28 0-15,28 0 16,-28 0-16,0 0 15,-1 0 1,1 0-16,0 0 16,0 0-1,0 0 1,-28 0-1,56-27 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7-03-21T11:39:11.46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21889 9608 0,'0'28'265,"-28"-28"-249,0 0 15,28 0-31,-28 0 16,-28 0-1,29 0-15,27 0 16,-28 0-1,0 0 1,0 0 0,28 0 15,-28 0-31,0 0 15,0 0 1,28 0 15,-28 0 0,28 0-15,-56 0 0,56 0-1,-28 0 16,0 0 16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7-03-21T11:39:40.02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15244 7597 0,'0'0'125,"28"28"-109,-28-28-16,112 28 15,-84-28-15,0 0 16,55 0-16,-55 0 16,0 28-16,0-28 15,0 0-15,0 0 16,0 28-1,0-28 1,-28 0 0,28 0-1,-28 0-15,28 0 16,0 0-16,27 0 15,-27 0-15,-28 0 16,28 0-16,0 0 16,0 0-16,0 0 15,0 0-15,0 0 16,0 0-16,0 0 15,0 0-15,-28 0 16,28 0-16,-1 0 16,1 0-1,-28 0-15,28 0 16,0 0-1,0 0-15,-28 0 16,28 0 0,0 0 30,-28 0-30,28 0-16,-28 0 16,56 56-16,-56-56 15,28 0 1,-28 0-1,28 0 1,-1 0 0,1 0 15,-28 0 0,28 0 16,0 0 31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7-03-21T11:39:41.09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15272 8044 0,'56'0'78,"0"0"-62,-28 0-16,111 0 15,-83-28-15,56 28 16,-56 0-16,27 0 16,57-28-16,-56 0 15,-56 28-15,55 0 16,-27 0-16,0 0 15,0 0-15,-28 0 16,28 0-16,0 0 16,-1 0-16,1 0 15,0 0-15,28 0 16,-28 0-1,0 0-15,-56-28 16,55 28-16,-27 0 16,0 0-16,-28 0 15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7-03-21T11:39:42.00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15188 8324 0,'0'0'15,"28"27"1,28-27-16,28 0 15,0 0-15,-29 0 16,29 0-16,-28 0 16,0 0-16,28 0 15,-56 0-15,27 0 16,29 0-16,-56 0 15,0 0-15,0 0 16,28 0-16,-56 0 16,28 0-16,28 0 15,-29 0-15,1 0 16,28 28-1,-56 0-15,28-28 16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28.36041" units="1/cm"/>
          <inkml:channelProperty channel="Y" name="resolution" value="28.34646" units="1/cm"/>
          <inkml:channelProperty channel="T" name="resolution" value="1" units="1/dev"/>
        </inkml:channelProperties>
      </inkml:inkSource>
      <inkml:timestamp xml:id="ts0" timeString="2017-03-21T11:39:43.48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15216 8519 0,'0'28'62,"0"0"-46,0-28-16,28 28 15,0-28-15,0 0 16,0 0-16,28 56 15,0-28-15,27-28 16,1 28-16,-56-28 16,56 0-16,28 27 15,-85-27-15,29 0 16,-28 0-1,28 0-15,56 0 16,-84 0-16,27 0 16,-27 0-16,0 0 15,0 0-15,0 0 16,0 0-16,28 0 15,-28 0-15,-28 0 16,56 0-16,-1 0 16,1 0-16,-56 0 15,56 0-15,-28 0 16,0 0-16,0 0 15,28 0-15,-56 0 16,56 0-16,-56 0 16,28 0-16,-28 0 15,55 0 1,-55 0-1,28 0 1,-28 0 171,56 0-156,-56 0 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C9504F-F34B-4624-8019-D7A1A497DE02}" type="datetimeFigureOut">
              <a:rPr lang="ro-RO" smtClean="0"/>
              <a:t>05.10.2017</a:t>
            </a:fld>
            <a:endParaRPr lang="ro-R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420D1D-3DEE-415C-8566-E8B9D75F97DF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42879968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dirty="0" smtClean="0"/>
              <a:t>Mesajul de eroare pe care l-</a:t>
            </a:r>
            <a:r>
              <a:rPr lang="ro-RO" dirty="0" err="1" smtClean="0"/>
              <a:t>ati</a:t>
            </a:r>
            <a:r>
              <a:rPr lang="ro-RO" dirty="0" smtClean="0"/>
              <a:t> primit se datora faptului ca la Anexa 2, rubrica „Consum total de energie termica din care:” – la „</a:t>
            </a:r>
            <a:r>
              <a:rPr lang="ro-RO" dirty="0" err="1" smtClean="0"/>
              <a:t>Incalzire</a:t>
            </a:r>
            <a:r>
              <a:rPr lang="ro-RO" dirty="0" smtClean="0"/>
              <a:t>” si „Apa calda menajera” </a:t>
            </a:r>
            <a:r>
              <a:rPr lang="ro-RO" dirty="0" err="1" smtClean="0"/>
              <a:t>ati</a:t>
            </a:r>
            <a:r>
              <a:rPr lang="ro-RO" dirty="0" smtClean="0"/>
              <a:t> </a:t>
            </a:r>
            <a:r>
              <a:rPr lang="ro-RO" dirty="0" err="1" smtClean="0"/>
              <a:t>lasat</a:t>
            </a:r>
            <a:r>
              <a:rPr lang="ro-RO" dirty="0" smtClean="0"/>
              <a:t> celulele necompletate. Chiar daca nu </a:t>
            </a:r>
            <a:r>
              <a:rPr lang="ro-RO" dirty="0" err="1" smtClean="0"/>
              <a:t>aveti</a:t>
            </a:r>
            <a:r>
              <a:rPr lang="ro-RO" dirty="0" smtClean="0"/>
              <a:t> consum, celulele trebuie completate cu o valoare, in cazul acesta „0”, </a:t>
            </a:r>
            <a:r>
              <a:rPr lang="ro-RO" dirty="0" err="1" smtClean="0"/>
              <a:t>asa</a:t>
            </a:r>
            <a:r>
              <a:rPr lang="ro-RO" dirty="0" smtClean="0"/>
              <a:t> cum e la „Abur” sau „Apa fierbinte”.</a:t>
            </a:r>
            <a:endParaRPr lang="ro-RO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19083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Incepand</a:t>
            </a:r>
            <a:r>
              <a:rPr lang="en-US" dirty="0" smtClean="0"/>
              <a:t> cu 1 </a:t>
            </a:r>
            <a:r>
              <a:rPr lang="en-US" dirty="0" err="1" smtClean="0"/>
              <a:t>aprilie</a:t>
            </a:r>
            <a:r>
              <a:rPr lang="en-US" dirty="0" smtClean="0"/>
              <a:t> se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putea</a:t>
            </a:r>
            <a:r>
              <a:rPr lang="en-US" dirty="0" smtClean="0"/>
              <a:t> </a:t>
            </a:r>
            <a:r>
              <a:rPr lang="en-US" dirty="0" err="1" smtClean="0"/>
              <a:t>incarca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fara</a:t>
            </a:r>
            <a:r>
              <a:rPr lang="en-US" dirty="0" smtClean="0"/>
              <a:t> data </a:t>
            </a:r>
            <a:r>
              <a:rPr lang="en-US" dirty="0" err="1" smtClean="0"/>
              <a:t>ultimului</a:t>
            </a:r>
            <a:r>
              <a:rPr lang="en-US" dirty="0" smtClean="0"/>
              <a:t> audit energetic </a:t>
            </a:r>
            <a:r>
              <a:rPr lang="en-US" dirty="0" err="1" smtClean="0"/>
              <a:t>efectuat</a:t>
            </a:r>
            <a:endParaRPr lang="ro-RO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5772679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dirty="0" err="1" smtClean="0"/>
              <a:t>Atentie</a:t>
            </a:r>
            <a:r>
              <a:rPr lang="ro-RO" baseline="0" dirty="0" smtClean="0"/>
              <a:t> la completarea Totalului</a:t>
            </a:r>
            <a:endParaRPr lang="ro-RO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5475998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dirty="0" smtClean="0"/>
              <a:t>Daca s-au inserat </a:t>
            </a:r>
            <a:r>
              <a:rPr lang="ro-RO" dirty="0" err="1" smtClean="0"/>
              <a:t>randuri</a:t>
            </a:r>
            <a:r>
              <a:rPr lang="ro-RO" dirty="0" smtClean="0"/>
              <a:t>, celulele trebuie completate.</a:t>
            </a:r>
          </a:p>
          <a:p>
            <a:r>
              <a:rPr lang="ro-RO" dirty="0" smtClean="0"/>
              <a:t>Cheia</a:t>
            </a:r>
            <a:r>
              <a:rPr lang="ro-RO" baseline="0" dirty="0" smtClean="0"/>
              <a:t> nu este prezenta in </a:t>
            </a:r>
            <a:r>
              <a:rPr lang="ro-RO" baseline="0" dirty="0" err="1" smtClean="0"/>
              <a:t>dictionar</a:t>
            </a:r>
            <a:r>
              <a:rPr lang="ro-RO" baseline="0" dirty="0" smtClean="0"/>
              <a:t>, </a:t>
            </a:r>
            <a:r>
              <a:rPr lang="ro-RO" baseline="0" dirty="0" err="1" smtClean="0"/>
              <a:t>inseamna</a:t>
            </a:r>
            <a:r>
              <a:rPr lang="ro-RO" baseline="0" dirty="0" smtClean="0"/>
              <a:t> ca nu a fost ales tipul de carburant.</a:t>
            </a:r>
            <a:endParaRPr lang="ro-RO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2049350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dirty="0" smtClean="0"/>
              <a:t>Mesajul</a:t>
            </a:r>
            <a:r>
              <a:rPr lang="ro-RO" baseline="0" dirty="0" smtClean="0"/>
              <a:t> succes si </a:t>
            </a:r>
            <a:r>
              <a:rPr lang="ro-RO" baseline="0" dirty="0" err="1" smtClean="0"/>
              <a:t>Fisier</a:t>
            </a:r>
            <a:r>
              <a:rPr lang="ro-RO" baseline="0" dirty="0" smtClean="0"/>
              <a:t> Transmis si procesat </a:t>
            </a:r>
            <a:r>
              <a:rPr lang="ro-RO" baseline="0" dirty="0" err="1" smtClean="0"/>
              <a:t>reprezinta</a:t>
            </a:r>
            <a:r>
              <a:rPr lang="ro-RO" baseline="0" dirty="0" smtClean="0"/>
              <a:t> confirmarea transmiterii machetei</a:t>
            </a:r>
            <a:endParaRPr lang="ro-RO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41518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502370"/>
            <a:ext cx="9144000" cy="2387600"/>
          </a:xfrm>
        </p:spPr>
        <p:txBody>
          <a:bodyPr anchor="b"/>
          <a:lstStyle>
            <a:lvl1pPr algn="l">
              <a:defRPr sz="6000">
                <a:latin typeface="+mn-lt"/>
              </a:defRPr>
            </a:lvl1pPr>
          </a:lstStyle>
          <a:p>
            <a:r>
              <a:rPr lang="ro-RO" dirty="0" smtClean="0"/>
              <a:t>Titlul </a:t>
            </a:r>
            <a:br>
              <a:rPr lang="ro-RO" dirty="0" smtClean="0"/>
            </a:br>
            <a:r>
              <a:rPr lang="ro-RO" dirty="0" smtClean="0"/>
              <a:t>prezentării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4100801"/>
            <a:ext cx="91440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 dirty="0" smtClean="0"/>
              <a:t>Subtitlul prezentării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o-RO" dirty="0" smtClean="0"/>
              <a:t>www.anre.ro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220763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70658"/>
            <a:ext cx="10515600" cy="360000"/>
          </a:xfrm>
        </p:spPr>
        <p:txBody>
          <a:bodyPr/>
          <a:lstStyle>
            <a:lvl1pPr>
              <a:defRPr sz="1800"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57548"/>
            <a:ext cx="10515600" cy="441941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o-RO" dirty="0" smtClean="0"/>
              <a:t>www.anre.ro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4331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70661"/>
            <a:ext cx="10515600" cy="360000"/>
          </a:xfrm>
        </p:spPr>
        <p:txBody>
          <a:bodyPr/>
          <a:lstStyle>
            <a:lvl1pPr>
              <a:defRPr sz="1800"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o-RO" dirty="0" smtClean="0"/>
              <a:t>www.anre.ro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8497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270658"/>
            <a:ext cx="10515600" cy="360000"/>
          </a:xfrm>
        </p:spPr>
        <p:txBody>
          <a:bodyPr/>
          <a:lstStyle>
            <a:lvl1pPr>
              <a:defRPr sz="1800"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ro-RO" dirty="0" smtClean="0"/>
              <a:t/>
            </a:r>
            <a:br>
              <a:rPr lang="ro-RO" dirty="0" smtClean="0"/>
            </a:br>
            <a:r>
              <a:rPr lang="ro-RO" dirty="0" smtClean="0"/>
              <a:t/>
            </a:r>
            <a:br>
              <a:rPr lang="ro-RO" dirty="0" smtClean="0"/>
            </a:br>
            <a:r>
              <a:rPr lang="en-US" dirty="0" smtClean="0"/>
              <a:t>Click to edit Master title style</a:t>
            </a:r>
            <a:r>
              <a:rPr lang="ro-RO" dirty="0" smtClean="0"/>
              <a:t/>
            </a:r>
            <a:br>
              <a:rPr lang="ro-RO" dirty="0" smtClean="0"/>
            </a:br>
            <a:r>
              <a:rPr lang="ro-RO" dirty="0" smtClean="0"/>
              <a:t/>
            </a:r>
            <a:br>
              <a:rPr lang="ro-RO" dirty="0" smtClean="0"/>
            </a:b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o-RO" dirty="0" smtClean="0"/>
              <a:t>www.anre.ro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9272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282534"/>
            <a:ext cx="3932237" cy="774865"/>
          </a:xfrm>
        </p:spPr>
        <p:txBody>
          <a:bodyPr anchor="b">
            <a:noAutofit/>
          </a:bodyPr>
          <a:lstStyle>
            <a:lvl1pPr>
              <a:defRPr sz="2000"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1282535"/>
            <a:ext cx="6172200" cy="4578515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o-RO" dirty="0" smtClean="0"/>
              <a:t>www.anre.ro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2185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o-RO" dirty="0" smtClean="0"/>
              <a:t>www.anre.ro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38200" y="3800104"/>
            <a:ext cx="9144000" cy="2101932"/>
          </a:xfrm>
        </p:spPr>
        <p:txBody>
          <a:bodyPr/>
          <a:lstStyle>
            <a:lvl1pPr marL="0" indent="0" algn="l">
              <a:buNone/>
              <a:defRPr sz="22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 smtClean="0"/>
              <a:t>V</a:t>
            </a:r>
            <a:r>
              <a:rPr lang="ro-RO" dirty="0" smtClean="0"/>
              <a:t>ă mulţumim pentru atenţie!</a:t>
            </a:r>
          </a:p>
          <a:p>
            <a:endParaRPr lang="ro-RO" dirty="0" smtClean="0"/>
          </a:p>
          <a:p>
            <a:endParaRPr lang="en-GB" dirty="0" smtClean="0"/>
          </a:p>
          <a:p>
            <a:r>
              <a:rPr lang="ro-RO" dirty="0" smtClean="0"/>
              <a:t>Str. Constantin Nacu, nr.3, Sector 2, Bucureşti, România</a:t>
            </a:r>
          </a:p>
          <a:p>
            <a:r>
              <a:rPr lang="ro-RO" dirty="0" smtClean="0"/>
              <a:t>Tel:</a:t>
            </a:r>
            <a:r>
              <a:rPr lang="en-GB" dirty="0" smtClean="0"/>
              <a:t> +4021 327 8100. Fax: +4021 312 4365. E-mail: anre@anre.ro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2214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271811"/>
            <a:ext cx="10515600" cy="36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 smtClean="0"/>
              <a:t>           </a:t>
            </a:r>
            <a:r>
              <a:rPr lang="ro-RO" dirty="0" smtClean="0"/>
              <a:t>         </a:t>
            </a:r>
            <a:r>
              <a:rPr lang="en-GB" dirty="0" smtClean="0"/>
              <a:t>   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ro-RO" dirty="0" smtClean="0"/>
              <a:t>www.anre.ro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 smtClean="0"/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95" y="340428"/>
            <a:ext cx="853798" cy="7455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681" y="342130"/>
            <a:ext cx="563880" cy="790657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3087445" y="591263"/>
            <a:ext cx="6508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AUTORITATEA NA</a:t>
            </a:r>
            <a:r>
              <a:rPr lang="ro-RO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ŢIONALĂ DE REGLEMENTARE ÎN DOMENIUL ENERGIEI</a:t>
            </a: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838200" y="1161823"/>
            <a:ext cx="10515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838200" y="6315987"/>
            <a:ext cx="10515600" cy="0"/>
          </a:xfrm>
          <a:prstGeom prst="line">
            <a:avLst/>
          </a:prstGeom>
          <a:ln w="25400">
            <a:solidFill>
              <a:srgbClr val="002B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6139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7" r:id="rId5"/>
    <p:sldLayoutId id="214748365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600" b="1" kern="1200" baseline="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7" Type="http://schemas.openxmlformats.org/officeDocument/2006/relationships/image" Target="../media/image9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customXml" Target="../ink/ink2.xml"/><Relationship Id="rId5" Type="http://schemas.openxmlformats.org/officeDocument/2006/relationships/image" Target="../media/image7.png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comments" Target="../comments/commen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comments" Target="../comments/commen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3" Type="http://schemas.openxmlformats.org/officeDocument/2006/relationships/image" Target="../media/image23.png"/><Relationship Id="rId7" Type="http://schemas.openxmlformats.org/officeDocument/2006/relationships/customXml" Target="../ink/ink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emf"/><Relationship Id="rId11" Type="http://schemas.openxmlformats.org/officeDocument/2006/relationships/comments" Target="../comments/comment3.xml"/><Relationship Id="rId5" Type="http://schemas.openxmlformats.org/officeDocument/2006/relationships/customXml" Target="../ink/ink3.xml"/><Relationship Id="rId10" Type="http://schemas.openxmlformats.org/officeDocument/2006/relationships/image" Target="../media/image26.emf"/><Relationship Id="rId4" Type="http://schemas.openxmlformats.org/officeDocument/2006/relationships/image" Target="../media/image24.png"/><Relationship Id="rId9" Type="http://schemas.openxmlformats.org/officeDocument/2006/relationships/customXml" Target="../ink/ink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emf"/><Relationship Id="rId13" Type="http://schemas.openxmlformats.org/officeDocument/2006/relationships/comments" Target="../comments/comment4.xml"/><Relationship Id="rId3" Type="http://schemas.openxmlformats.org/officeDocument/2006/relationships/image" Target="../media/image27.png"/><Relationship Id="rId7" Type="http://schemas.openxmlformats.org/officeDocument/2006/relationships/customXml" Target="../ink/ink7.xml"/><Relationship Id="rId12" Type="http://schemas.openxmlformats.org/officeDocument/2006/relationships/image" Target="../media/image34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1.emf"/><Relationship Id="rId11" Type="http://schemas.openxmlformats.org/officeDocument/2006/relationships/customXml" Target="../ink/ink9.xml"/><Relationship Id="rId5" Type="http://schemas.openxmlformats.org/officeDocument/2006/relationships/customXml" Target="../ink/ink6.xml"/><Relationship Id="rId10" Type="http://schemas.openxmlformats.org/officeDocument/2006/relationships/image" Target="../media/image33.emf"/><Relationship Id="rId4" Type="http://schemas.openxmlformats.org/officeDocument/2006/relationships/image" Target="../media/image28.png"/><Relationship Id="rId9" Type="http://schemas.openxmlformats.org/officeDocument/2006/relationships/customXml" Target="../ink/ink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customXml" Target="../ink/ink12.xml"/><Relationship Id="rId3" Type="http://schemas.openxmlformats.org/officeDocument/2006/relationships/image" Target="../media/image30.png"/><Relationship Id="rId7" Type="http://schemas.openxmlformats.org/officeDocument/2006/relationships/image" Target="../media/image38.em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Relationship Id="rId6" Type="http://schemas.openxmlformats.org/officeDocument/2006/relationships/customXml" Target="../ink/ink11.xml"/><Relationship Id="rId11" Type="http://schemas.openxmlformats.org/officeDocument/2006/relationships/image" Target="../media/image40.emf"/><Relationship Id="rId5" Type="http://schemas.openxmlformats.org/officeDocument/2006/relationships/image" Target="../media/image37.emf"/><Relationship Id="rId10" Type="http://schemas.openxmlformats.org/officeDocument/2006/relationships/customXml" Target="../ink/ink13.xml"/><Relationship Id="rId4" Type="http://schemas.openxmlformats.org/officeDocument/2006/relationships/customXml" Target="../ink/ink10.xml"/><Relationship Id="rId9" Type="http://schemas.openxmlformats.org/officeDocument/2006/relationships/image" Target="../media/image39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 err="1"/>
              <a:t>Concluzii</a:t>
            </a:r>
            <a:r>
              <a:rPr lang="en-GB" sz="3200" dirty="0"/>
              <a:t> din </a:t>
            </a:r>
            <a:r>
              <a:rPr lang="en-GB" sz="3200" dirty="0" err="1"/>
              <a:t>monitorizarea</a:t>
            </a:r>
            <a:r>
              <a:rPr lang="en-GB" sz="3200" dirty="0"/>
              <a:t> </a:t>
            </a:r>
            <a:r>
              <a:rPr lang="en-GB" sz="3200" dirty="0" err="1"/>
              <a:t>modului</a:t>
            </a:r>
            <a:r>
              <a:rPr lang="en-GB" sz="3200" dirty="0"/>
              <a:t> de </a:t>
            </a:r>
            <a:r>
              <a:rPr lang="en-GB" sz="3200" dirty="0" err="1"/>
              <a:t>încărcare</a:t>
            </a:r>
            <a:r>
              <a:rPr lang="en-GB" sz="3200" dirty="0"/>
              <a:t> online a </a:t>
            </a:r>
            <a:r>
              <a:rPr lang="en-GB" sz="3200" dirty="0" err="1"/>
              <a:t>Chestionarului</a:t>
            </a:r>
            <a:r>
              <a:rPr lang="en-GB" sz="3200" dirty="0"/>
              <a:t> de </a:t>
            </a:r>
            <a:r>
              <a:rPr lang="en-GB" sz="3200" dirty="0" err="1"/>
              <a:t>analiză</a:t>
            </a:r>
            <a:r>
              <a:rPr lang="en-GB" sz="3200" dirty="0"/>
              <a:t> </a:t>
            </a:r>
            <a:r>
              <a:rPr lang="en-GB" sz="3200" dirty="0" err="1"/>
              <a:t>energetică</a:t>
            </a:r>
            <a:r>
              <a:rPr lang="en-GB" sz="3200" dirty="0"/>
              <a:t> a </a:t>
            </a:r>
            <a:r>
              <a:rPr lang="en-GB" sz="3200" dirty="0" err="1"/>
              <a:t>consumatorului</a:t>
            </a:r>
            <a:r>
              <a:rPr lang="en-GB" sz="3200" dirty="0"/>
              <a:t> de </a:t>
            </a:r>
            <a:r>
              <a:rPr lang="en-GB" sz="3200" dirty="0" err="1"/>
              <a:t>energie</a:t>
            </a:r>
            <a:r>
              <a:rPr lang="en-GB" sz="3200" dirty="0"/>
              <a:t> </a:t>
            </a:r>
            <a:r>
              <a:rPr lang="en-GB" sz="3200" dirty="0" err="1"/>
              <a:t>și</a:t>
            </a:r>
            <a:r>
              <a:rPr lang="en-GB" sz="3200" dirty="0"/>
              <a:t> a </a:t>
            </a:r>
            <a:r>
              <a:rPr lang="en-GB" sz="3200" dirty="0" err="1"/>
              <a:t>Declarației</a:t>
            </a:r>
            <a:r>
              <a:rPr lang="en-GB" sz="3200" dirty="0"/>
              <a:t> de </a:t>
            </a:r>
            <a:r>
              <a:rPr lang="en-GB" sz="3200" dirty="0" err="1"/>
              <a:t>consum</a:t>
            </a:r>
            <a:r>
              <a:rPr lang="en-GB" sz="3200" dirty="0"/>
              <a:t> total de </a:t>
            </a:r>
            <a:r>
              <a:rPr lang="en-GB" sz="3200" dirty="0" err="1" smtClean="0"/>
              <a:t>energie</a:t>
            </a:r>
            <a:endParaRPr lang="en-GB" sz="3200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524000" y="5106641"/>
            <a:ext cx="9144000" cy="562639"/>
          </a:xfrm>
        </p:spPr>
        <p:txBody>
          <a:bodyPr>
            <a:normAutofit/>
          </a:bodyPr>
          <a:lstStyle/>
          <a:p>
            <a:pPr algn="ctr"/>
            <a:r>
              <a:rPr lang="en-GB" sz="2000" b="1" dirty="0" err="1" smtClean="0">
                <a:solidFill>
                  <a:schemeClr val="accent1">
                    <a:lumMod val="50000"/>
                  </a:schemeClr>
                </a:solidFill>
              </a:rPr>
              <a:t>Bucure</a:t>
            </a:r>
            <a:r>
              <a:rPr lang="ro-RO" sz="2000" b="1" dirty="0" smtClean="0">
                <a:solidFill>
                  <a:schemeClr val="accent1">
                    <a:lumMod val="50000"/>
                  </a:schemeClr>
                </a:solidFill>
              </a:rPr>
              <a:t>ști, </a:t>
            </a:r>
            <a:r>
              <a:rPr lang="en-GB" sz="2000" b="1" dirty="0" smtClean="0">
                <a:solidFill>
                  <a:schemeClr val="accent1">
                    <a:lumMod val="50000"/>
                  </a:schemeClr>
                </a:solidFill>
              </a:rPr>
              <a:t>4 </a:t>
            </a:r>
            <a:r>
              <a:rPr lang="en-GB" sz="2000" b="1" dirty="0" err="1" smtClean="0">
                <a:solidFill>
                  <a:schemeClr val="accent1">
                    <a:lumMod val="50000"/>
                  </a:schemeClr>
                </a:solidFill>
              </a:rPr>
              <a:t>octombrie</a:t>
            </a:r>
            <a:r>
              <a:rPr lang="en-GB" sz="2000" b="1" dirty="0" smtClean="0">
                <a:solidFill>
                  <a:schemeClr val="accent1">
                    <a:lumMod val="50000"/>
                  </a:schemeClr>
                </a:solidFill>
              </a:rPr>
              <a:t> 2017</a:t>
            </a:r>
            <a:endParaRPr lang="en-GB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06284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09815" y="1309817"/>
            <a:ext cx="8781536" cy="480266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9580605" y="4975653"/>
            <a:ext cx="1202725" cy="69401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289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2243" y="1399520"/>
            <a:ext cx="7984795" cy="449053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5955" y="1861026"/>
            <a:ext cx="1511939" cy="241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66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2641" y="1172527"/>
            <a:ext cx="7000466" cy="2827836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H="1">
            <a:off x="4110445" y="1863633"/>
            <a:ext cx="1802674" cy="71410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4161600" y="2987040"/>
            <a:ext cx="1333509" cy="53754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Ink 5"/>
              <p14:cNvContentPartPr/>
              <p14:nvPr/>
            </p14:nvContentPartPr>
            <p14:xfrm>
              <a:off x="2462400" y="3489120"/>
              <a:ext cx="1699200" cy="7092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446560" y="3425760"/>
                <a:ext cx="1730880" cy="19764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777" y="3933884"/>
            <a:ext cx="11344275" cy="2286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2" name="Ink 11"/>
              <p14:cNvContentPartPr/>
              <p14:nvPr/>
            </p14:nvContentPartPr>
            <p14:xfrm>
              <a:off x="336600" y="5727600"/>
              <a:ext cx="2152800" cy="45000"/>
            </p14:xfrm>
          </p:contentPart>
        </mc:Choice>
        <mc:Fallback xmlns="">
          <p:pic>
            <p:nvPicPr>
              <p:cNvPr id="12" name="Ink 11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20760" y="5664240"/>
                <a:ext cx="2184840" cy="171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9032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523" y="1276866"/>
            <a:ext cx="10811785" cy="47038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430530" y="1558316"/>
            <a:ext cx="3113903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/>
              <a:t>Pentru</a:t>
            </a:r>
            <a:r>
              <a:rPr lang="en-US" dirty="0" smtClean="0"/>
              <a:t> a </a:t>
            </a:r>
            <a:r>
              <a:rPr lang="en-US" dirty="0" err="1" smtClean="0"/>
              <a:t>descarca</a:t>
            </a:r>
            <a:r>
              <a:rPr lang="en-US" dirty="0" smtClean="0"/>
              <a:t> </a:t>
            </a:r>
            <a:r>
              <a:rPr lang="en-US" dirty="0" err="1" smtClean="0"/>
              <a:t>sablonul</a:t>
            </a:r>
            <a:r>
              <a:rPr lang="en-US" dirty="0" smtClean="0"/>
              <a:t> </a:t>
            </a:r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chestionar</a:t>
            </a:r>
            <a:r>
              <a:rPr lang="en-US" dirty="0" smtClean="0"/>
              <a:t> si/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declaratie</a:t>
            </a:r>
            <a:r>
              <a:rPr lang="en-US" dirty="0" smtClean="0"/>
              <a:t>,  </a:t>
            </a:r>
            <a:r>
              <a:rPr lang="en-US" dirty="0" err="1" smtClean="0"/>
              <a:t>faceti</a:t>
            </a:r>
            <a:r>
              <a:rPr lang="en-US" dirty="0" smtClean="0"/>
              <a:t> click </a:t>
            </a:r>
            <a:r>
              <a:rPr lang="en-US" dirty="0" err="1" smtClean="0"/>
              <a:t>pe</a:t>
            </a:r>
            <a:r>
              <a:rPr lang="en-US" dirty="0" smtClean="0"/>
              <a:t> </a:t>
            </a:r>
            <a:r>
              <a:rPr lang="en-US" dirty="0" err="1" smtClean="0"/>
              <a:t>rubrica</a:t>
            </a:r>
            <a:r>
              <a:rPr lang="en-US" dirty="0" smtClean="0"/>
              <a:t> </a:t>
            </a:r>
            <a:r>
              <a:rPr lang="en-US" dirty="0" err="1" smtClean="0"/>
              <a:t>semnalata</a:t>
            </a:r>
            <a:r>
              <a:rPr lang="en-US" dirty="0" smtClean="0"/>
              <a:t> si </a:t>
            </a:r>
            <a:r>
              <a:rPr lang="en-US" dirty="0" err="1" smtClean="0"/>
              <a:t>salvati</a:t>
            </a:r>
            <a:r>
              <a:rPr lang="en-US" dirty="0" smtClean="0"/>
              <a:t>-l in </a:t>
            </a:r>
            <a:r>
              <a:rPr lang="en-US" dirty="0" err="1" smtClean="0"/>
              <a:t>calculatorul</a:t>
            </a:r>
            <a:r>
              <a:rPr lang="en-US" dirty="0" smtClean="0"/>
              <a:t> </a:t>
            </a:r>
            <a:r>
              <a:rPr lang="en-US" dirty="0" err="1" smtClean="0"/>
              <a:t>dvs</a:t>
            </a:r>
            <a:r>
              <a:rPr lang="en-US" dirty="0" smtClean="0"/>
              <a:t>.</a:t>
            </a:r>
            <a:endParaRPr lang="ro-RO" dirty="0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6264093" y="2965622"/>
            <a:ext cx="1166437" cy="1167152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669427" y="5334339"/>
            <a:ext cx="3303373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/>
              <a:t>Dupa</a:t>
            </a:r>
            <a:r>
              <a:rPr lang="en-US" dirty="0" smtClean="0"/>
              <a:t> </a:t>
            </a:r>
            <a:r>
              <a:rPr lang="en-US" dirty="0" err="1" smtClean="0"/>
              <a:t>completare</a:t>
            </a:r>
            <a:r>
              <a:rPr lang="en-US" dirty="0" smtClean="0"/>
              <a:t>, </a:t>
            </a:r>
            <a:r>
              <a:rPr lang="en-US" dirty="0" err="1" smtClean="0"/>
              <a:t>incarcati</a:t>
            </a:r>
            <a:r>
              <a:rPr lang="en-US" dirty="0" smtClean="0"/>
              <a:t> </a:t>
            </a:r>
            <a:r>
              <a:rPr lang="en-US" dirty="0" err="1" smtClean="0"/>
              <a:t>chestionarul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/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declaratia</a:t>
            </a:r>
            <a:r>
              <a:rPr lang="en-US" dirty="0" smtClean="0"/>
              <a:t> 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286847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5601" y="1622854"/>
            <a:ext cx="6801880" cy="455136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59969" y="1253522"/>
            <a:ext cx="571968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latin typeface="+mj-lt"/>
              </a:rPr>
              <a:t>Anexa</a:t>
            </a:r>
            <a:r>
              <a:rPr lang="en-US" b="1" dirty="0" smtClean="0">
                <a:latin typeface="+mj-lt"/>
              </a:rPr>
              <a:t> 1 – </a:t>
            </a:r>
            <a:r>
              <a:rPr lang="en-US" b="1" dirty="0" err="1" smtClean="0">
                <a:latin typeface="+mj-lt"/>
              </a:rPr>
              <a:t>Macheta</a:t>
            </a:r>
            <a:r>
              <a:rPr lang="en-US" b="1" dirty="0" smtClean="0">
                <a:latin typeface="+mj-lt"/>
              </a:rPr>
              <a:t> </a:t>
            </a:r>
            <a:r>
              <a:rPr lang="en-US" b="1" dirty="0" err="1" smtClean="0">
                <a:latin typeface="+mj-lt"/>
              </a:rPr>
              <a:t>Declaratia</a:t>
            </a:r>
            <a:r>
              <a:rPr lang="en-US" b="1" dirty="0" smtClean="0">
                <a:latin typeface="+mj-lt"/>
              </a:rPr>
              <a:t> de </a:t>
            </a:r>
            <a:r>
              <a:rPr lang="en-US" b="1" dirty="0" err="1" smtClean="0">
                <a:latin typeface="+mj-lt"/>
              </a:rPr>
              <a:t>consum</a:t>
            </a:r>
            <a:r>
              <a:rPr lang="en-US" b="1" dirty="0" smtClean="0">
                <a:latin typeface="+mj-lt"/>
              </a:rPr>
              <a:t> total de </a:t>
            </a:r>
            <a:r>
              <a:rPr lang="en-US" b="1" dirty="0" err="1" smtClean="0">
                <a:latin typeface="+mj-lt"/>
              </a:rPr>
              <a:t>energie</a:t>
            </a:r>
            <a:endParaRPr lang="en-US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943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859969" y="1188910"/>
            <a:ext cx="5022274" cy="466148"/>
          </a:xfrm>
        </p:spPr>
        <p:txBody>
          <a:bodyPr>
            <a:normAutofit fontScale="90000"/>
          </a:bodyPr>
          <a:lstStyle/>
          <a:p>
            <a:r>
              <a:rPr lang="en-US" sz="2000" b="1" dirty="0" smtClean="0"/>
              <a:t>Anexa 2-Macheta </a:t>
            </a:r>
            <a:r>
              <a:rPr lang="en-US" sz="2000" b="1" dirty="0" err="1" smtClean="0"/>
              <a:t>chestionar</a:t>
            </a:r>
            <a:r>
              <a:rPr lang="en-US" sz="2000" b="1" dirty="0" smtClean="0"/>
              <a:t> de </a:t>
            </a:r>
            <a:r>
              <a:rPr lang="en-US" sz="2000" b="1" dirty="0" err="1" smtClean="0"/>
              <a:t>analiza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energetica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>Cap2. Date statistice de consum de energie</a:t>
            </a:r>
            <a:endParaRPr lang="ro-RO" sz="2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0209" y="1655058"/>
            <a:ext cx="7495684" cy="4625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69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859969" y="1287763"/>
            <a:ext cx="3401291" cy="777874"/>
          </a:xfrm>
        </p:spPr>
        <p:txBody>
          <a:bodyPr>
            <a:normAutofit fontScale="90000"/>
          </a:bodyPr>
          <a:lstStyle/>
          <a:p>
            <a:r>
              <a:rPr lang="en-US" sz="2000" b="1" dirty="0" smtClean="0"/>
              <a:t>Anexa 2-continuare</a:t>
            </a:r>
            <a:r>
              <a:rPr lang="ro-RO" sz="2000" b="1" dirty="0" smtClean="0"/>
              <a:t/>
            </a:r>
            <a:br>
              <a:rPr lang="ro-RO" sz="2000" b="1" dirty="0" smtClean="0"/>
            </a:br>
            <a:r>
              <a:rPr lang="ro-RO" sz="2000" b="1" dirty="0" smtClean="0"/>
              <a:t>Cap3. Evoluție indicatori economici si consumuri energie</a:t>
            </a:r>
            <a:endParaRPr lang="ro-RO" sz="2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6607" y="1210963"/>
            <a:ext cx="4436334" cy="5025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2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859969" y="1208086"/>
            <a:ext cx="6660572" cy="466148"/>
          </a:xfrm>
        </p:spPr>
        <p:txBody>
          <a:bodyPr>
            <a:noAutofit/>
          </a:bodyPr>
          <a:lstStyle/>
          <a:p>
            <a:r>
              <a:rPr lang="en-US" sz="2000" b="1" dirty="0" err="1" smtClean="0"/>
              <a:t>Anexa</a:t>
            </a:r>
            <a:r>
              <a:rPr lang="en-US" sz="2000" b="1" dirty="0" smtClean="0"/>
              <a:t> 2-continuare   </a:t>
            </a:r>
            <a:r>
              <a:rPr lang="ro-RO" sz="2000" b="1" dirty="0" smtClean="0"/>
              <a:t>Cap.4 Management energetic</a:t>
            </a:r>
            <a:endParaRPr lang="ro-RO" sz="20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142" y="1921370"/>
            <a:ext cx="5031307" cy="35279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6216" y="2186925"/>
            <a:ext cx="4787693" cy="412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131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576649" y="1120346"/>
            <a:ext cx="5855324" cy="4579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/>
              <a:t>Anexa 2</a:t>
            </a:r>
            <a:r>
              <a:rPr lang="ro-RO" sz="2000" b="1" dirty="0" smtClean="0"/>
              <a:t>.01</a:t>
            </a:r>
            <a:r>
              <a:rPr lang="en-US" sz="2000" b="1" dirty="0" smtClean="0"/>
              <a:t>-</a:t>
            </a:r>
            <a:r>
              <a:rPr lang="ro-RO" sz="2000" b="1" dirty="0" smtClean="0"/>
              <a:t>Cap.4 Management energetic- continuare</a:t>
            </a:r>
            <a:endParaRPr lang="ro-RO" sz="2000" b="1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472" y="1693587"/>
            <a:ext cx="4236028" cy="3731778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271427" y="1798394"/>
            <a:ext cx="5853546" cy="466148"/>
          </a:xfrm>
        </p:spPr>
        <p:txBody>
          <a:bodyPr>
            <a:noAutofit/>
          </a:bodyPr>
          <a:lstStyle/>
          <a:p>
            <a:r>
              <a:rPr lang="en-US" sz="2000" b="1" dirty="0" smtClean="0"/>
              <a:t>Anexa 2</a:t>
            </a:r>
            <a:r>
              <a:rPr lang="ro-RO" sz="2000" b="1" dirty="0" smtClean="0"/>
              <a:t>.02</a:t>
            </a:r>
            <a:r>
              <a:rPr lang="en-US" sz="2000" b="1" dirty="0" smtClean="0"/>
              <a:t>-</a:t>
            </a:r>
            <a:r>
              <a:rPr lang="ro-RO" sz="2000" b="1" dirty="0" smtClean="0"/>
              <a:t>Cap.4 - continuare</a:t>
            </a:r>
            <a:endParaRPr lang="ro-RO" sz="2000" b="1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4546" y="5425365"/>
            <a:ext cx="6524589" cy="2921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4546" y="2482878"/>
            <a:ext cx="4962525" cy="272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72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969" y="2226025"/>
            <a:ext cx="10877550" cy="3362325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859969" y="1268627"/>
            <a:ext cx="6265812" cy="3755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/>
              <a:t>Anexa 2</a:t>
            </a:r>
            <a:r>
              <a:rPr lang="ro-RO" sz="2000" b="1" dirty="0" smtClean="0"/>
              <a:t>.1</a:t>
            </a:r>
            <a:r>
              <a:rPr lang="en-US" sz="2000" b="1" dirty="0" smtClean="0"/>
              <a:t>-</a:t>
            </a:r>
            <a:r>
              <a:rPr lang="ro-RO" sz="2000" b="1" dirty="0" smtClean="0"/>
              <a:t>Cap.4 - continuare</a:t>
            </a:r>
            <a:endParaRPr lang="ro-RO" sz="2000" b="1" dirty="0"/>
          </a:p>
        </p:txBody>
      </p:sp>
    </p:spTree>
    <p:extLst>
      <p:ext uri="{BB962C8B-B14F-4D97-AF65-F5344CB8AC3E}">
        <p14:creationId xmlns:p14="http://schemas.microsoft.com/office/powerpoint/2010/main" val="263928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764216" y="1225076"/>
            <a:ext cx="3172692" cy="4661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/>
              <a:t>Anexa 2</a:t>
            </a:r>
            <a:r>
              <a:rPr lang="ro-RO" sz="2000" b="1" dirty="0" smtClean="0"/>
              <a:t>.2</a:t>
            </a:r>
            <a:r>
              <a:rPr lang="en-US" sz="2000" b="1" dirty="0" smtClean="0"/>
              <a:t>-</a:t>
            </a:r>
            <a:r>
              <a:rPr lang="ro-RO" sz="2000" b="1" dirty="0" smtClean="0"/>
              <a:t> Cap.4 - continuare</a:t>
            </a:r>
            <a:endParaRPr lang="ro-RO" sz="20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625" y="1884078"/>
            <a:ext cx="4468559" cy="1672938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480324" y="1225076"/>
            <a:ext cx="3172692" cy="4661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/>
              <a:t>Anexa 2</a:t>
            </a:r>
            <a:r>
              <a:rPr lang="ro-RO" sz="2000" b="1" dirty="0" smtClean="0"/>
              <a:t>.3</a:t>
            </a:r>
            <a:r>
              <a:rPr lang="en-US" sz="2000" b="1" dirty="0" smtClean="0"/>
              <a:t>-</a:t>
            </a:r>
            <a:r>
              <a:rPr lang="ro-RO" sz="2000" b="1" dirty="0" smtClean="0"/>
              <a:t> Cap.4 - continuare</a:t>
            </a:r>
            <a:endParaRPr lang="ro-RO" sz="20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4748" y="1884078"/>
            <a:ext cx="5382922" cy="1574371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143894" y="3740726"/>
            <a:ext cx="3172692" cy="4661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/>
              <a:t>Anexa 2</a:t>
            </a:r>
            <a:r>
              <a:rPr lang="ro-RO" sz="2000" b="1" dirty="0" smtClean="0"/>
              <a:t>.4</a:t>
            </a:r>
            <a:r>
              <a:rPr lang="en-US" sz="2000" b="1" dirty="0" smtClean="0"/>
              <a:t>-</a:t>
            </a:r>
            <a:r>
              <a:rPr lang="ro-RO" sz="2000" b="1" dirty="0" smtClean="0"/>
              <a:t> Cap.4 - continuare</a:t>
            </a:r>
            <a:endParaRPr lang="ro-RO" sz="2000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0878" y="4390584"/>
            <a:ext cx="6263987" cy="160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31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123944" y="1115780"/>
            <a:ext cx="3447288" cy="4661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/>
              <a:t>Anexa 2</a:t>
            </a:r>
            <a:r>
              <a:rPr lang="ro-RO" sz="2000" b="1" dirty="0" smtClean="0"/>
              <a:t>.5 </a:t>
            </a:r>
            <a:r>
              <a:rPr lang="en-US" sz="2000" b="1" dirty="0" smtClean="0"/>
              <a:t>-</a:t>
            </a:r>
            <a:r>
              <a:rPr lang="ro-RO" sz="2000" b="1" dirty="0" smtClean="0"/>
              <a:t> Cap.4 - continuare</a:t>
            </a:r>
            <a:endParaRPr lang="ro-RO" sz="20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602" y="1502350"/>
            <a:ext cx="10408338" cy="2219615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059936" y="3721965"/>
            <a:ext cx="3668822" cy="4661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/>
              <a:t>Anexa 2</a:t>
            </a:r>
            <a:r>
              <a:rPr lang="ro-RO" sz="2000" b="1" dirty="0" smtClean="0"/>
              <a:t>.6 </a:t>
            </a:r>
            <a:r>
              <a:rPr lang="en-US" sz="2000" b="1" dirty="0" smtClean="0"/>
              <a:t>-</a:t>
            </a:r>
            <a:r>
              <a:rPr lang="ro-RO" sz="2000" b="1" dirty="0" smtClean="0"/>
              <a:t> Cap.4 - continuare</a:t>
            </a:r>
            <a:endParaRPr lang="ro-RO" sz="2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849" y="4108535"/>
            <a:ext cx="7022887" cy="2136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16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27" y="1769976"/>
            <a:ext cx="5733536" cy="40100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5666" y="1694497"/>
            <a:ext cx="5022892" cy="4200525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8897112" y="3666744"/>
            <a:ext cx="201168" cy="128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7" name="Ink 16"/>
              <p14:cNvContentPartPr/>
              <p14:nvPr/>
            </p14:nvContentPartPr>
            <p14:xfrm>
              <a:off x="7387560" y="2091600"/>
              <a:ext cx="713880" cy="40320"/>
            </p14:xfrm>
          </p:contentPart>
        </mc:Choice>
        <mc:Fallback xmlns="">
          <p:pic>
            <p:nvPicPr>
              <p:cNvPr id="17" name="Ink 16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371720" y="2027880"/>
                <a:ext cx="745560" cy="167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8" name="Ink 17"/>
              <p14:cNvContentPartPr/>
              <p14:nvPr/>
            </p14:nvContentPartPr>
            <p14:xfrm>
              <a:off x="7367400" y="2131560"/>
              <a:ext cx="704160" cy="20520"/>
            </p14:xfrm>
          </p:contentPart>
        </mc:Choice>
        <mc:Fallback xmlns="">
          <p:pic>
            <p:nvPicPr>
              <p:cNvPr id="18" name="Ink 17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351560" y="2068200"/>
                <a:ext cx="735840" cy="147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9" name="Ink 18"/>
              <p14:cNvContentPartPr/>
              <p14:nvPr/>
            </p14:nvContentPartPr>
            <p14:xfrm>
              <a:off x="1598040" y="4756320"/>
              <a:ext cx="613440" cy="271800"/>
            </p14:xfrm>
          </p:contentPart>
        </mc:Choice>
        <mc:Fallback xmlns="">
          <p:pic>
            <p:nvPicPr>
              <p:cNvPr id="19" name="Ink 18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588680" y="4746960"/>
                <a:ext cx="632160" cy="290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6241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pic>
        <p:nvPicPr>
          <p:cNvPr id="1026" name="Picture 1" descr="image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112" y="1202627"/>
            <a:ext cx="7467600" cy="256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4124377" y="3764852"/>
            <a:ext cx="3941618" cy="4661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/>
              <a:t>Anexa 2</a:t>
            </a:r>
            <a:r>
              <a:rPr lang="ro-RO" sz="2000" b="1" dirty="0" smtClean="0"/>
              <a:t>.7 </a:t>
            </a:r>
            <a:r>
              <a:rPr lang="en-US" sz="2000" b="1" dirty="0" smtClean="0"/>
              <a:t>-</a:t>
            </a:r>
            <a:r>
              <a:rPr lang="ro-RO" sz="2000" b="1" dirty="0" smtClean="0"/>
              <a:t> Cap.4 - continuare</a:t>
            </a:r>
            <a:endParaRPr lang="ro-RO" sz="20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0224" y="4231000"/>
            <a:ext cx="10515600" cy="193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23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9554" y="1197864"/>
            <a:ext cx="9370598" cy="3526704"/>
          </a:xfrm>
          <a:prstGeom prst="rect">
            <a:avLst/>
          </a:prstGeom>
        </p:spPr>
      </p:pic>
      <p:pic>
        <p:nvPicPr>
          <p:cNvPr id="9" name="Content Placeholder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38" y="4041648"/>
            <a:ext cx="10245234" cy="226746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5" name="Ink 14"/>
              <p14:cNvContentPartPr/>
              <p14:nvPr/>
            </p14:nvContentPartPr>
            <p14:xfrm>
              <a:off x="7317360" y="3247920"/>
              <a:ext cx="673560" cy="360"/>
            </p14:xfrm>
          </p:contentPart>
        </mc:Choice>
        <mc:Fallback xmlns="">
          <p:pic>
            <p:nvPicPr>
              <p:cNvPr id="15" name="Ink 14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301160" y="3184200"/>
                <a:ext cx="705600" cy="127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6" name="Ink 15"/>
              <p14:cNvContentPartPr/>
              <p14:nvPr/>
            </p14:nvContentPartPr>
            <p14:xfrm>
              <a:off x="7337160" y="3358440"/>
              <a:ext cx="533160" cy="40680"/>
            </p14:xfrm>
          </p:contentPart>
        </mc:Choice>
        <mc:Fallback xmlns="">
          <p:pic>
            <p:nvPicPr>
              <p:cNvPr id="16" name="Ink 15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321320" y="3295080"/>
                <a:ext cx="564840" cy="16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7" name="Ink 16"/>
              <p14:cNvContentPartPr/>
              <p14:nvPr/>
            </p14:nvContentPartPr>
            <p14:xfrm>
              <a:off x="7317360" y="3439080"/>
              <a:ext cx="452520" cy="10080"/>
            </p14:xfrm>
          </p:contentPart>
        </mc:Choice>
        <mc:Fallback xmlns="">
          <p:pic>
            <p:nvPicPr>
              <p:cNvPr id="17" name="Ink 16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301160" y="3375360"/>
                <a:ext cx="484560" cy="13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8" name="Ink 17"/>
              <p14:cNvContentPartPr/>
              <p14:nvPr/>
            </p14:nvContentPartPr>
            <p14:xfrm>
              <a:off x="7709040" y="3458880"/>
              <a:ext cx="171360" cy="10440"/>
            </p14:xfrm>
          </p:contentPart>
        </mc:Choice>
        <mc:Fallback xmlns="">
          <p:pic>
            <p:nvPicPr>
              <p:cNvPr id="18" name="Ink 17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7693200" y="3395520"/>
                <a:ext cx="203040" cy="137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7887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1300734"/>
            <a:ext cx="10040112" cy="21282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1" y="4169664"/>
            <a:ext cx="10789920" cy="171202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/>
              <p14:cNvContentPartPr/>
              <p14:nvPr/>
            </p14:nvContentPartPr>
            <p14:xfrm>
              <a:off x="5487840" y="2734920"/>
              <a:ext cx="492840" cy="6084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472000" y="2671560"/>
                <a:ext cx="524520" cy="18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7" name="Ink 6"/>
              <p14:cNvContentPartPr/>
              <p14:nvPr/>
            </p14:nvContentPartPr>
            <p14:xfrm>
              <a:off x="5497920" y="2855520"/>
              <a:ext cx="613440" cy="4068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482080" y="2792160"/>
                <a:ext cx="645120" cy="167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/>
              <p14:cNvContentPartPr/>
              <p14:nvPr/>
            </p14:nvContentPartPr>
            <p14:xfrm>
              <a:off x="5467680" y="2996640"/>
              <a:ext cx="402480" cy="30240"/>
            </p14:xfrm>
          </p:contentPart>
        </mc:Choice>
        <mc:Fallback xmlns="">
          <p:pic>
            <p:nvPicPr>
              <p:cNvPr id="9" name="Ink 8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451840" y="2932920"/>
                <a:ext cx="434160" cy="157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/>
              <p14:cNvContentPartPr/>
              <p14:nvPr/>
            </p14:nvContentPartPr>
            <p14:xfrm>
              <a:off x="5477760" y="3066840"/>
              <a:ext cx="643680" cy="80640"/>
            </p14:xfrm>
          </p:contentPart>
        </mc:Choice>
        <mc:Fallback xmlns="">
          <p:pic>
            <p:nvPicPr>
              <p:cNvPr id="10" name="Ink 9"/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461920" y="3003480"/>
                <a:ext cx="675360" cy="207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5239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859969" y="1224661"/>
            <a:ext cx="10493830" cy="73215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o-RO" sz="2800" b="1" dirty="0" smtClean="0">
                <a:latin typeface="+mn-lt"/>
              </a:rPr>
              <a:t>Posibile cauze generatoare de erori </a:t>
            </a:r>
            <a:r>
              <a:rPr lang="en-US" sz="2800" b="1" dirty="0" smtClean="0">
                <a:latin typeface="+mn-lt"/>
              </a:rPr>
              <a:t>la </a:t>
            </a:r>
            <a:r>
              <a:rPr lang="ro-RO" sz="2800" b="1" dirty="0" smtClean="0">
                <a:latin typeface="+mn-lt"/>
              </a:rPr>
              <a:t>î</a:t>
            </a:r>
            <a:r>
              <a:rPr lang="en-US" sz="2800" b="1" dirty="0" err="1" smtClean="0">
                <a:latin typeface="+mn-lt"/>
              </a:rPr>
              <a:t>ncarcare</a:t>
            </a:r>
            <a:r>
              <a:rPr lang="en-US" sz="2800" b="1" dirty="0" smtClean="0">
                <a:latin typeface="+mn-lt"/>
              </a:rPr>
              <a:t> </a:t>
            </a:r>
            <a:endParaRPr lang="ro-RO" sz="2800" b="1" dirty="0">
              <a:latin typeface="+mn-lt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59968" y="1956816"/>
            <a:ext cx="10493831" cy="4334256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o-RO" sz="1700" b="1" dirty="0" smtClean="0"/>
              <a:t>Transformare machete</a:t>
            </a:r>
          </a:p>
          <a:p>
            <a:pPr marL="342900" indent="-342900">
              <a:buFontTx/>
              <a:buChar char="-"/>
            </a:pPr>
            <a:r>
              <a:rPr lang="ro-RO" sz="1700" dirty="0" smtClean="0"/>
              <a:t>Macheta se completează </a:t>
            </a:r>
            <a:r>
              <a:rPr lang="ro-RO" sz="1700" dirty="0"/>
              <a:t>ș</a:t>
            </a:r>
            <a:r>
              <a:rPr lang="ro-RO" sz="1700" dirty="0" smtClean="0"/>
              <a:t>i se transmite în formatul descărcat (</a:t>
            </a:r>
            <a:r>
              <a:rPr lang="ro-RO" sz="1700" dirty="0" err="1" smtClean="0"/>
              <a:t>excel</a:t>
            </a:r>
            <a:r>
              <a:rPr lang="ro-RO" sz="1700" dirty="0" smtClean="0"/>
              <a:t>), fără a i se aduce modificări</a:t>
            </a:r>
          </a:p>
          <a:p>
            <a:r>
              <a:rPr lang="ro-RO" sz="1700" b="1" dirty="0" smtClean="0"/>
              <a:t>Browser </a:t>
            </a:r>
          </a:p>
          <a:p>
            <a:pPr>
              <a:buFontTx/>
              <a:buChar char="-"/>
            </a:pPr>
            <a:r>
              <a:rPr lang="ro-RO" sz="1700" dirty="0" smtClean="0"/>
              <a:t>Se recomandă utilizarea “</a:t>
            </a:r>
            <a:r>
              <a:rPr lang="ro-RO" sz="1700" dirty="0" err="1" smtClean="0"/>
              <a:t>Chrome</a:t>
            </a:r>
            <a:r>
              <a:rPr lang="ro-RO" sz="1700" dirty="0" smtClean="0"/>
              <a:t>”, “</a:t>
            </a:r>
            <a:r>
              <a:rPr lang="ro-RO" sz="1700" dirty="0" err="1" smtClean="0"/>
              <a:t>Mozilla</a:t>
            </a:r>
            <a:r>
              <a:rPr lang="ro-RO" sz="1700" dirty="0" smtClean="0"/>
              <a:t> </a:t>
            </a:r>
            <a:r>
              <a:rPr lang="ro-RO" sz="1700" dirty="0" err="1" smtClean="0"/>
              <a:t>Firefox</a:t>
            </a:r>
            <a:r>
              <a:rPr lang="ro-RO" sz="1700" dirty="0" smtClean="0"/>
              <a:t>” sau cea mai noua versiune de Internet Explorer (minim Internet Explorer 10)</a:t>
            </a:r>
          </a:p>
          <a:p>
            <a:r>
              <a:rPr lang="ro-RO" sz="1700" b="1" dirty="0" smtClean="0"/>
              <a:t>Utilizarea punctului</a:t>
            </a:r>
          </a:p>
          <a:p>
            <a:r>
              <a:rPr lang="ro-RO" sz="1700" dirty="0" smtClean="0"/>
              <a:t>- Separarea zecimalelor se va efectua </a:t>
            </a:r>
            <a:r>
              <a:rPr lang="ro-RO" sz="1700" b="1" dirty="0" smtClean="0"/>
              <a:t>NUMAI</a:t>
            </a:r>
            <a:r>
              <a:rPr lang="ro-RO" sz="1700" dirty="0" smtClean="0"/>
              <a:t> cu ajutorul “punctului” de pe tastatura numerică</a:t>
            </a:r>
          </a:p>
          <a:p>
            <a:r>
              <a:rPr lang="ro-RO" sz="1700" b="1" dirty="0" smtClean="0"/>
              <a:t>Formatul “data”</a:t>
            </a:r>
          </a:p>
          <a:p>
            <a:pPr>
              <a:buFontTx/>
              <a:buChar char="-"/>
            </a:pPr>
            <a:r>
              <a:rPr lang="ro-RO" sz="1700" dirty="0" smtClean="0"/>
              <a:t> În cazul rubricilor în care este cerută data, formatul este </a:t>
            </a:r>
            <a:r>
              <a:rPr lang="ro-RO" sz="1700" b="1" dirty="0" smtClean="0"/>
              <a:t>AN-LUNA-ZI</a:t>
            </a:r>
            <a:r>
              <a:rPr lang="ro-RO" sz="1700" dirty="0" smtClean="0"/>
              <a:t>. Nu scrieți doar anul!</a:t>
            </a:r>
          </a:p>
          <a:p>
            <a:r>
              <a:rPr lang="ro-RO" sz="1700" b="1" dirty="0" smtClean="0"/>
              <a:t>Completare celule</a:t>
            </a:r>
          </a:p>
          <a:p>
            <a:pPr marL="342900" indent="-342900">
              <a:buFontTx/>
              <a:buChar char="-"/>
            </a:pPr>
            <a:r>
              <a:rPr lang="ro-RO" sz="1700" dirty="0" smtClean="0"/>
              <a:t>Se completează doar celulele albastre </a:t>
            </a:r>
          </a:p>
          <a:p>
            <a:pPr marL="342900" indent="-342900">
              <a:buFontTx/>
              <a:buChar char="-"/>
            </a:pPr>
            <a:r>
              <a:rPr lang="ro-RO" sz="1700" dirty="0" smtClean="0"/>
              <a:t>Acolo unde nu există consum, se completează cu valoarea 0</a:t>
            </a:r>
          </a:p>
          <a:p>
            <a:pPr marL="342900" indent="-342900">
              <a:buFontTx/>
              <a:buChar char="-"/>
            </a:pPr>
            <a:r>
              <a:rPr lang="ro-RO" sz="1700" dirty="0" smtClean="0"/>
              <a:t>Numărul maxim de caractere este de 250</a:t>
            </a:r>
          </a:p>
          <a:p>
            <a:endParaRPr lang="ro-RO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554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304544" y="1184273"/>
            <a:ext cx="9144000" cy="58488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kern="1200" baseline="0">
                <a:solidFill>
                  <a:schemeClr val="tx1"/>
                </a:solidFill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sz="3200" dirty="0" err="1" smtClean="0"/>
              <a:t>Inserare</a:t>
            </a:r>
            <a:r>
              <a:rPr lang="en-US" sz="3200" dirty="0" smtClean="0"/>
              <a:t> r</a:t>
            </a:r>
            <a:r>
              <a:rPr lang="ro-RO" sz="3200" dirty="0" err="1" smtClean="0"/>
              <a:t>ânduri</a:t>
            </a:r>
            <a:endParaRPr lang="ro-RO" sz="3200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996696" y="1769157"/>
            <a:ext cx="10989358" cy="45310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o-RO" b="1" dirty="0" smtClean="0"/>
              <a:t>Începând cu anexa 2.0.1 se pot introduce rânduri noi, după cum urmează: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o-RO" dirty="0" smtClean="0"/>
              <a:t>Pentru Anexa 2.0.1</a:t>
            </a:r>
            <a:r>
              <a:rPr lang="en-US" dirty="0" smtClean="0"/>
              <a:t>, </a:t>
            </a:r>
            <a:r>
              <a:rPr lang="ro-RO" dirty="0" smtClean="0"/>
              <a:t>2.1</a:t>
            </a:r>
            <a:r>
              <a:rPr lang="en-US" dirty="0" smtClean="0"/>
              <a:t>, 2.6 </a:t>
            </a:r>
            <a:r>
              <a:rPr lang="en-US" dirty="0" err="1" smtClean="0"/>
              <a:t>si</a:t>
            </a:r>
            <a:r>
              <a:rPr lang="en-US" dirty="0" smtClean="0"/>
              <a:t> 2.7</a:t>
            </a:r>
            <a:r>
              <a:rPr lang="ro-RO" dirty="0" smtClean="0"/>
              <a:t> inserarea se va face cu </a:t>
            </a:r>
            <a:r>
              <a:rPr lang="ro-RO" b="1" dirty="0" err="1" smtClean="0"/>
              <a:t>Copy</a:t>
            </a:r>
            <a:r>
              <a:rPr lang="ro-RO" b="1" dirty="0" smtClean="0"/>
              <a:t>/Paste</a:t>
            </a:r>
            <a:r>
              <a:rPr lang="ro-RO" dirty="0" smtClean="0"/>
              <a:t> : </a:t>
            </a:r>
          </a:p>
          <a:p>
            <a:pPr marL="342900" indent="-342900" algn="just">
              <a:buFontTx/>
              <a:buChar char="-"/>
            </a:pPr>
            <a:r>
              <a:rPr lang="ro-RO" dirty="0" smtClean="0"/>
              <a:t>Se selectează rubrica ce se dorește a fi duplicată și se activează comanda </a:t>
            </a:r>
            <a:r>
              <a:rPr lang="ro-RO" dirty="0" err="1" smtClean="0"/>
              <a:t>Copy</a:t>
            </a:r>
            <a:r>
              <a:rPr lang="ro-RO" dirty="0" smtClean="0"/>
              <a:t>. </a:t>
            </a:r>
          </a:p>
          <a:p>
            <a:pPr marL="342900" indent="-342900" algn="just">
              <a:buFontTx/>
              <a:buChar char="-"/>
            </a:pPr>
            <a:r>
              <a:rPr lang="ro-RO" dirty="0" smtClean="0"/>
              <a:t>Se selectează domeniul in care se va face copierea (doar în partea de jos a tabelului) și se activează comanda Paste</a:t>
            </a:r>
          </a:p>
          <a:p>
            <a:pPr algn="just"/>
            <a:endParaRPr lang="ro-RO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o-RO" dirty="0" smtClean="0"/>
              <a:t>Pentru Anexele 2.0.2; 2.2; 2.3; 2.4; 2.5 inserarea </a:t>
            </a:r>
          </a:p>
          <a:p>
            <a:pPr algn="just"/>
            <a:r>
              <a:rPr lang="ro-RO" dirty="0" smtClean="0"/>
              <a:t>se va face prin comanda </a:t>
            </a:r>
            <a:r>
              <a:rPr lang="ro-RO" b="1" dirty="0" smtClean="0"/>
              <a:t>Insert</a:t>
            </a:r>
            <a:r>
              <a:rPr lang="ro-RO" dirty="0" smtClean="0"/>
              <a:t>:</a:t>
            </a:r>
            <a:endParaRPr lang="ro-RO" b="1" dirty="0" smtClean="0"/>
          </a:p>
          <a:p>
            <a:pPr marL="342900" indent="-342900" algn="just">
              <a:buFontTx/>
              <a:buChar char="-"/>
            </a:pPr>
            <a:r>
              <a:rPr lang="ro-RO" dirty="0" smtClean="0"/>
              <a:t>Se acționează click pe butonul dreapta mouse al</a:t>
            </a:r>
          </a:p>
          <a:p>
            <a:pPr algn="just"/>
            <a:r>
              <a:rPr lang="ro-RO" dirty="0" smtClean="0"/>
              <a:t>ultimului rând din categorie și se activează comanda </a:t>
            </a:r>
          </a:p>
          <a:p>
            <a:pPr algn="just"/>
            <a:r>
              <a:rPr lang="ro-RO" dirty="0" smtClean="0"/>
              <a:t>Insert.</a:t>
            </a:r>
          </a:p>
          <a:p>
            <a:pPr algn="just"/>
            <a:endParaRPr lang="ro-RO" dirty="0" smtClean="0"/>
          </a:p>
          <a:p>
            <a:pPr algn="just"/>
            <a:endParaRPr lang="ro-RO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8312" y="3639311"/>
            <a:ext cx="4448186" cy="246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387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o-RO" dirty="0" smtClean="0"/>
              <a:t>Procedura de obținere nume utilizator și parolă acces portal ANRE</a:t>
            </a:r>
            <a:endParaRPr lang="ro-RO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1800" dirty="0" err="1" smtClean="0"/>
              <a:t>Agentul</a:t>
            </a:r>
            <a:r>
              <a:rPr lang="en-US" sz="1800" dirty="0" smtClean="0"/>
              <a:t> economic se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 smtClean="0"/>
              <a:t>adresa</a:t>
            </a:r>
            <a:r>
              <a:rPr lang="en-US" sz="1800" dirty="0" smtClean="0"/>
              <a:t> ANRE – </a:t>
            </a:r>
            <a:r>
              <a:rPr lang="en-US" sz="1800" dirty="0" err="1" smtClean="0"/>
              <a:t>Departamentul</a:t>
            </a:r>
            <a:r>
              <a:rPr lang="en-US" sz="1800" dirty="0" smtClean="0"/>
              <a:t> </a:t>
            </a:r>
            <a:r>
              <a:rPr lang="en-US" sz="1800" dirty="0" err="1" smtClean="0"/>
              <a:t>pentru</a:t>
            </a:r>
            <a:r>
              <a:rPr lang="en-US" sz="1800" dirty="0" smtClean="0"/>
              <a:t> </a:t>
            </a:r>
            <a:r>
              <a:rPr lang="en-US" sz="1800" dirty="0" err="1" smtClean="0"/>
              <a:t>Eficien</a:t>
            </a:r>
            <a:r>
              <a:rPr lang="ro-RO" sz="1800" dirty="0" smtClean="0"/>
              <a:t>ță Energetică în vederea obținerii datelor de identificare pentru încarcarea electronică, acestea urmând a fi transmise prin următoarele metode:</a:t>
            </a:r>
            <a:endParaRPr lang="en-US" sz="1800" dirty="0" smtClean="0"/>
          </a:p>
          <a:p>
            <a:pPr>
              <a:buFontTx/>
              <a:buChar char="-"/>
            </a:pPr>
            <a:r>
              <a:rPr lang="ro-RO" sz="1800" dirty="0" smtClean="0"/>
              <a:t>Înmânate </a:t>
            </a:r>
            <a:r>
              <a:rPr lang="ro-RO" sz="1800" dirty="0"/>
              <a:t>personal reprezentantului agentului economic, pe baza de împuternicire, la sediul ANRE – Departamentul pentru Eficiență Energetică, din Șos. Cotroceni, nr. 4, sector 6, București.</a:t>
            </a:r>
          </a:p>
          <a:p>
            <a:pPr>
              <a:buFontTx/>
              <a:buChar char="-"/>
            </a:pPr>
            <a:r>
              <a:rPr lang="ro-RO" sz="1800" dirty="0"/>
              <a:t>Î</a:t>
            </a:r>
            <a:r>
              <a:rPr lang="ro-RO" sz="1800" dirty="0" smtClean="0"/>
              <a:t>nmânate </a:t>
            </a:r>
            <a:r>
              <a:rPr lang="ro-RO" sz="1800" dirty="0"/>
              <a:t>unei persoane terțe (inclusiv PFA și Societate de Servicii Energetice), în urma prezentării unui act de identitate și a unei împuterniciri prin care aceasta este desemnată de către beneficiarul de drept ca reprezentant al său.</a:t>
            </a:r>
          </a:p>
          <a:p>
            <a:pPr>
              <a:buFontTx/>
              <a:buChar char="-"/>
            </a:pPr>
            <a:r>
              <a:rPr lang="ro-RO" sz="1800" dirty="0" smtClean="0"/>
              <a:t>Transmise prin </a:t>
            </a:r>
            <a:r>
              <a:rPr lang="ro-RO" sz="1800" dirty="0"/>
              <a:t>intermediul unei firme de curierat angajată și plătită de către beneficiar.</a:t>
            </a:r>
          </a:p>
          <a:p>
            <a:pPr marL="0" indent="0">
              <a:buNone/>
            </a:pPr>
            <a:r>
              <a:rPr lang="ro-RO" sz="1800" dirty="0"/>
              <a:t>ANRE NU contactează sau alege o firmă de curierat, această </a:t>
            </a:r>
            <a:r>
              <a:rPr lang="ro-RO" sz="1800" dirty="0" smtClean="0"/>
              <a:t>obligație</a:t>
            </a:r>
            <a:r>
              <a:rPr lang="en-US" sz="1800" dirty="0" smtClean="0"/>
              <a:t> </a:t>
            </a:r>
            <a:r>
              <a:rPr lang="ro-RO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revine </a:t>
            </a:r>
            <a:r>
              <a:rPr lang="ro-RO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agentului economic.</a:t>
            </a:r>
            <a:endParaRPr lang="ro-RO" sz="1800" dirty="0" smtClean="0"/>
          </a:p>
          <a:p>
            <a:pPr marL="0" indent="0">
              <a:buNone/>
            </a:pPr>
            <a:r>
              <a:rPr lang="ro-RO" sz="1800" dirty="0" smtClean="0"/>
              <a:t>Datele </a:t>
            </a:r>
            <a:r>
              <a:rPr lang="ro-RO" sz="1800" dirty="0"/>
              <a:t>de identificare, respectiv nume de utilizator </a:t>
            </a:r>
            <a:r>
              <a:rPr lang="ro-RO" sz="1800" dirty="0" smtClean="0"/>
              <a:t>și parolă, </a:t>
            </a:r>
            <a:r>
              <a:rPr lang="ro-RO" sz="1800" dirty="0"/>
              <a:t>se atribuie unui agent economic </a:t>
            </a:r>
            <a:r>
              <a:rPr lang="ro-RO" sz="1800" dirty="0" smtClean="0"/>
              <a:t>și </a:t>
            </a:r>
            <a:r>
              <a:rPr lang="ro-RO" sz="1800" dirty="0"/>
              <a:t>nu unei persoane </a:t>
            </a:r>
            <a:r>
              <a:rPr lang="ro-RO" sz="1800" dirty="0" smtClean="0"/>
              <a:t>și </a:t>
            </a:r>
            <a:r>
              <a:rPr lang="ro-RO" sz="1800" dirty="0"/>
              <a:t>prin urmare, indiferent de varianta prin care acestea se </a:t>
            </a:r>
            <a:r>
              <a:rPr lang="ro-RO" sz="1800" dirty="0" smtClean="0"/>
              <a:t>ridică </a:t>
            </a:r>
            <a:r>
              <a:rPr lang="ro-RO" sz="1800" dirty="0"/>
              <a:t>de la sediul nostru, societatea trebuie </a:t>
            </a:r>
            <a:r>
              <a:rPr lang="ro-RO" sz="1800" dirty="0" smtClean="0"/>
              <a:t>să întocmească </a:t>
            </a:r>
            <a:r>
              <a:rPr lang="ro-RO" sz="1800" dirty="0"/>
              <a:t>o scrisoare de </a:t>
            </a:r>
            <a:r>
              <a:rPr lang="ro-RO" sz="1800" dirty="0" smtClean="0"/>
              <a:t>împuternicire, </a:t>
            </a:r>
            <a:r>
              <a:rPr lang="ro-RO" sz="1800" dirty="0"/>
              <a:t>care poate fi prezentata </a:t>
            </a:r>
            <a:r>
              <a:rPr lang="ro-RO" sz="1800" dirty="0" smtClean="0"/>
              <a:t>în </a:t>
            </a:r>
            <a:r>
              <a:rPr lang="ro-RO" sz="1800" dirty="0"/>
              <a:t>momentul </a:t>
            </a:r>
            <a:r>
              <a:rPr lang="ro-RO" sz="1800" dirty="0" smtClean="0"/>
              <a:t>ridicării </a:t>
            </a:r>
            <a:r>
              <a:rPr lang="ro-RO" sz="1800" dirty="0"/>
              <a:t>datelor de identificare sau </a:t>
            </a:r>
            <a:r>
              <a:rPr lang="ro-RO" sz="1800" dirty="0" smtClean="0"/>
              <a:t>scanată și transmisă pe e-mail.</a:t>
            </a:r>
          </a:p>
          <a:p>
            <a:pPr marL="0" indent="0">
              <a:buNone/>
            </a:pPr>
            <a:r>
              <a:rPr lang="ro-RO" sz="1800" dirty="0" smtClean="0"/>
              <a:t>Împuternicirea </a:t>
            </a:r>
            <a:r>
              <a:rPr lang="ro-RO" sz="1800" dirty="0"/>
              <a:t>va fi întocmită, semnată și ștampilată de către beneficiar și va conține atât datele sale de identificare, cât și cele ale persoanei mandatate.</a:t>
            </a:r>
            <a:endParaRPr lang="ro-RO" sz="1800" dirty="0" smtClean="0"/>
          </a:p>
          <a:p>
            <a:endParaRPr lang="ro-RO" sz="1800" dirty="0"/>
          </a:p>
        </p:txBody>
      </p:sp>
    </p:spTree>
    <p:extLst>
      <p:ext uri="{BB962C8B-B14F-4D97-AF65-F5344CB8AC3E}">
        <p14:creationId xmlns:p14="http://schemas.microsoft.com/office/powerpoint/2010/main" val="2359620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59969" y="1367245"/>
            <a:ext cx="10515600" cy="4801009"/>
          </a:xfrm>
        </p:spPr>
        <p:txBody>
          <a:bodyPr/>
          <a:lstStyle/>
          <a:p>
            <a:pPr marL="0" indent="0">
              <a:buNone/>
            </a:pPr>
            <a:endParaRPr lang="ro-RO" dirty="0" smtClean="0"/>
          </a:p>
          <a:p>
            <a:pPr marL="0" indent="0">
              <a:buNone/>
            </a:pPr>
            <a:endParaRPr lang="ro-RO" dirty="0" smtClean="0"/>
          </a:p>
          <a:p>
            <a:pPr marL="0" indent="0">
              <a:buNone/>
            </a:pPr>
            <a:endParaRPr lang="ro-RO" dirty="0"/>
          </a:p>
          <a:p>
            <a:pPr marL="0" indent="0">
              <a:buNone/>
            </a:pPr>
            <a:r>
              <a:rPr lang="ro-RO" dirty="0" smtClean="0"/>
              <a:t>                                                        </a:t>
            </a:r>
            <a:r>
              <a:rPr lang="ro-RO" sz="2800" b="1" dirty="0" smtClean="0"/>
              <a:t>Vă mulțumim pentru atenție!</a:t>
            </a:r>
          </a:p>
          <a:p>
            <a:pPr marL="0" indent="0">
              <a:buNone/>
            </a:pPr>
            <a:endParaRPr lang="ro-RO" sz="2800" b="1" dirty="0"/>
          </a:p>
          <a:p>
            <a:pPr marL="0" indent="0">
              <a:buNone/>
            </a:pPr>
            <a:endParaRPr lang="ro-RO" sz="2800" b="1" dirty="0" smtClean="0"/>
          </a:p>
          <a:p>
            <a:pPr marL="0" indent="0">
              <a:buNone/>
            </a:pPr>
            <a:endParaRPr lang="ro-RO" sz="1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o-RO" sz="18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o-RO" sz="1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o-RO" sz="1800" b="1" dirty="0" smtClean="0">
                <a:solidFill>
                  <a:schemeClr val="accent1">
                    <a:lumMod val="75000"/>
                  </a:schemeClr>
                </a:solidFill>
              </a:rPr>
              <a:t>Irina </a:t>
            </a:r>
            <a:r>
              <a:rPr lang="ro-RO" sz="1800" b="1" dirty="0" err="1" smtClean="0">
                <a:solidFill>
                  <a:schemeClr val="accent1">
                    <a:lumMod val="75000"/>
                  </a:schemeClr>
                </a:solidFill>
              </a:rPr>
              <a:t>Bîrlică</a:t>
            </a:r>
            <a:endParaRPr lang="ro-RO" sz="1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it-IT" sz="1800" b="1" dirty="0">
                <a:solidFill>
                  <a:schemeClr val="accent1">
                    <a:lumMod val="75000"/>
                  </a:schemeClr>
                </a:solidFill>
              </a:rPr>
              <a:t>Serviciul cooperare și programe în domeniul eficienței energetice</a:t>
            </a:r>
            <a:endParaRPr lang="ro-RO" sz="18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98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cheta ANRE" id="{718FEDF5-87A6-48CB-BFCB-84B632DDEAE4}" vid="{48FE45D5-F73E-484F-80D5-210EDFF24F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Macheta ANRE</Template>
  <TotalTime>875</TotalTime>
  <Words>770</Words>
  <Application>Microsoft Office PowerPoint</Application>
  <PresentationFormat>Widescreen</PresentationFormat>
  <Paragraphs>88</Paragraphs>
  <Slides>21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Office Theme</vt:lpstr>
      <vt:lpstr>Concluzii din monitorizarea modului de încărcare online a Chestionarului de analiză energetică a consumatorului de energie și a Declarației de consum total de energie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Anexa 2-Macheta chestionar de analiza energetica Cap2. Date statistice de consum de energie</vt:lpstr>
      <vt:lpstr>Anexa 2-continuare Cap3. Evoluție indicatori economici si consumuri energie</vt:lpstr>
      <vt:lpstr>Anexa 2-continuare   Cap.4 Management energetic</vt:lpstr>
      <vt:lpstr>Anexa 2.02-Cap.4 - continuare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Posibile cauze generatoare de erori la încarcare </vt:lpstr>
      <vt:lpstr>PowerPoint Presentation</vt:lpstr>
      <vt:lpstr>Procedura de obținere nume utilizator și parolă acces portal ANRE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Manuela NISTOR</dc:creator>
  <cp:lastModifiedBy>Irina NICOLAU</cp:lastModifiedBy>
  <cp:revision>33</cp:revision>
  <dcterms:created xsi:type="dcterms:W3CDTF">2016-12-29T14:41:45Z</dcterms:created>
  <dcterms:modified xsi:type="dcterms:W3CDTF">2017-10-05T10:15:10Z</dcterms:modified>
</cp:coreProperties>
</file>