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66" r:id="rId5"/>
    <p:sldId id="259" r:id="rId6"/>
    <p:sldId id="268" r:id="rId7"/>
    <p:sldId id="269" r:id="rId8"/>
    <p:sldId id="270" r:id="rId9"/>
    <p:sldId id="273" r:id="rId10"/>
    <p:sldId id="274" r:id="rId11"/>
    <p:sldId id="271" r:id="rId12"/>
    <p:sldId id="272" r:id="rId13"/>
    <p:sldId id="276" r:id="rId14"/>
    <p:sldId id="278" r:id="rId15"/>
    <p:sldId id="26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B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showGuides="1">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502370"/>
            <a:ext cx="9144000" cy="2387600"/>
          </a:xfrm>
        </p:spPr>
        <p:txBody>
          <a:bodyPr anchor="b"/>
          <a:lstStyle>
            <a:lvl1pPr algn="l">
              <a:defRPr sz="6000">
                <a:latin typeface="+mn-lt"/>
              </a:defRPr>
            </a:lvl1pPr>
          </a:lstStyle>
          <a:p>
            <a:r>
              <a:rPr lang="ro-RO" dirty="0" smtClean="0"/>
              <a:t>Titlul </a:t>
            </a:r>
            <a:br>
              <a:rPr lang="ro-RO" dirty="0" smtClean="0"/>
            </a:br>
            <a:r>
              <a:rPr lang="ro-RO" dirty="0" smtClean="0"/>
              <a:t>prezentării</a:t>
            </a:r>
            <a:endParaRPr lang="en-GB" dirty="0"/>
          </a:p>
        </p:txBody>
      </p:sp>
      <p:sp>
        <p:nvSpPr>
          <p:cNvPr id="3" name="Subtitle 2"/>
          <p:cNvSpPr>
            <a:spLocks noGrp="1"/>
          </p:cNvSpPr>
          <p:nvPr>
            <p:ph type="subTitle" idx="1" hasCustomPrompt="1"/>
          </p:nvPr>
        </p:nvSpPr>
        <p:spPr>
          <a:xfrm>
            <a:off x="1524000" y="4100801"/>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dirty="0" smtClean="0"/>
              <a:t>Subtitlul prezentării</a:t>
            </a:r>
            <a:endParaRPr lang="en-GB" dirty="0"/>
          </a:p>
        </p:txBody>
      </p:sp>
      <p:sp>
        <p:nvSpPr>
          <p:cNvPr id="4" name="Date Placeholder 3"/>
          <p:cNvSpPr>
            <a:spLocks noGrp="1"/>
          </p:cNvSpPr>
          <p:nvPr>
            <p:ph type="dt" sz="half" idx="10"/>
          </p:nvPr>
        </p:nvSpPr>
        <p:spPr/>
        <p:txBody>
          <a:body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smtClean="0"/>
          </a:p>
        </p:txBody>
      </p:sp>
    </p:spTree>
    <p:extLst>
      <p:ext uri="{BB962C8B-B14F-4D97-AF65-F5344CB8AC3E}">
        <p14:creationId xmlns:p14="http://schemas.microsoft.com/office/powerpoint/2010/main" val="2220763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58"/>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idx="1"/>
          </p:nvPr>
        </p:nvSpPr>
        <p:spPr>
          <a:xfrm>
            <a:off x="838200" y="1757548"/>
            <a:ext cx="10515600" cy="44194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10"/>
          </p:nvPr>
        </p:nvSpPr>
        <p:spPr/>
        <p:txBody>
          <a:bodyPr/>
          <a:lstStyle>
            <a:lvl1pPr>
              <a:defRPr>
                <a:solidFill>
                  <a:schemeClr val="tx1"/>
                </a:solidFill>
              </a:defRPr>
            </a:lvl1pPr>
          </a:lstStyle>
          <a:p>
            <a:r>
              <a:rPr lang="ro-RO" dirty="0" smtClean="0"/>
              <a:t>www.anre.ro</a:t>
            </a:r>
            <a:endParaRPr lang="en-GB" dirty="0"/>
          </a:p>
        </p:txBody>
      </p:sp>
      <p:sp>
        <p:nvSpPr>
          <p:cNvPr id="5" name="Footer Placeholder 4"/>
          <p:cNvSpPr>
            <a:spLocks noGrp="1"/>
          </p:cNvSpPr>
          <p:nvPr>
            <p:ph type="ftr" sz="quarter" idx="11"/>
          </p:nvPr>
        </p:nvSpPr>
        <p:spPr/>
        <p:txBody>
          <a:bodyPr/>
          <a:lstStyle/>
          <a:p>
            <a:endParaRPr lang="ro-RO" dirty="0" smtClean="0"/>
          </a:p>
          <a:p>
            <a:endParaRPr lang="en-GB" dirty="0" smtClean="0"/>
          </a:p>
          <a:p>
            <a:endParaRPr lang="en-GB" dirty="0"/>
          </a:p>
        </p:txBody>
      </p:sp>
      <p:sp>
        <p:nvSpPr>
          <p:cNvPr id="6" name="Slide Number Placeholder 5"/>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3294331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270661"/>
            <a:ext cx="10515600" cy="360000"/>
          </a:xfrm>
        </p:spPr>
        <p:txBody>
          <a:bodyPr/>
          <a:lstStyle>
            <a:lvl1pPr>
              <a:defRPr sz="1800">
                <a:latin typeface="+mn-lt"/>
                <a:cs typeface="Arial"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1898497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270658"/>
            <a:ext cx="10515600" cy="360000"/>
          </a:xfrm>
        </p:spPr>
        <p:txBody>
          <a:bodyPr/>
          <a:lstStyle>
            <a:lvl1pPr>
              <a:defRPr sz="1800">
                <a:latin typeface="+mn-lt"/>
                <a:cs typeface="Arial" panose="020B0604020202020204" pitchFamily="34" charset="0"/>
              </a:defRPr>
            </a:lvl1pPr>
          </a:lstStyle>
          <a:p>
            <a:r>
              <a:rPr lang="ro-RO" dirty="0" smtClean="0"/>
              <a:t/>
            </a:r>
            <a:br>
              <a:rPr lang="ro-RO" dirty="0" smtClean="0"/>
            </a:br>
            <a:r>
              <a:rPr lang="ro-RO" dirty="0" smtClean="0"/>
              <a:t/>
            </a:r>
            <a:br>
              <a:rPr lang="ro-RO" dirty="0" smtClean="0"/>
            </a:br>
            <a:r>
              <a:rPr lang="en-US" dirty="0" smtClean="0"/>
              <a:t>Click to edit Master title style</a:t>
            </a:r>
            <a:r>
              <a:rPr lang="ro-RO" dirty="0" smtClean="0"/>
              <a:t/>
            </a:r>
            <a:br>
              <a:rPr lang="ro-RO" dirty="0" smtClean="0"/>
            </a:br>
            <a:r>
              <a:rPr lang="ro-RO" dirty="0" smtClean="0"/>
              <a:t/>
            </a:r>
            <a:br>
              <a:rPr lang="ro-RO" dirty="0" smtClean="0"/>
            </a:br>
            <a:endParaRPr lang="en-GB" dirty="0"/>
          </a:p>
        </p:txBody>
      </p:sp>
      <p:sp>
        <p:nvSpPr>
          <p:cNvPr id="3" name="Date Placeholder 2"/>
          <p:cNvSpPr>
            <a:spLocks noGrp="1"/>
          </p:cNvSpPr>
          <p:nvPr>
            <p:ph type="dt" sz="half" idx="10"/>
          </p:nvPr>
        </p:nvSpPr>
        <p:spPr/>
        <p:txBody>
          <a:bodyPr/>
          <a:lstStyle/>
          <a:p>
            <a:r>
              <a:rPr lang="ro-RO" dirty="0" smtClean="0"/>
              <a:t>www.anre.ro</a:t>
            </a:r>
            <a:endParaRPr lang="en-GB" dirty="0"/>
          </a:p>
        </p:txBody>
      </p:sp>
      <p:sp>
        <p:nvSpPr>
          <p:cNvPr id="4" name="Footer Placeholder 3"/>
          <p:cNvSpPr>
            <a:spLocks noGrp="1"/>
          </p:cNvSpPr>
          <p:nvPr>
            <p:ph type="ftr" sz="quarter" idx="11"/>
          </p:nvPr>
        </p:nvSpPr>
        <p:spPr/>
        <p:txBody>
          <a:bodyPr/>
          <a:lstStyle/>
          <a:p>
            <a:endParaRPr lang="ro-RO"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endParaRPr lang="en-GB" dirty="0"/>
          </a:p>
        </p:txBody>
      </p:sp>
    </p:spTree>
    <p:extLst>
      <p:ext uri="{BB962C8B-B14F-4D97-AF65-F5344CB8AC3E}">
        <p14:creationId xmlns:p14="http://schemas.microsoft.com/office/powerpoint/2010/main" val="4049272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282534"/>
            <a:ext cx="3932237" cy="774865"/>
          </a:xfrm>
        </p:spPr>
        <p:txBody>
          <a:bodyPr anchor="b">
            <a:noAutofit/>
          </a:bodyPr>
          <a:lstStyle>
            <a:lvl1pPr>
              <a:defRPr sz="2000">
                <a:latin typeface="+mn-lt"/>
                <a:cs typeface="Arial" panose="020B0604020202020204" pitchFamily="34" charset="0"/>
              </a:defRPr>
            </a:lvl1pPr>
          </a:lstStyle>
          <a:p>
            <a:r>
              <a:rPr lang="en-US" smtClean="0"/>
              <a:t>Click to edit Master title style</a:t>
            </a:r>
            <a:endParaRPr lang="en-GB" dirty="0"/>
          </a:p>
        </p:txBody>
      </p:sp>
      <p:sp>
        <p:nvSpPr>
          <p:cNvPr id="3" name="Picture Placeholder 2"/>
          <p:cNvSpPr>
            <a:spLocks noGrp="1"/>
          </p:cNvSpPr>
          <p:nvPr>
            <p:ph type="pic" idx="1"/>
          </p:nvPr>
        </p:nvSpPr>
        <p:spPr>
          <a:xfrm>
            <a:off x="5183188" y="1282535"/>
            <a:ext cx="6172200" cy="4578515"/>
          </a:xfrm>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ro-RO" dirty="0" smtClean="0"/>
              <a:t>www.anre.ro</a:t>
            </a:r>
            <a:endParaRPr lang="en-GB" dirty="0"/>
          </a:p>
        </p:txBody>
      </p:sp>
      <p:sp>
        <p:nvSpPr>
          <p:cNvPr id="6" name="Footer Placeholder 5"/>
          <p:cNvSpPr>
            <a:spLocks noGrp="1"/>
          </p:cNvSpPr>
          <p:nvPr>
            <p:ph type="ftr" sz="quarter" idx="11"/>
          </p:nvPr>
        </p:nvSpPr>
        <p:spPr/>
        <p:txBody>
          <a:bodyPr/>
          <a:lstStyle/>
          <a:p>
            <a:endParaRPr lang="ro-RO" dirty="0" smtClean="0"/>
          </a:p>
          <a:p>
            <a:endParaRPr lang="en-GB" dirty="0" smtClean="0"/>
          </a:p>
          <a:p>
            <a:endParaRPr lang="en-GB" dirty="0"/>
          </a:p>
        </p:txBody>
      </p:sp>
      <p:sp>
        <p:nvSpPr>
          <p:cNvPr id="7" name="Slide Number Placeholder 6"/>
          <p:cNvSpPr>
            <a:spLocks noGrp="1"/>
          </p:cNvSpPr>
          <p:nvPr>
            <p:ph type="sldNum" sz="quarter" idx="12"/>
          </p:nvPr>
        </p:nvSpPr>
        <p:spPr/>
        <p:txBody>
          <a:bodyPr/>
          <a:lstStyle/>
          <a:p>
            <a:endParaRPr lang="ro-RO" dirty="0" smtClean="0"/>
          </a:p>
          <a:p>
            <a:endParaRPr lang="en-GB" dirty="0" smtClean="0"/>
          </a:p>
          <a:p>
            <a:endParaRPr lang="en-GB" dirty="0"/>
          </a:p>
        </p:txBody>
      </p:sp>
    </p:spTree>
    <p:extLst>
      <p:ext uri="{BB962C8B-B14F-4D97-AF65-F5344CB8AC3E}">
        <p14:creationId xmlns:p14="http://schemas.microsoft.com/office/powerpoint/2010/main" val="3082185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o-RO" dirty="0" smtClean="0"/>
              <a:t>www.anre.ro</a:t>
            </a:r>
            <a:endParaRPr lang="en-GB" dirty="0"/>
          </a:p>
        </p:txBody>
      </p:sp>
      <p:sp>
        <p:nvSpPr>
          <p:cNvPr id="3" name="Footer Placeholder 2"/>
          <p:cNvSpPr>
            <a:spLocks noGrp="1"/>
          </p:cNvSpPr>
          <p:nvPr>
            <p:ph type="ftr" sz="quarter" idx="11"/>
          </p:nvPr>
        </p:nvSpPr>
        <p:spPr/>
        <p:txBody>
          <a:bodyPr/>
          <a:lstStyle/>
          <a:p>
            <a:endParaRPr lang="ro-RO" dirty="0" smtClean="0"/>
          </a:p>
          <a:p>
            <a:endParaRPr lang="en-GB" dirty="0" smtClean="0"/>
          </a:p>
          <a:p>
            <a:endParaRPr lang="en-GB" dirty="0"/>
          </a:p>
        </p:txBody>
      </p:sp>
      <p:sp>
        <p:nvSpPr>
          <p:cNvPr id="4" name="Slide Number Placeholder 3"/>
          <p:cNvSpPr>
            <a:spLocks noGrp="1"/>
          </p:cNvSpPr>
          <p:nvPr>
            <p:ph type="sldNum" sz="quarter" idx="12"/>
          </p:nvPr>
        </p:nvSpPr>
        <p:spPr/>
        <p:txBody>
          <a:bodyPr/>
          <a:lstStyle/>
          <a:p>
            <a:endParaRPr lang="en-GB" dirty="0"/>
          </a:p>
        </p:txBody>
      </p:sp>
      <p:sp>
        <p:nvSpPr>
          <p:cNvPr id="5" name="Subtitle 2"/>
          <p:cNvSpPr>
            <a:spLocks noGrp="1"/>
          </p:cNvSpPr>
          <p:nvPr>
            <p:ph type="subTitle" idx="1" hasCustomPrompt="1"/>
          </p:nvPr>
        </p:nvSpPr>
        <p:spPr>
          <a:xfrm>
            <a:off x="838200" y="3800104"/>
            <a:ext cx="9144000" cy="2101932"/>
          </a:xfrm>
        </p:spPr>
        <p:txBody>
          <a:bodyPr/>
          <a:lstStyle>
            <a:lvl1pPr marL="0" indent="0" algn="l">
              <a:buNone/>
              <a:defRPr sz="22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V</a:t>
            </a:r>
            <a:r>
              <a:rPr lang="ro-RO" dirty="0" smtClean="0"/>
              <a:t>ă mulţumim pentru atenţie!</a:t>
            </a:r>
          </a:p>
          <a:p>
            <a:endParaRPr lang="ro-RO" dirty="0" smtClean="0"/>
          </a:p>
          <a:p>
            <a:endParaRPr lang="en-GB" dirty="0" smtClean="0"/>
          </a:p>
          <a:p>
            <a:r>
              <a:rPr lang="ro-RO" dirty="0" smtClean="0"/>
              <a:t>Str. Constantin Nacu, nr.3, Sector 2, Bucureşti, România</a:t>
            </a:r>
          </a:p>
          <a:p>
            <a:r>
              <a:rPr lang="ro-RO" dirty="0" smtClean="0"/>
              <a:t>Tel:</a:t>
            </a:r>
            <a:r>
              <a:rPr lang="en-GB" dirty="0" smtClean="0"/>
              <a:t> +4021 327 8100. Fax: +4021 312 4365. E-mail: anre@anre.ro</a:t>
            </a:r>
            <a:endParaRPr lang="en-GB" dirty="0"/>
          </a:p>
        </p:txBody>
      </p:sp>
    </p:spTree>
    <p:extLst>
      <p:ext uri="{BB962C8B-B14F-4D97-AF65-F5344CB8AC3E}">
        <p14:creationId xmlns:p14="http://schemas.microsoft.com/office/powerpoint/2010/main" val="1382214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271811"/>
            <a:ext cx="10515600" cy="360000"/>
          </a:xfrm>
          <a:prstGeom prst="rect">
            <a:avLst/>
          </a:prstGeom>
        </p:spPr>
        <p:txBody>
          <a:bodyPr vert="horz" lIns="91440" tIns="45720" rIns="91440" bIns="45720" rtlCol="0" anchor="ctr">
            <a:normAutofit/>
          </a:bodyPr>
          <a:lstStyle/>
          <a:p>
            <a:r>
              <a:rPr lang="en-GB" dirty="0" smtClean="0"/>
              <a:t>           </a:t>
            </a:r>
            <a:r>
              <a:rPr lang="ro-RO" dirty="0" smtClean="0"/>
              <a:t>         </a:t>
            </a:r>
            <a:r>
              <a:rPr lang="en-GB" dirty="0" smtClean="0"/>
              <a:t>   </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dirty="0"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ro-RO" dirty="0" smtClean="0"/>
              <a:t>www.anre.ro</a:t>
            </a:r>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smtClean="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GB" dirty="0" smtClean="0"/>
          </a:p>
          <a:p>
            <a:endParaRPr lang="en-GB" dirty="0"/>
          </a:p>
        </p:txBody>
      </p:sp>
      <p:pic>
        <p:nvPicPr>
          <p:cNvPr id="7" name="Picture 6"/>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824395" y="340428"/>
            <a:ext cx="853798" cy="745571"/>
          </a:xfrm>
          <a:prstGeom prst="rect">
            <a:avLst/>
          </a:prstGeom>
        </p:spPr>
      </p:pic>
      <p:pic>
        <p:nvPicPr>
          <p:cNvPr id="8" name="Picture 7"/>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10800681" y="342130"/>
            <a:ext cx="563880" cy="790657"/>
          </a:xfrm>
          <a:prstGeom prst="rect">
            <a:avLst/>
          </a:prstGeom>
        </p:spPr>
      </p:pic>
      <p:sp>
        <p:nvSpPr>
          <p:cNvPr id="9" name="TextBox 8"/>
          <p:cNvSpPr txBox="1"/>
          <p:nvPr userDrawn="1"/>
        </p:nvSpPr>
        <p:spPr>
          <a:xfrm>
            <a:off x="3087445" y="591263"/>
            <a:ext cx="6508376" cy="307777"/>
          </a:xfrm>
          <a:prstGeom prst="rect">
            <a:avLst/>
          </a:prstGeom>
          <a:noFill/>
        </p:spPr>
        <p:txBody>
          <a:bodyPr wrap="square" rtlCol="0">
            <a:spAutoFit/>
          </a:bodyPr>
          <a:lstStyle/>
          <a:p>
            <a:r>
              <a:rPr lang="en-GB" sz="1400" b="1" dirty="0" smtClean="0">
                <a:latin typeface="Arial" panose="020B0604020202020204" pitchFamily="34" charset="0"/>
                <a:cs typeface="Arial" panose="020B0604020202020204" pitchFamily="34" charset="0"/>
              </a:rPr>
              <a:t>AUTORITATEA NA</a:t>
            </a:r>
            <a:r>
              <a:rPr lang="ro-RO" sz="1400" b="1" dirty="0" smtClean="0">
                <a:latin typeface="Arial" panose="020B0604020202020204" pitchFamily="34" charset="0"/>
                <a:cs typeface="Arial" panose="020B0604020202020204" pitchFamily="34" charset="0"/>
              </a:rPr>
              <a:t>ŢIONALĂ DE REGLEMENTARE ÎN DOMENIUL ENERGIEI</a:t>
            </a:r>
            <a:endParaRPr lang="en-GB" sz="1400" b="1" dirty="0">
              <a:latin typeface="Arial" panose="020B0604020202020204" pitchFamily="34" charset="0"/>
              <a:cs typeface="Arial" panose="020B0604020202020204" pitchFamily="34" charset="0"/>
            </a:endParaRPr>
          </a:p>
        </p:txBody>
      </p:sp>
      <p:cxnSp>
        <p:nvCxnSpPr>
          <p:cNvPr id="11" name="Straight Connector 10"/>
          <p:cNvCxnSpPr/>
          <p:nvPr userDrawn="1"/>
        </p:nvCxnSpPr>
        <p:spPr>
          <a:xfrm>
            <a:off x="838200" y="1161823"/>
            <a:ext cx="105156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838200" y="6315987"/>
            <a:ext cx="10515600" cy="0"/>
          </a:xfrm>
          <a:prstGeom prst="line">
            <a:avLst/>
          </a:prstGeom>
          <a:ln w="25400">
            <a:solidFill>
              <a:srgbClr val="002B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139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7" r:id="rId5"/>
    <p:sldLayoutId id="2147483655" r:id="rId6"/>
  </p:sldLayoutIdLst>
  <p:txStyles>
    <p:titleStyle>
      <a:lvl1pPr algn="l" defTabSz="914400" rtl="0" eaLnBrk="1" latinLnBrk="0" hangingPunct="1">
        <a:lnSpc>
          <a:spcPct val="90000"/>
        </a:lnSpc>
        <a:spcBef>
          <a:spcPct val="0"/>
        </a:spcBef>
        <a:buNone/>
        <a:defRPr sz="16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eur-lex.europa.eu/legal-content/RO/TXT/PDF/?uri=CELEX:32011R0327&amp;from=RO"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lege5.ro/buy" TargetMode="External"/><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hyperlink" Target="http://legislatie.just.ro/Public/DetaliiDocument/154343" TargetMode="External"/><Relationship Id="rId4" Type="http://schemas.openxmlformats.org/officeDocument/2006/relationships/hyperlink" Target="https://lege5.ro/Gratuit/geytonrugy/ordonanta-nr-22-2008-privind-eficienta-energetica-si-promovarea-utilizarii-la-consumatorii-finali-a-surselor-regenerabile-de-energie?pid=42158876&amp;d=2017-12-20#p-42158876"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eur-lex.europa.eu/legal-content/RO/TXT/PDF/?uri=CELEX:32014R0548&amp;from=RO"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2471540" y="1819567"/>
            <a:ext cx="7182595" cy="722899"/>
          </a:xfrm>
        </p:spPr>
        <p:txBody>
          <a:bodyPr>
            <a:noAutofit/>
          </a:bodyPr>
          <a:lstStyle/>
          <a:p>
            <a:pPr algn="ctr"/>
            <a:r>
              <a:rPr lang="ro-RO" sz="2000" i="1" dirty="0" smtClean="0">
                <a:solidFill>
                  <a:srgbClr val="92D050"/>
                </a:solidFill>
              </a:rPr>
              <a:t>Proiectul INTAS </a:t>
            </a:r>
            <a:r>
              <a:rPr lang="ro-RO" sz="2000" i="1" dirty="0" smtClean="0"/>
              <a:t>- instrument important în implementarea </a:t>
            </a:r>
            <a:r>
              <a:rPr lang="ro-RO" sz="2000" dirty="0" smtClean="0"/>
              <a:t>politicii de eficiență energetică în industria din România</a:t>
            </a:r>
            <a:endParaRPr lang="en-GB" sz="2000" dirty="0"/>
          </a:p>
        </p:txBody>
      </p:sp>
      <p:sp>
        <p:nvSpPr>
          <p:cNvPr id="9" name="Subtitle 8"/>
          <p:cNvSpPr>
            <a:spLocks noGrp="1"/>
          </p:cNvSpPr>
          <p:nvPr>
            <p:ph type="subTitle" idx="1"/>
          </p:nvPr>
        </p:nvSpPr>
        <p:spPr>
          <a:xfrm>
            <a:off x="1965355" y="4852555"/>
            <a:ext cx="8194964" cy="1371599"/>
          </a:xfrm>
        </p:spPr>
        <p:txBody>
          <a:bodyPr>
            <a:normAutofit fontScale="25000" lnSpcReduction="20000"/>
          </a:bodyPr>
          <a:lstStyle/>
          <a:p>
            <a:pPr marR="56515" algn="ctr">
              <a:lnSpc>
                <a:spcPct val="107000"/>
              </a:lnSpc>
              <a:spcAft>
                <a:spcPts val="800"/>
              </a:spcAft>
            </a:pPr>
            <a:endParaRPr lang="en-US" dirty="0" smtClean="0">
              <a:latin typeface="Times New Roman" panose="02020603050405020304" pitchFamily="18" charset="0"/>
              <a:ea typeface="Calibri" panose="020F0502020204030204" pitchFamily="34" charset="0"/>
              <a:cs typeface="Times New Roman" panose="02020603050405020304" pitchFamily="18" charset="0"/>
            </a:endParaRPr>
          </a:p>
          <a:p>
            <a:pPr marR="56515" algn="ctr">
              <a:lnSpc>
                <a:spcPct val="107000"/>
              </a:lnSpc>
              <a:spcAft>
                <a:spcPts val="800"/>
              </a:spcAft>
            </a:pPr>
            <a:r>
              <a:rPr lang="en-US" sz="5600" dirty="0" smtClean="0">
                <a:ea typeface="Calibri" panose="020F0502020204030204" pitchFamily="34" charset="0"/>
                <a:cs typeface="Times New Roman" panose="02020603050405020304" pitchFamily="18" charset="0"/>
              </a:rPr>
              <a:t>A </a:t>
            </a:r>
            <a:r>
              <a:rPr lang="en-US" sz="5600" dirty="0" err="1" smtClean="0">
                <a:ea typeface="Calibri" panose="020F0502020204030204" pitchFamily="34" charset="0"/>
                <a:cs typeface="Times New Roman" panose="02020603050405020304" pitchFamily="18" charset="0"/>
              </a:rPr>
              <a:t>treia</a:t>
            </a:r>
            <a:r>
              <a:rPr lang="ro-RO" sz="5600" dirty="0" smtClean="0">
                <a:ea typeface="Calibri" panose="020F0502020204030204" pitchFamily="34" charset="0"/>
                <a:cs typeface="Times New Roman" panose="02020603050405020304" pitchFamily="18" charset="0"/>
              </a:rPr>
              <a:t> întâlnire a </a:t>
            </a:r>
            <a:r>
              <a:rPr lang="ro-RO" sz="5600" b="1" i="1" dirty="0" smtClean="0">
                <a:ea typeface="Calibri" panose="020F0502020204030204" pitchFamily="34" charset="0"/>
                <a:cs typeface="Times New Roman" panose="02020603050405020304" pitchFamily="18" charset="0"/>
              </a:rPr>
              <a:t>Punctului Focal Național</a:t>
            </a:r>
            <a:r>
              <a:rPr lang="ro-RO" sz="5600" b="1" dirty="0" smtClean="0">
                <a:ea typeface="Calibri" panose="020F0502020204030204" pitchFamily="34" charset="0"/>
                <a:cs typeface="Times New Roman" panose="02020603050405020304" pitchFamily="18" charset="0"/>
              </a:rPr>
              <a:t> </a:t>
            </a:r>
            <a:r>
              <a:rPr lang="ro-RO" sz="5600" dirty="0" smtClean="0">
                <a:ea typeface="Calibri" panose="020F0502020204030204" pitchFamily="34" charset="0"/>
                <a:cs typeface="Times New Roman" panose="02020603050405020304" pitchFamily="18" charset="0"/>
              </a:rPr>
              <a:t>din cadrul proiectului </a:t>
            </a:r>
            <a:r>
              <a:rPr lang="ro-RO" sz="5600" b="1" dirty="0" err="1" smtClean="0">
                <a:ea typeface="Calibri" panose="020F0502020204030204" pitchFamily="34" charset="0"/>
                <a:cs typeface="Times New Roman" panose="02020603050405020304" pitchFamily="18" charset="0"/>
              </a:rPr>
              <a:t>Horizon</a:t>
            </a:r>
            <a:r>
              <a:rPr lang="ro-RO" sz="5600" b="1" dirty="0" smtClean="0">
                <a:ea typeface="Calibri" panose="020F0502020204030204" pitchFamily="34" charset="0"/>
                <a:cs typeface="Times New Roman" panose="02020603050405020304" pitchFamily="18" charset="0"/>
              </a:rPr>
              <a:t> 2020</a:t>
            </a:r>
          </a:p>
          <a:p>
            <a:pPr marR="56515" algn="ctr">
              <a:lnSpc>
                <a:spcPct val="107000"/>
              </a:lnSpc>
              <a:spcAft>
                <a:spcPts val="800"/>
              </a:spcAft>
            </a:pPr>
            <a:r>
              <a:rPr lang="ro-RO" sz="5600" b="1" i="1" dirty="0" smtClean="0">
                <a:solidFill>
                  <a:srgbClr val="00B050"/>
                </a:solidFill>
                <a:ea typeface="Calibri" panose="020F0502020204030204" pitchFamily="34" charset="0"/>
                <a:cs typeface="Times New Roman" panose="02020603050405020304" pitchFamily="18" charset="0"/>
              </a:rPr>
              <a:t>INTAS – </a:t>
            </a:r>
            <a:r>
              <a:rPr lang="ro-RO" sz="5600" b="1" dirty="0" smtClean="0">
                <a:solidFill>
                  <a:srgbClr val="00B050"/>
                </a:solidFill>
                <a:ea typeface="Calibri" panose="020F0502020204030204" pitchFamily="34" charset="0"/>
                <a:cs typeface="Times New Roman" panose="02020603050405020304" pitchFamily="18" charset="0"/>
              </a:rPr>
              <a:t>Industrial </a:t>
            </a:r>
            <a:r>
              <a:rPr lang="ro-RO" sz="5600" b="1" dirty="0" err="1" smtClean="0">
                <a:solidFill>
                  <a:srgbClr val="00B050"/>
                </a:solidFill>
                <a:ea typeface="Calibri" panose="020F0502020204030204" pitchFamily="34" charset="0"/>
                <a:cs typeface="Times New Roman" panose="02020603050405020304" pitchFamily="18" charset="0"/>
              </a:rPr>
              <a:t>and</a:t>
            </a:r>
            <a:r>
              <a:rPr lang="ro-RO" sz="5600" b="1" dirty="0" smtClean="0">
                <a:solidFill>
                  <a:srgbClr val="00B050"/>
                </a:solidFill>
                <a:ea typeface="Calibri" panose="020F0502020204030204" pitchFamily="34" charset="0"/>
                <a:cs typeface="Times New Roman" panose="02020603050405020304" pitchFamily="18" charset="0"/>
              </a:rPr>
              <a:t> </a:t>
            </a:r>
            <a:r>
              <a:rPr lang="ro-RO" sz="5600" b="1" dirty="0" err="1" smtClean="0">
                <a:solidFill>
                  <a:srgbClr val="00B050"/>
                </a:solidFill>
                <a:ea typeface="Calibri" panose="020F0502020204030204" pitchFamily="34" charset="0"/>
                <a:cs typeface="Times New Roman" panose="02020603050405020304" pitchFamily="18" charset="0"/>
              </a:rPr>
              <a:t>Tertiary</a:t>
            </a:r>
            <a:r>
              <a:rPr lang="ro-RO" sz="5600" b="1" dirty="0" smtClean="0">
                <a:solidFill>
                  <a:srgbClr val="00B050"/>
                </a:solidFill>
                <a:ea typeface="Calibri" panose="020F0502020204030204" pitchFamily="34" charset="0"/>
                <a:cs typeface="Times New Roman" panose="02020603050405020304" pitchFamily="18" charset="0"/>
              </a:rPr>
              <a:t> Product </a:t>
            </a:r>
            <a:r>
              <a:rPr lang="ro-RO" sz="5600" b="1" dirty="0" err="1" smtClean="0">
                <a:solidFill>
                  <a:srgbClr val="00B050"/>
                </a:solidFill>
                <a:ea typeface="Calibri" panose="020F0502020204030204" pitchFamily="34" charset="0"/>
                <a:cs typeface="Times New Roman" panose="02020603050405020304" pitchFamily="18" charset="0"/>
              </a:rPr>
              <a:t>Testing</a:t>
            </a:r>
            <a:r>
              <a:rPr lang="ro-RO" sz="5600" b="1" dirty="0" smtClean="0">
                <a:solidFill>
                  <a:srgbClr val="00B050"/>
                </a:solidFill>
                <a:ea typeface="Calibri" panose="020F0502020204030204" pitchFamily="34" charset="0"/>
                <a:cs typeface="Times New Roman" panose="02020603050405020304" pitchFamily="18" charset="0"/>
              </a:rPr>
              <a:t> </a:t>
            </a:r>
            <a:r>
              <a:rPr lang="ro-RO" sz="5600" b="1" dirty="0" err="1" smtClean="0">
                <a:solidFill>
                  <a:srgbClr val="00B050"/>
                </a:solidFill>
                <a:ea typeface="Calibri" panose="020F0502020204030204" pitchFamily="34" charset="0"/>
                <a:cs typeface="Times New Roman" panose="02020603050405020304" pitchFamily="18" charset="0"/>
              </a:rPr>
              <a:t>and</a:t>
            </a:r>
            <a:r>
              <a:rPr lang="ro-RO" sz="5600" b="1" dirty="0" smtClean="0">
                <a:solidFill>
                  <a:srgbClr val="00B050"/>
                </a:solidFill>
                <a:ea typeface="Calibri" panose="020F0502020204030204" pitchFamily="34" charset="0"/>
                <a:cs typeface="Times New Roman" panose="02020603050405020304" pitchFamily="18" charset="0"/>
              </a:rPr>
              <a:t> </a:t>
            </a:r>
            <a:r>
              <a:rPr lang="ro-RO" sz="5600" b="1" dirty="0" err="1" smtClean="0">
                <a:solidFill>
                  <a:srgbClr val="00B050"/>
                </a:solidFill>
                <a:ea typeface="Calibri" panose="020F0502020204030204" pitchFamily="34" charset="0"/>
                <a:cs typeface="Times New Roman" panose="02020603050405020304" pitchFamily="18" charset="0"/>
              </a:rPr>
              <a:t>Application</a:t>
            </a:r>
            <a:r>
              <a:rPr lang="ro-RO" sz="5600" b="1" dirty="0" smtClean="0">
                <a:solidFill>
                  <a:srgbClr val="00B050"/>
                </a:solidFill>
                <a:ea typeface="Calibri" panose="020F0502020204030204" pitchFamily="34" charset="0"/>
                <a:cs typeface="Times New Roman" panose="02020603050405020304" pitchFamily="18" charset="0"/>
              </a:rPr>
              <a:t> of </a:t>
            </a:r>
            <a:r>
              <a:rPr lang="ro-RO" sz="5600" b="1" dirty="0" err="1" smtClean="0">
                <a:solidFill>
                  <a:srgbClr val="00B050"/>
                </a:solidFill>
                <a:ea typeface="Calibri" panose="020F0502020204030204" pitchFamily="34" charset="0"/>
                <a:cs typeface="Times New Roman" panose="02020603050405020304" pitchFamily="18" charset="0"/>
              </a:rPr>
              <a:t>Standards</a:t>
            </a:r>
            <a:endParaRPr lang="en-US" sz="5600" b="1" dirty="0" smtClean="0">
              <a:solidFill>
                <a:srgbClr val="00B050"/>
              </a:solidFill>
              <a:ea typeface="Calibri" panose="020F0502020204030204" pitchFamily="34" charset="0"/>
              <a:cs typeface="Times New Roman" panose="02020603050405020304" pitchFamily="18" charset="0"/>
            </a:endParaRPr>
          </a:p>
          <a:p>
            <a:pPr marR="56515" algn="ctr">
              <a:lnSpc>
                <a:spcPct val="107000"/>
              </a:lnSpc>
              <a:spcAft>
                <a:spcPts val="800"/>
              </a:spcAft>
            </a:pPr>
            <a:r>
              <a:rPr lang="en-US" sz="5600" b="1" dirty="0" smtClean="0">
                <a:solidFill>
                  <a:srgbClr val="002060"/>
                </a:solidFill>
                <a:ea typeface="Calibri" panose="020F0502020204030204" pitchFamily="34" charset="0"/>
                <a:cs typeface="Times New Roman" panose="02020603050405020304" pitchFamily="18" charset="0"/>
              </a:rPr>
              <a:t>BUCURE</a:t>
            </a:r>
            <a:r>
              <a:rPr lang="ro-RO" sz="5600" b="1" dirty="0" smtClean="0">
                <a:solidFill>
                  <a:srgbClr val="002060"/>
                </a:solidFill>
                <a:ea typeface="Calibri" panose="020F0502020204030204" pitchFamily="34" charset="0"/>
                <a:cs typeface="Times New Roman" panose="02020603050405020304" pitchFamily="18" charset="0"/>
              </a:rPr>
              <a:t>ȘTI - </a:t>
            </a:r>
            <a:r>
              <a:rPr lang="en-US" sz="5600" b="1" dirty="0" smtClean="0">
                <a:solidFill>
                  <a:srgbClr val="002060"/>
                </a:solidFill>
                <a:ea typeface="Calibri" panose="020F0502020204030204" pitchFamily="34" charset="0"/>
                <a:cs typeface="Times New Roman" panose="02020603050405020304" pitchFamily="18" charset="0"/>
              </a:rPr>
              <a:t>19</a:t>
            </a:r>
            <a:r>
              <a:rPr lang="ro-RO" sz="5600" b="1" dirty="0" smtClean="0">
                <a:solidFill>
                  <a:srgbClr val="002060"/>
                </a:solidFill>
                <a:ea typeface="Calibri" panose="020F0502020204030204" pitchFamily="34" charset="0"/>
                <a:cs typeface="Times New Roman" panose="02020603050405020304" pitchFamily="18" charset="0"/>
              </a:rPr>
              <a:t> </a:t>
            </a:r>
            <a:r>
              <a:rPr lang="en-US" sz="5600" b="1" dirty="0" err="1" smtClean="0">
                <a:solidFill>
                  <a:srgbClr val="002060"/>
                </a:solidFill>
                <a:ea typeface="Calibri" panose="020F0502020204030204" pitchFamily="34" charset="0"/>
                <a:cs typeface="Times New Roman" panose="02020603050405020304" pitchFamily="18" charset="0"/>
              </a:rPr>
              <a:t>Februarie</a:t>
            </a:r>
            <a:r>
              <a:rPr lang="en-US" sz="5600" b="1" dirty="0" smtClean="0">
                <a:solidFill>
                  <a:srgbClr val="002060"/>
                </a:solidFill>
                <a:ea typeface="Calibri" panose="020F0502020204030204" pitchFamily="34" charset="0"/>
                <a:cs typeface="Times New Roman" panose="02020603050405020304" pitchFamily="18" charset="0"/>
              </a:rPr>
              <a:t> 2019</a:t>
            </a:r>
            <a:endParaRPr lang="ro-RO" sz="5600" dirty="0" smtClean="0">
              <a:solidFill>
                <a:srgbClr val="002060"/>
              </a:solidFill>
              <a:ea typeface="Calibri" panose="020F0502020204030204" pitchFamily="34" charset="0"/>
              <a:cs typeface="Times New Roman" panose="02020603050405020304" pitchFamily="18" charset="0"/>
            </a:endParaRPr>
          </a:p>
          <a:p>
            <a:pPr algn="ctr"/>
            <a:endParaRPr lang="en-GB" dirty="0"/>
          </a:p>
        </p:txBody>
      </p:sp>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grpSp>
        <p:nvGrpSpPr>
          <p:cNvPr id="5" name="Group 4"/>
          <p:cNvGrpSpPr>
            <a:grpSpLocks/>
          </p:cNvGrpSpPr>
          <p:nvPr/>
        </p:nvGrpSpPr>
        <p:grpSpPr bwMode="auto">
          <a:xfrm>
            <a:off x="2787246" y="1240432"/>
            <a:ext cx="6866889" cy="523875"/>
            <a:chOff x="406" y="2151"/>
            <a:chExt cx="15698" cy="1365"/>
          </a:xfrm>
        </p:grpSpPr>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9" y="2481"/>
              <a:ext cx="9915"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 y="2151"/>
              <a:ext cx="3150" cy="1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p:cNvPicPr>
            <a:picLocks noChangeAspect="1"/>
          </p:cNvPicPr>
          <p:nvPr/>
        </p:nvPicPr>
        <p:blipFill>
          <a:blip r:embed="rId4"/>
          <a:stretch>
            <a:fillRect/>
          </a:stretch>
        </p:blipFill>
        <p:spPr>
          <a:xfrm>
            <a:off x="9447547" y="717607"/>
            <a:ext cx="1298561" cy="414564"/>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993318521"/>
              </p:ext>
            </p:extLst>
          </p:nvPr>
        </p:nvGraphicFramePr>
        <p:xfrm>
          <a:off x="1035628" y="2995823"/>
          <a:ext cx="10515600" cy="913130"/>
        </p:xfrm>
        <a:graphic>
          <a:graphicData uri="http://schemas.openxmlformats.org/drawingml/2006/table">
            <a:tbl>
              <a:tblPr>
                <a:tableStyleId>{5C22544A-7EE6-4342-B048-85BDC9FD1C3A}</a:tableStyleId>
              </a:tblPr>
              <a:tblGrid>
                <a:gridCol w="10515600"/>
              </a:tblGrid>
              <a:tr h="86669">
                <a:tc>
                  <a:txBody>
                    <a:bodyPr/>
                    <a:lstStyle/>
                    <a:p>
                      <a:pPr algn="ctr">
                        <a:lnSpc>
                          <a:spcPct val="107000"/>
                        </a:lnSpc>
                        <a:spcAft>
                          <a:spcPts val="800"/>
                        </a:spcAft>
                      </a:pPr>
                      <a:r>
                        <a:rPr lang="ro-RO" sz="2800" b="1" kern="1200" dirty="0">
                          <a:solidFill>
                            <a:srgbClr val="0070C0"/>
                          </a:solidFill>
                          <a:latin typeface="+mn-lt"/>
                          <a:ea typeface="+mj-ea"/>
                          <a:cs typeface="Arial" panose="020B0604020202020204" pitchFamily="34" charset="0"/>
                        </a:rPr>
                        <a:t>Implementarea cerințelor  Directivei 2009/125/CE în domeniul transformatoarelor și ventilatoarelor industriale în România </a:t>
                      </a:r>
                    </a:p>
                  </a:txBody>
                  <a:tcPr marL="114300" marR="114300" marT="0" marB="0"/>
                </a:tc>
              </a:tr>
            </a:tbl>
          </a:graphicData>
        </a:graphic>
      </p:graphicFrame>
      <p:sp>
        <p:nvSpPr>
          <p:cNvPr id="11" name="TextBox 10"/>
          <p:cNvSpPr txBox="1"/>
          <p:nvPr/>
        </p:nvSpPr>
        <p:spPr>
          <a:xfrm>
            <a:off x="10160319" y="4576314"/>
            <a:ext cx="1405513" cy="369332"/>
          </a:xfrm>
          <a:prstGeom prst="rect">
            <a:avLst/>
          </a:prstGeom>
          <a:noFill/>
        </p:spPr>
        <p:txBody>
          <a:bodyPr wrap="none" rtlCol="0">
            <a:spAutoFit/>
          </a:bodyPr>
          <a:lstStyle/>
          <a:p>
            <a:r>
              <a:rPr lang="ro-RO" dirty="0" smtClean="0">
                <a:solidFill>
                  <a:srgbClr val="0070C0"/>
                </a:solidFill>
              </a:rPr>
              <a:t>Iuliana Lazăr </a:t>
            </a:r>
            <a:endParaRPr lang="ro-RO" dirty="0">
              <a:solidFill>
                <a:srgbClr val="0070C0"/>
              </a:solidFill>
            </a:endParaRPr>
          </a:p>
        </p:txBody>
      </p:sp>
    </p:spTree>
    <p:extLst>
      <p:ext uri="{BB962C8B-B14F-4D97-AF65-F5344CB8AC3E}">
        <p14:creationId xmlns:p14="http://schemas.microsoft.com/office/powerpoint/2010/main" val="10628495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92282" y="1194954"/>
            <a:ext cx="10657609" cy="872837"/>
          </a:xfrm>
        </p:spPr>
        <p:txBody>
          <a:bodyPr>
            <a:noAutofit/>
          </a:bodyPr>
          <a:lstStyle/>
          <a:p>
            <a:r>
              <a:rPr lang="ro-RO" sz="3200" dirty="0" smtClean="0">
                <a:solidFill>
                  <a:srgbClr val="00B050"/>
                </a:solidFill>
              </a:rPr>
              <a:t>Directiva 125/2009/UE- Proiectarea </a:t>
            </a:r>
            <a:r>
              <a:rPr lang="ro-RO" sz="3200" dirty="0">
                <a:solidFill>
                  <a:srgbClr val="00B050"/>
                </a:solidFill>
              </a:rPr>
              <a:t>Ecologica a produselor</a:t>
            </a:r>
            <a:endParaRPr lang="en-GB" sz="3200" dirty="0">
              <a:solidFill>
                <a:srgbClr val="00B050"/>
              </a:solidFill>
            </a:endParaRPr>
          </a:p>
        </p:txBody>
      </p:sp>
      <p:sp>
        <p:nvSpPr>
          <p:cNvPr id="15" name="TextBox 14"/>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42071" y="709178"/>
            <a:ext cx="1298561" cy="414564"/>
          </a:xfrm>
          <a:prstGeom prst="rect">
            <a:avLst/>
          </a:prstGeom>
        </p:spPr>
      </p:pic>
      <p:sp>
        <p:nvSpPr>
          <p:cNvPr id="7" name="Content Placeholder 13"/>
          <p:cNvSpPr>
            <a:spLocks noGrp="1"/>
          </p:cNvSpPr>
          <p:nvPr>
            <p:ph idx="1"/>
          </p:nvPr>
        </p:nvSpPr>
        <p:spPr>
          <a:xfrm>
            <a:off x="734291" y="2010152"/>
            <a:ext cx="10515600" cy="4419415"/>
          </a:xfrm>
        </p:spPr>
        <p:txBody>
          <a:bodyPr>
            <a:normAutofit/>
          </a:bodyPr>
          <a:lstStyle/>
          <a:p>
            <a:pPr marL="0" indent="0" algn="just">
              <a:lnSpc>
                <a:spcPct val="150000"/>
              </a:lnSpc>
              <a:buNone/>
            </a:pPr>
            <a:r>
              <a:rPr lang="ro-RO" dirty="0" smtClean="0"/>
              <a:t>Reformarea </a:t>
            </a:r>
            <a:r>
              <a:rPr lang="ro-RO" dirty="0"/>
              <a:t>Directivei 2005/32 / CE de modificare a Directivei 92/42 / CEE și directivele 96/57 / CE și 2000/55 / CE a Parlamentului European și a </a:t>
            </a:r>
            <a:r>
              <a:rPr lang="ro-RO" dirty="0" smtClean="0"/>
              <a:t>Consiliului a condus la elaborarea Directivei </a:t>
            </a:r>
            <a:r>
              <a:rPr lang="ro-RO" dirty="0"/>
              <a:t>125</a:t>
            </a:r>
            <a:r>
              <a:rPr lang="ro-RO" dirty="0" smtClean="0"/>
              <a:t>/2009/ a </a:t>
            </a:r>
            <a:r>
              <a:rPr lang="ro-RO" dirty="0"/>
              <a:t>Parlamentului European și a Consiliului din 21 octombrie </a:t>
            </a:r>
            <a:r>
              <a:rPr lang="ro-RO" dirty="0" smtClean="0"/>
              <a:t>2009 ca </a:t>
            </a:r>
            <a:r>
              <a:rPr lang="ro-RO" dirty="0" smtClean="0">
                <a:solidFill>
                  <a:srgbClr val="FF0000"/>
                </a:solidFill>
              </a:rPr>
              <a:t>Directivă </a:t>
            </a:r>
            <a:r>
              <a:rPr lang="ro-RO" dirty="0">
                <a:solidFill>
                  <a:srgbClr val="FF0000"/>
                </a:solidFill>
              </a:rPr>
              <a:t>cadru pentru legislația privind </a:t>
            </a:r>
            <a:r>
              <a:rPr lang="ro-RO" dirty="0" smtClean="0">
                <a:solidFill>
                  <a:srgbClr val="FF0000"/>
                </a:solidFill>
              </a:rPr>
              <a:t>Eco-proiectarea </a:t>
            </a:r>
            <a:r>
              <a:rPr lang="ro-RO" dirty="0" smtClean="0"/>
              <a:t>ce </a:t>
            </a:r>
            <a:r>
              <a:rPr lang="ro-RO" dirty="0"/>
              <a:t>stabilește cadrul cerințelor în materie de proiectare ecologică pentru </a:t>
            </a:r>
            <a:r>
              <a:rPr lang="ro-RO" dirty="0" smtClean="0"/>
              <a:t>energie</a:t>
            </a:r>
          </a:p>
          <a:p>
            <a:pPr marL="0" indent="0" algn="just">
              <a:lnSpc>
                <a:spcPct val="150000"/>
              </a:lnSpc>
              <a:buNone/>
            </a:pPr>
            <a:r>
              <a:rPr lang="ro-RO" dirty="0" smtClean="0"/>
              <a:t>Directiva a fost preluată </a:t>
            </a:r>
            <a:r>
              <a:rPr lang="ro-RO" dirty="0"/>
              <a:t>prin </a:t>
            </a:r>
            <a:r>
              <a:rPr lang="ro-RO" dirty="0" smtClean="0">
                <a:solidFill>
                  <a:srgbClr val="FF0000"/>
                </a:solidFill>
              </a:rPr>
              <a:t>Hotărârea de Guvern </a:t>
            </a:r>
            <a:r>
              <a:rPr lang="ro-RO" dirty="0">
                <a:solidFill>
                  <a:srgbClr val="FF0000"/>
                </a:solidFill>
              </a:rPr>
              <a:t>nr. 55/2011 </a:t>
            </a:r>
            <a:r>
              <a:rPr lang="ro-RO" dirty="0"/>
              <a:t>privind stabilirea </a:t>
            </a:r>
            <a:r>
              <a:rPr lang="ro-RO" dirty="0" smtClean="0"/>
              <a:t>cerințelor </a:t>
            </a:r>
            <a:r>
              <a:rPr lang="ro-RO" dirty="0"/>
              <a:t>în materie de proiectare ecologică aplicabile produselor cu impact energetic – publicata </a:t>
            </a:r>
            <a:r>
              <a:rPr lang="ro-RO" dirty="0" smtClean="0"/>
              <a:t/>
            </a:r>
            <a:br>
              <a:rPr lang="ro-RO" dirty="0" smtClean="0"/>
            </a:br>
            <a:r>
              <a:rPr lang="ro-RO" dirty="0" smtClean="0">
                <a:solidFill>
                  <a:srgbClr val="0070C0"/>
                </a:solidFill>
              </a:rPr>
              <a:t>în </a:t>
            </a:r>
            <a:r>
              <a:rPr lang="ro-RO" dirty="0" err="1">
                <a:solidFill>
                  <a:srgbClr val="0070C0"/>
                </a:solidFill>
              </a:rPr>
              <a:t>M.Of</a:t>
            </a:r>
            <a:r>
              <a:rPr lang="ro-RO" dirty="0">
                <a:solidFill>
                  <a:srgbClr val="0070C0"/>
                </a:solidFill>
              </a:rPr>
              <a:t>. nr. 121 din </a:t>
            </a:r>
            <a:r>
              <a:rPr lang="ro-RO" dirty="0" smtClean="0">
                <a:solidFill>
                  <a:srgbClr val="0070C0"/>
                </a:solidFill>
              </a:rPr>
              <a:t>17.02.2011.</a:t>
            </a:r>
            <a:endParaRPr lang="ro-RO" dirty="0">
              <a:solidFill>
                <a:srgbClr val="0070C0"/>
              </a:solidFill>
            </a:endParaRPr>
          </a:p>
        </p:txBody>
      </p:sp>
    </p:spTree>
    <p:extLst>
      <p:ext uri="{BB962C8B-B14F-4D97-AF65-F5344CB8AC3E}">
        <p14:creationId xmlns:p14="http://schemas.microsoft.com/office/powerpoint/2010/main" val="29475841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734291" y="1194955"/>
            <a:ext cx="10515600" cy="495674"/>
          </a:xfrm>
        </p:spPr>
        <p:txBody>
          <a:bodyPr>
            <a:noAutofit/>
          </a:bodyPr>
          <a:lstStyle/>
          <a:p>
            <a:r>
              <a:rPr lang="ro-RO" sz="3200" dirty="0" smtClean="0">
                <a:solidFill>
                  <a:srgbClr val="00B050"/>
                </a:solidFill>
              </a:rPr>
              <a:t>Directiva </a:t>
            </a:r>
            <a:r>
              <a:rPr lang="ro-RO" sz="3200" dirty="0">
                <a:solidFill>
                  <a:srgbClr val="00B050"/>
                </a:solidFill>
              </a:rPr>
              <a:t>125/2009/UE- P</a:t>
            </a:r>
            <a:r>
              <a:rPr lang="ro-RO" sz="3200" dirty="0" smtClean="0">
                <a:solidFill>
                  <a:srgbClr val="00B050"/>
                </a:solidFill>
              </a:rPr>
              <a:t>roiectarea </a:t>
            </a:r>
            <a:r>
              <a:rPr lang="ro-RO" sz="3200" dirty="0">
                <a:solidFill>
                  <a:srgbClr val="00B050"/>
                </a:solidFill>
              </a:rPr>
              <a:t>Ecologica a produselor</a:t>
            </a:r>
            <a:endParaRPr lang="en-GB" sz="3200" dirty="0">
              <a:solidFill>
                <a:srgbClr val="00B050"/>
              </a:solidFill>
            </a:endParaRPr>
          </a:p>
        </p:txBody>
      </p:sp>
      <p:sp>
        <p:nvSpPr>
          <p:cNvPr id="15" name="TextBox 14"/>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42071" y="709178"/>
            <a:ext cx="1298561" cy="414564"/>
          </a:xfrm>
          <a:prstGeom prst="rect">
            <a:avLst/>
          </a:prstGeom>
        </p:spPr>
      </p:pic>
      <p:sp>
        <p:nvSpPr>
          <p:cNvPr id="7" name="Content Placeholder 13"/>
          <p:cNvSpPr>
            <a:spLocks noGrp="1"/>
          </p:cNvSpPr>
          <p:nvPr>
            <p:ph idx="1"/>
          </p:nvPr>
        </p:nvSpPr>
        <p:spPr>
          <a:xfrm>
            <a:off x="734291" y="2756385"/>
            <a:ext cx="10515600" cy="3228779"/>
          </a:xfrm>
        </p:spPr>
        <p:txBody>
          <a:bodyPr>
            <a:normAutofit fontScale="92500" lnSpcReduction="10000"/>
          </a:bodyPr>
          <a:lstStyle/>
          <a:p>
            <a:pPr marL="0" indent="0">
              <a:buNone/>
            </a:pPr>
            <a:endParaRPr lang="ro-RO" dirty="0" smtClean="0">
              <a:solidFill>
                <a:srgbClr val="0070C0"/>
              </a:solidFill>
            </a:endParaRPr>
          </a:p>
          <a:p>
            <a:pPr marL="0" indent="0">
              <a:buNone/>
            </a:pPr>
            <a:r>
              <a:rPr lang="ro-RO" dirty="0" smtClean="0">
                <a:solidFill>
                  <a:srgbClr val="0070C0"/>
                </a:solidFill>
              </a:rPr>
              <a:t>Obiectul </a:t>
            </a:r>
            <a:r>
              <a:rPr lang="ro-RO" dirty="0">
                <a:solidFill>
                  <a:srgbClr val="0070C0"/>
                </a:solidFill>
              </a:rPr>
              <a:t>și domeniul de aplicare </a:t>
            </a:r>
            <a:endParaRPr lang="ro-RO" dirty="0" smtClean="0">
              <a:solidFill>
                <a:srgbClr val="0070C0"/>
              </a:solidFill>
            </a:endParaRPr>
          </a:p>
          <a:p>
            <a:pPr marL="0" indent="0">
              <a:buNone/>
            </a:pPr>
            <a:endParaRPr lang="ro-RO" dirty="0" smtClean="0"/>
          </a:p>
          <a:p>
            <a:pPr marL="457200" indent="-457200" algn="just">
              <a:buAutoNum type="arabicParenBoth"/>
            </a:pPr>
            <a:r>
              <a:rPr lang="ro-RO" dirty="0" smtClean="0"/>
              <a:t>Directiva </a:t>
            </a:r>
            <a:r>
              <a:rPr lang="ro-RO" dirty="0"/>
              <a:t>instituie un cadru pentru stabilirea cerințelor comunitare în materie de proiectare ecologică pentru produsele cu impact energetic, în scopul asigurării liberei circulații a acestor produse pe piața internă. </a:t>
            </a:r>
            <a:endParaRPr lang="ro-RO" dirty="0" smtClean="0"/>
          </a:p>
          <a:p>
            <a:pPr marL="457200" indent="-457200" algn="just">
              <a:buAutoNum type="arabicParenBoth"/>
            </a:pPr>
            <a:r>
              <a:rPr lang="ro-RO" dirty="0" smtClean="0"/>
              <a:t>Prezenta </a:t>
            </a:r>
            <a:r>
              <a:rPr lang="ro-RO" dirty="0"/>
              <a:t>directivă prevede stabilirea cerințelor pe care trebuie să le îndeplinească produsele cu impact energetic reglementate prin măsurile de punere în aplicare pentru a fi introduse pe piața internă și/sau puse în funcțiune. Aceasta contribuie la dezvoltarea durabilă prin creșterea eficienței energetice și a nivelului de protecție a mediului, contribuind totodată la creșterea siguranței alimentării cu energie.</a:t>
            </a:r>
            <a:endParaRPr lang="en-GB" dirty="0"/>
          </a:p>
        </p:txBody>
      </p:sp>
      <p:sp>
        <p:nvSpPr>
          <p:cNvPr id="4" name="Rectangle 3"/>
          <p:cNvSpPr/>
          <p:nvPr/>
        </p:nvSpPr>
        <p:spPr>
          <a:xfrm>
            <a:off x="734291" y="1761842"/>
            <a:ext cx="10796154" cy="1200329"/>
          </a:xfrm>
          <a:prstGeom prst="rect">
            <a:avLst/>
          </a:prstGeom>
        </p:spPr>
        <p:txBody>
          <a:bodyPr wrap="square">
            <a:spAutoFit/>
          </a:bodyPr>
          <a:lstStyle/>
          <a:p>
            <a:r>
              <a:rPr lang="ro-RO" dirty="0" smtClean="0">
                <a:solidFill>
                  <a:srgbClr val="FF0000"/>
                </a:solidFill>
              </a:rPr>
              <a:t>* Ideea </a:t>
            </a:r>
            <a:r>
              <a:rPr lang="ro-RO" dirty="0">
                <a:solidFill>
                  <a:srgbClr val="FF0000"/>
                </a:solidFill>
              </a:rPr>
              <a:t>de </a:t>
            </a:r>
            <a:r>
              <a:rPr lang="ro-RO" dirty="0" smtClean="0">
                <a:solidFill>
                  <a:srgbClr val="FF0000"/>
                </a:solidFill>
              </a:rPr>
              <a:t>bază </a:t>
            </a:r>
            <a:r>
              <a:rPr lang="ro-RO" dirty="0">
                <a:solidFill>
                  <a:srgbClr val="FF0000"/>
                </a:solidFill>
              </a:rPr>
              <a:t>a Directivei Eco Design este reducerea impactului asupra mediului de-a lungul întregului ciclu de </a:t>
            </a:r>
            <a:r>
              <a:rPr lang="ro-RO" dirty="0" smtClean="0">
                <a:solidFill>
                  <a:srgbClr val="FF0000"/>
                </a:solidFill>
              </a:rPr>
              <a:t>viață </a:t>
            </a:r>
            <a:r>
              <a:rPr lang="ro-RO" dirty="0">
                <a:solidFill>
                  <a:srgbClr val="FF0000"/>
                </a:solidFill>
              </a:rPr>
              <a:t>a </a:t>
            </a:r>
            <a:r>
              <a:rPr lang="ro-RO" dirty="0" smtClean="0">
                <a:solidFill>
                  <a:srgbClr val="FF0000"/>
                </a:solidFill>
              </a:rPr>
              <a:t>produselor, </a:t>
            </a:r>
            <a:r>
              <a:rPr lang="ro-RO" dirty="0">
                <a:solidFill>
                  <a:srgbClr val="FF0000"/>
                </a:solidFill>
              </a:rPr>
              <a:t>printr-o proiectare </a:t>
            </a:r>
            <a:r>
              <a:rPr lang="ro-RO" dirty="0" smtClean="0">
                <a:solidFill>
                  <a:srgbClr val="FF0000"/>
                </a:solidFill>
              </a:rPr>
              <a:t>îmbunătățită </a:t>
            </a:r>
            <a:r>
              <a:rPr lang="ro-RO" dirty="0">
                <a:solidFill>
                  <a:srgbClr val="FF0000"/>
                </a:solidFill>
              </a:rPr>
              <a:t>a acestora. </a:t>
            </a:r>
            <a:endParaRPr lang="ro-RO" dirty="0" smtClean="0">
              <a:solidFill>
                <a:srgbClr val="FF0000"/>
              </a:solidFill>
            </a:endParaRPr>
          </a:p>
          <a:p>
            <a:r>
              <a:rPr lang="ro-RO" dirty="0" smtClean="0">
                <a:solidFill>
                  <a:srgbClr val="FF0000"/>
                </a:solidFill>
              </a:rPr>
              <a:t>* </a:t>
            </a:r>
            <a:r>
              <a:rPr lang="it-IT" dirty="0" smtClean="0">
                <a:solidFill>
                  <a:srgbClr val="FF0000"/>
                </a:solidFill>
              </a:rPr>
              <a:t>De </a:t>
            </a:r>
            <a:r>
              <a:rPr lang="it-IT" dirty="0">
                <a:solidFill>
                  <a:srgbClr val="FF0000"/>
                </a:solidFill>
              </a:rPr>
              <a:t>la stadiul de proiectare, productie </a:t>
            </a:r>
            <a:r>
              <a:rPr lang="ro-RO" dirty="0" smtClean="0">
                <a:solidFill>
                  <a:srgbClr val="FF0000"/>
                </a:solidFill>
              </a:rPr>
              <a:t>ș</a:t>
            </a:r>
            <a:r>
              <a:rPr lang="it-IT" dirty="0" smtClean="0">
                <a:solidFill>
                  <a:srgbClr val="FF0000"/>
                </a:solidFill>
              </a:rPr>
              <a:t>i func</a:t>
            </a:r>
            <a:r>
              <a:rPr lang="ro-RO" dirty="0" smtClean="0">
                <a:solidFill>
                  <a:srgbClr val="FF0000"/>
                </a:solidFill>
              </a:rPr>
              <a:t>ț</a:t>
            </a:r>
            <a:r>
              <a:rPr lang="it-IT" dirty="0" smtClean="0">
                <a:solidFill>
                  <a:srgbClr val="FF0000"/>
                </a:solidFill>
              </a:rPr>
              <a:t>ionare </a:t>
            </a:r>
            <a:r>
              <a:rPr lang="ro-RO" dirty="0" smtClean="0">
                <a:solidFill>
                  <a:srgbClr val="FF0000"/>
                </a:solidFill>
              </a:rPr>
              <a:t>ș</a:t>
            </a:r>
            <a:r>
              <a:rPr lang="it-IT" dirty="0" smtClean="0">
                <a:solidFill>
                  <a:srgbClr val="FF0000"/>
                </a:solidFill>
              </a:rPr>
              <a:t>i p</a:t>
            </a:r>
            <a:r>
              <a:rPr lang="ro-RO" dirty="0">
                <a:solidFill>
                  <a:srgbClr val="FF0000"/>
                </a:solidFill>
              </a:rPr>
              <a:t>â</a:t>
            </a:r>
            <a:r>
              <a:rPr lang="it-IT" dirty="0" smtClean="0">
                <a:solidFill>
                  <a:srgbClr val="FF0000"/>
                </a:solidFill>
              </a:rPr>
              <a:t>n</a:t>
            </a:r>
            <a:r>
              <a:rPr lang="ro-RO" dirty="0" smtClean="0">
                <a:solidFill>
                  <a:srgbClr val="FF0000"/>
                </a:solidFill>
              </a:rPr>
              <a:t>ă</a:t>
            </a:r>
            <a:r>
              <a:rPr lang="it-IT" dirty="0" smtClean="0">
                <a:solidFill>
                  <a:srgbClr val="FF0000"/>
                </a:solidFill>
              </a:rPr>
              <a:t> </a:t>
            </a:r>
            <a:r>
              <a:rPr lang="it-IT" dirty="0">
                <a:solidFill>
                  <a:srgbClr val="FF0000"/>
                </a:solidFill>
              </a:rPr>
              <a:t>la eliminarea </a:t>
            </a:r>
            <a:r>
              <a:rPr lang="it-IT" dirty="0" smtClean="0">
                <a:solidFill>
                  <a:srgbClr val="FF0000"/>
                </a:solidFill>
              </a:rPr>
              <a:t>complet</a:t>
            </a:r>
            <a:r>
              <a:rPr lang="ro-RO" dirty="0" smtClean="0">
                <a:solidFill>
                  <a:srgbClr val="FF0000"/>
                </a:solidFill>
              </a:rPr>
              <a:t>ă</a:t>
            </a:r>
            <a:r>
              <a:rPr lang="it-IT" dirty="0" smtClean="0">
                <a:solidFill>
                  <a:srgbClr val="FF0000"/>
                </a:solidFill>
              </a:rPr>
              <a:t>, </a:t>
            </a:r>
            <a:r>
              <a:rPr lang="it-IT" dirty="0">
                <a:solidFill>
                  <a:srgbClr val="FF0000"/>
                </a:solidFill>
              </a:rPr>
              <a:t>produsele trebuie </a:t>
            </a:r>
            <a:r>
              <a:rPr lang="it-IT" dirty="0" smtClean="0">
                <a:solidFill>
                  <a:srgbClr val="FF0000"/>
                </a:solidFill>
              </a:rPr>
              <a:t>s</a:t>
            </a:r>
            <a:r>
              <a:rPr lang="ro-RO" dirty="0" smtClean="0">
                <a:solidFill>
                  <a:srgbClr val="FF0000"/>
                </a:solidFill>
              </a:rPr>
              <a:t>ă</a:t>
            </a:r>
            <a:r>
              <a:rPr lang="it-IT" dirty="0" smtClean="0">
                <a:solidFill>
                  <a:srgbClr val="FF0000"/>
                </a:solidFill>
              </a:rPr>
              <a:t> </a:t>
            </a:r>
            <a:r>
              <a:rPr lang="it-IT" dirty="0">
                <a:solidFill>
                  <a:srgbClr val="FF0000"/>
                </a:solidFill>
              </a:rPr>
              <a:t>aiba un impact minim asupra mediului</a:t>
            </a:r>
            <a:endParaRPr lang="ro-RO" dirty="0">
              <a:solidFill>
                <a:srgbClr val="FF0000"/>
              </a:solidFill>
            </a:endParaRPr>
          </a:p>
        </p:txBody>
      </p:sp>
    </p:spTree>
    <p:extLst>
      <p:ext uri="{BB962C8B-B14F-4D97-AF65-F5344CB8AC3E}">
        <p14:creationId xmlns:p14="http://schemas.microsoft.com/office/powerpoint/2010/main" val="13128931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734291" y="2229511"/>
            <a:ext cx="10657609" cy="737755"/>
          </a:xfrm>
        </p:spPr>
        <p:txBody>
          <a:bodyPr>
            <a:noAutofit/>
          </a:bodyPr>
          <a:lstStyle/>
          <a:p>
            <a:r>
              <a:rPr lang="ro-RO" sz="3200" dirty="0" smtClean="0"/>
              <a:t/>
            </a:r>
            <a:br>
              <a:rPr lang="ro-RO" sz="3200" dirty="0" smtClean="0"/>
            </a:br>
            <a:r>
              <a:rPr lang="ro-RO" sz="3200" dirty="0" smtClean="0"/>
              <a:t>Directiva 125/2009/UE</a:t>
            </a:r>
            <a:r>
              <a:rPr lang="ro-RO" sz="3200" dirty="0"/>
              <a:t>-</a:t>
            </a:r>
            <a:r>
              <a:rPr lang="ro-RO" sz="3200" dirty="0" smtClean="0">
                <a:solidFill>
                  <a:srgbClr val="92D050"/>
                </a:solidFill>
              </a:rPr>
              <a:t> </a:t>
            </a:r>
            <a:r>
              <a:rPr lang="ro-RO" sz="3200" dirty="0" smtClean="0"/>
              <a:t>Proiectarea </a:t>
            </a:r>
            <a:r>
              <a:rPr lang="ro-RO" sz="3200" dirty="0"/>
              <a:t>Ecologica a </a:t>
            </a:r>
            <a:r>
              <a:rPr lang="ro-RO" sz="3200" dirty="0" smtClean="0"/>
              <a:t>produselor</a:t>
            </a:r>
            <a:br>
              <a:rPr lang="ro-RO" sz="3200" dirty="0" smtClean="0"/>
            </a:br>
            <a:r>
              <a:rPr lang="ro-RO" sz="3200" dirty="0"/>
              <a:t/>
            </a:r>
            <a:br>
              <a:rPr lang="ro-RO" sz="3200" dirty="0"/>
            </a:br>
            <a:r>
              <a:rPr lang="ro-RO" sz="2000" dirty="0" err="1">
                <a:solidFill>
                  <a:srgbClr val="FF0000"/>
                </a:solidFill>
                <a:ea typeface="+mn-ea"/>
                <a:cs typeface="+mn-cs"/>
              </a:rPr>
              <a:t>Modificari</a:t>
            </a:r>
            <a:r>
              <a:rPr lang="ro-RO" sz="2000" dirty="0">
                <a:solidFill>
                  <a:srgbClr val="FF0000"/>
                </a:solidFill>
                <a:ea typeface="+mn-ea"/>
                <a:cs typeface="+mn-cs"/>
              </a:rPr>
              <a:t> ale </a:t>
            </a:r>
            <a:r>
              <a:rPr lang="ro-RO" sz="2000" dirty="0" err="1">
                <a:solidFill>
                  <a:srgbClr val="FF0000"/>
                </a:solidFill>
                <a:ea typeface="+mn-ea"/>
                <a:cs typeface="+mn-cs"/>
              </a:rPr>
              <a:t>legislatiei</a:t>
            </a:r>
            <a:r>
              <a:rPr lang="ro-RO" sz="2000" dirty="0">
                <a:solidFill>
                  <a:srgbClr val="FF0000"/>
                </a:solidFill>
                <a:ea typeface="+mn-ea"/>
                <a:cs typeface="+mn-cs"/>
              </a:rPr>
              <a:t> </a:t>
            </a:r>
            <a:r>
              <a:rPr lang="ro-RO" sz="2000" dirty="0" err="1">
                <a:solidFill>
                  <a:srgbClr val="FF0000"/>
                </a:solidFill>
                <a:ea typeface="+mn-ea"/>
                <a:cs typeface="+mn-cs"/>
              </a:rPr>
              <a:t>initiale</a:t>
            </a:r>
            <a:r>
              <a:rPr lang="ro-RO" sz="2000" dirty="0">
                <a:solidFill>
                  <a:srgbClr val="FF0000"/>
                </a:solidFill>
                <a:ea typeface="+mn-ea"/>
                <a:cs typeface="+mn-cs"/>
              </a:rPr>
              <a:t> </a:t>
            </a:r>
            <a:r>
              <a:rPr lang="ro-RO" sz="3200" dirty="0" smtClean="0"/>
              <a:t/>
            </a:r>
            <a:br>
              <a:rPr lang="ro-RO" sz="3200" dirty="0" smtClean="0"/>
            </a:br>
            <a:r>
              <a:rPr lang="ro-RO" sz="3200" dirty="0"/>
              <a:t/>
            </a:r>
            <a:br>
              <a:rPr lang="ro-RO" sz="3200" dirty="0"/>
            </a:br>
            <a:r>
              <a:rPr lang="ro-RO" sz="3200" dirty="0" smtClean="0"/>
              <a:t/>
            </a:r>
            <a:br>
              <a:rPr lang="ro-RO" sz="3200" dirty="0" smtClean="0"/>
            </a:br>
            <a:r>
              <a:rPr lang="ro-RO" sz="3200" dirty="0"/>
              <a:t/>
            </a:r>
            <a:br>
              <a:rPr lang="ro-RO" sz="3200" dirty="0"/>
            </a:br>
            <a:endParaRPr lang="en-GB" sz="3200" dirty="0"/>
          </a:p>
        </p:txBody>
      </p:sp>
      <p:sp>
        <p:nvSpPr>
          <p:cNvPr id="15" name="TextBox 14"/>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42071" y="709178"/>
            <a:ext cx="1298561" cy="414564"/>
          </a:xfrm>
          <a:prstGeom prst="rect">
            <a:avLst/>
          </a:prstGeom>
        </p:spPr>
      </p:pic>
      <p:sp>
        <p:nvSpPr>
          <p:cNvPr id="7" name="Content Placeholder 13"/>
          <p:cNvSpPr>
            <a:spLocks noGrp="1"/>
          </p:cNvSpPr>
          <p:nvPr>
            <p:ph idx="1"/>
          </p:nvPr>
        </p:nvSpPr>
        <p:spPr>
          <a:xfrm>
            <a:off x="658876" y="2091011"/>
            <a:ext cx="10515600" cy="4419415"/>
          </a:xfrm>
        </p:spPr>
        <p:txBody>
          <a:bodyPr>
            <a:normAutofit/>
          </a:bodyPr>
          <a:lstStyle/>
          <a:p>
            <a:pPr marL="0" indent="0">
              <a:buNone/>
            </a:pPr>
            <a:endParaRPr lang="ro-RO" dirty="0"/>
          </a:p>
          <a:p>
            <a:pPr marL="0" indent="0" algn="just">
              <a:buNone/>
            </a:pPr>
            <a:r>
              <a:rPr lang="ro-RO" dirty="0" smtClean="0"/>
              <a:t>• Extinderea domeniului </a:t>
            </a:r>
            <a:r>
              <a:rPr lang="ro-RO" dirty="0"/>
              <a:t>de aplicare la toate produsele cu impact energetic asigură posibilitatea armonizării la nivel comunitar a cerințelor de proiectare ecologică pentru toate produsele cu impact energetic </a:t>
            </a:r>
            <a:r>
              <a:rPr lang="ro-RO" dirty="0" smtClean="0"/>
              <a:t>semnificativ. </a:t>
            </a:r>
          </a:p>
          <a:p>
            <a:pPr marL="0" indent="0">
              <a:buNone/>
            </a:pPr>
            <a:endParaRPr lang="ro-RO" dirty="0" smtClean="0"/>
          </a:p>
          <a:p>
            <a:pPr marL="0" indent="0" algn="just">
              <a:buNone/>
            </a:pPr>
            <a:r>
              <a:rPr lang="ro-RO" dirty="0" smtClean="0"/>
              <a:t>• </a:t>
            </a:r>
            <a:r>
              <a:rPr lang="ro-RO" dirty="0"/>
              <a:t>Trebuie să se acționeze în faza de proiectare a produselor cu impact energetic, deoarece în acest stadiu este determinat gradul de poluare pe durata ciclului de viață a produsului și sunt angajate cele mai multe dintre costurile asociate </a:t>
            </a:r>
            <a:endParaRPr lang="ro-RO" dirty="0" smtClean="0"/>
          </a:p>
          <a:p>
            <a:pPr marL="0" indent="0">
              <a:buNone/>
            </a:pPr>
            <a:endParaRPr lang="ro-RO" dirty="0"/>
          </a:p>
          <a:p>
            <a:pPr marL="0" indent="0" algn="just">
              <a:buNone/>
            </a:pPr>
            <a:r>
              <a:rPr lang="ro-RO" dirty="0" smtClean="0"/>
              <a:t>• </a:t>
            </a:r>
            <a:r>
              <a:rPr lang="ro-RO" dirty="0"/>
              <a:t>Asigurarea concordantei cu Regulamentul (EC) nr. 765/2008 privind stabilirea </a:t>
            </a:r>
            <a:r>
              <a:rPr lang="ro-RO" dirty="0" smtClean="0"/>
              <a:t>cerințelor </a:t>
            </a:r>
            <a:r>
              <a:rPr lang="ro-RO" dirty="0"/>
              <a:t>de acreditare ș</a:t>
            </a:r>
            <a:r>
              <a:rPr lang="ro-RO" dirty="0" smtClean="0"/>
              <a:t>i </a:t>
            </a:r>
            <a:r>
              <a:rPr lang="ro-RO" dirty="0"/>
              <a:t>supraveghere a </a:t>
            </a:r>
            <a:r>
              <a:rPr lang="ro-RO" dirty="0" smtClean="0"/>
              <a:t>pieței </a:t>
            </a:r>
            <a:r>
              <a:rPr lang="ro-RO" dirty="0"/>
              <a:t>privind produsele. </a:t>
            </a:r>
            <a:endParaRPr lang="ro-RO" dirty="0" smtClean="0"/>
          </a:p>
          <a:p>
            <a:pPr marL="0" indent="0" algn="just">
              <a:buNone/>
            </a:pPr>
            <a:r>
              <a:rPr lang="ro-RO" dirty="0" smtClean="0">
                <a:solidFill>
                  <a:srgbClr val="0070C0"/>
                </a:solidFill>
              </a:rPr>
              <a:t>Autoritatea </a:t>
            </a:r>
            <a:r>
              <a:rPr lang="en-US" dirty="0" err="1" smtClean="0">
                <a:solidFill>
                  <a:srgbClr val="0070C0"/>
                </a:solidFill>
              </a:rPr>
              <a:t>responsabila</a:t>
            </a:r>
            <a:r>
              <a:rPr lang="en-US" dirty="0" smtClean="0">
                <a:solidFill>
                  <a:srgbClr val="0070C0"/>
                </a:solidFill>
              </a:rPr>
              <a:t> </a:t>
            </a:r>
            <a:r>
              <a:rPr lang="ro-RO" dirty="0" smtClean="0">
                <a:solidFill>
                  <a:srgbClr val="0070C0"/>
                </a:solidFill>
              </a:rPr>
              <a:t>de implementare – Ministerul Economiei</a:t>
            </a:r>
            <a:endParaRPr lang="en-GB" dirty="0"/>
          </a:p>
        </p:txBody>
      </p:sp>
    </p:spTree>
    <p:extLst>
      <p:ext uri="{BB962C8B-B14F-4D97-AF65-F5344CB8AC3E}">
        <p14:creationId xmlns:p14="http://schemas.microsoft.com/office/powerpoint/2010/main" val="13473927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533684" y="1498861"/>
            <a:ext cx="10248136" cy="2234153"/>
          </a:xfrm>
        </p:spPr>
        <p:txBody>
          <a:bodyPr>
            <a:normAutofit fontScale="25000" lnSpcReduction="20000"/>
          </a:bodyPr>
          <a:lstStyle/>
          <a:p>
            <a:pPr marL="0" indent="0" algn="just">
              <a:lnSpc>
                <a:spcPct val="170000"/>
              </a:lnSpc>
              <a:buNone/>
            </a:pPr>
            <a:r>
              <a:rPr lang="ro-RO" sz="8000" dirty="0" smtClean="0"/>
              <a:t>Directiva privind </a:t>
            </a:r>
            <a:r>
              <a:rPr lang="ro-RO" sz="8000" dirty="0" err="1" smtClean="0"/>
              <a:t>eco</a:t>
            </a:r>
            <a:r>
              <a:rPr lang="ro-RO" sz="8000" dirty="0" smtClean="0"/>
              <a:t>-proiectarea este implementată prin Regulamente specifice categoriilor de produse și sunt direct aplicabile în toate statele membre ale UE</a:t>
            </a:r>
          </a:p>
          <a:p>
            <a:pPr marL="0" indent="0" algn="just">
              <a:lnSpc>
                <a:spcPct val="170000"/>
              </a:lnSpc>
              <a:buNone/>
            </a:pPr>
            <a:endParaRPr lang="ro-RO" sz="8000" dirty="0" smtClean="0"/>
          </a:p>
          <a:p>
            <a:pPr marL="0" indent="0" algn="just">
              <a:lnSpc>
                <a:spcPct val="170000"/>
              </a:lnSpc>
              <a:buNone/>
            </a:pPr>
            <a:r>
              <a:rPr lang="ro-RO" sz="8000" dirty="0" smtClean="0"/>
              <a:t>În </a:t>
            </a:r>
            <a:r>
              <a:rPr lang="ro-RO" sz="8000" dirty="0"/>
              <a:t>acest moment sunt </a:t>
            </a:r>
            <a:r>
              <a:rPr lang="ro-RO" sz="8000" dirty="0" smtClean="0"/>
              <a:t>în </a:t>
            </a:r>
            <a:r>
              <a:rPr lang="ro-RO" sz="8000" dirty="0"/>
              <a:t>vigoare regulamente pentru </a:t>
            </a:r>
            <a:r>
              <a:rPr lang="ro-RO" sz="8000" dirty="0">
                <a:solidFill>
                  <a:srgbClr val="FF0000"/>
                </a:solidFill>
              </a:rPr>
              <a:t>26 de tipuri de produse</a:t>
            </a:r>
            <a:r>
              <a:rPr lang="ro-RO" sz="8000" dirty="0"/>
              <a:t>. </a:t>
            </a:r>
            <a:endParaRPr lang="ro-RO" sz="8000" dirty="0" smtClean="0"/>
          </a:p>
          <a:p>
            <a:pPr marL="0" indent="0" algn="just">
              <a:lnSpc>
                <a:spcPct val="170000"/>
              </a:lnSpc>
              <a:buNone/>
            </a:pPr>
            <a:r>
              <a:rPr lang="ro-RO" sz="8000" dirty="0" smtClean="0"/>
              <a:t>Regulamentele </a:t>
            </a:r>
            <a:r>
              <a:rPr lang="ro-RO" sz="8000" dirty="0"/>
              <a:t>privind </a:t>
            </a:r>
            <a:r>
              <a:rPr lang="ro-RO" sz="8000" dirty="0" smtClean="0"/>
              <a:t>Eco-proiectarea </a:t>
            </a:r>
            <a:r>
              <a:rPr lang="ro-RO" sz="8000" dirty="0"/>
              <a:t>și etichetarea energetică sunt completate de standarde europene armonizate. Aceste specificații tehnice indică faptul că un produs respectă cerințele obligatorii. Numai atunci producătorul poate aplica </a:t>
            </a:r>
            <a:r>
              <a:rPr lang="ro-RO" sz="8000" dirty="0">
                <a:solidFill>
                  <a:srgbClr val="FF0000"/>
                </a:solidFill>
              </a:rPr>
              <a:t>marcajul CE </a:t>
            </a:r>
            <a:r>
              <a:rPr lang="ro-RO" sz="8000" dirty="0"/>
              <a:t>și îl poate pune la </a:t>
            </a:r>
            <a:r>
              <a:rPr lang="ro-RO" sz="8000" dirty="0" smtClean="0"/>
              <a:t>dispoziție </a:t>
            </a:r>
            <a:r>
              <a:rPr lang="ro-RO" sz="8000" dirty="0"/>
              <a:t>pe </a:t>
            </a:r>
            <a:r>
              <a:rPr lang="ro-RO" sz="8000" dirty="0" smtClean="0"/>
              <a:t>piața UE.</a:t>
            </a:r>
            <a:endParaRPr lang="ro-RO" sz="8000" dirty="0"/>
          </a:p>
          <a:p>
            <a:pPr marL="0" indent="0" algn="just">
              <a:buNone/>
            </a:pPr>
            <a:endParaRPr lang="ro-RO" dirty="0" smtClean="0"/>
          </a:p>
          <a:p>
            <a:pPr marL="0" indent="0" algn="just">
              <a:buNone/>
            </a:pPr>
            <a:endParaRPr lang="ro-RO" dirty="0"/>
          </a:p>
          <a:p>
            <a:pPr marL="0" indent="0" algn="just">
              <a:buNone/>
            </a:pPr>
            <a:endParaRPr lang="ro-RO" dirty="0" smtClean="0"/>
          </a:p>
          <a:p>
            <a:pPr marL="0" indent="0" algn="just">
              <a:buNone/>
            </a:pPr>
            <a:endParaRPr lang="ro-RO" dirty="0"/>
          </a:p>
          <a:p>
            <a:pPr marL="0" indent="0" algn="just">
              <a:buNone/>
            </a:pPr>
            <a:endParaRPr lang="ro-RO" dirty="0" smtClean="0"/>
          </a:p>
          <a:p>
            <a:pPr algn="just"/>
            <a:endParaRPr lang="en-GB" dirty="0"/>
          </a:p>
        </p:txBody>
      </p:sp>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Tree>
    <p:extLst>
      <p:ext uri="{BB962C8B-B14F-4D97-AF65-F5344CB8AC3E}">
        <p14:creationId xmlns:p14="http://schemas.microsoft.com/office/powerpoint/2010/main" val="9946605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pic>
        <p:nvPicPr>
          <p:cNvPr id="8" name="Content Placeholder 4"/>
          <p:cNvPicPr>
            <a:picLocks noGrp="1" noChangeAspect="1"/>
          </p:cNvPicPr>
          <p:nvPr>
            <p:ph sz="half" idx="1"/>
          </p:nvPr>
        </p:nvPicPr>
        <p:blipFill>
          <a:blip r:embed="rId3"/>
          <a:stretch>
            <a:fillRect/>
          </a:stretch>
        </p:blipFill>
        <p:spPr>
          <a:xfrm>
            <a:off x="1865525" y="1209148"/>
            <a:ext cx="8013569" cy="4915427"/>
          </a:xfrm>
          <a:prstGeom prst="rect">
            <a:avLst/>
          </a:prstGeom>
        </p:spPr>
      </p:pic>
    </p:spTree>
    <p:extLst>
      <p:ext uri="{BB962C8B-B14F-4D97-AF65-F5344CB8AC3E}">
        <p14:creationId xmlns:p14="http://schemas.microsoft.com/office/powerpoint/2010/main" val="7637752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6" name="Rectangle 5"/>
          <p:cNvSpPr/>
          <p:nvPr/>
        </p:nvSpPr>
        <p:spPr>
          <a:xfrm>
            <a:off x="859970" y="1299560"/>
            <a:ext cx="10555890" cy="4462760"/>
          </a:xfrm>
          <a:prstGeom prst="rect">
            <a:avLst/>
          </a:prstGeom>
        </p:spPr>
        <p:txBody>
          <a:bodyPr wrap="square">
            <a:spAutoFit/>
          </a:bodyPr>
          <a:lstStyle/>
          <a:p>
            <a:pPr algn="just"/>
            <a:r>
              <a:rPr lang="ro-RO" sz="2400" b="1" dirty="0">
                <a:solidFill>
                  <a:srgbClr val="0070C0"/>
                </a:solidFill>
              </a:rPr>
              <a:t>Cuprinsul </a:t>
            </a:r>
            <a:r>
              <a:rPr lang="ro-RO" sz="2400" b="1" dirty="0" smtClean="0">
                <a:solidFill>
                  <a:srgbClr val="0070C0"/>
                </a:solidFill>
              </a:rPr>
              <a:t>legislației comunitare</a:t>
            </a:r>
          </a:p>
          <a:p>
            <a:pPr algn="just"/>
            <a:endParaRPr lang="ro-RO" sz="2000" dirty="0" smtClean="0"/>
          </a:p>
          <a:p>
            <a:pPr algn="just">
              <a:lnSpc>
                <a:spcPct val="150000"/>
              </a:lnSpc>
            </a:pPr>
            <a:r>
              <a:rPr lang="ro-RO" sz="2000" dirty="0" smtClean="0"/>
              <a:t>Directiva </a:t>
            </a:r>
            <a:r>
              <a:rPr lang="ro-RO" sz="2000" dirty="0"/>
              <a:t>ș</a:t>
            </a:r>
            <a:r>
              <a:rPr lang="ro-RO" sz="2000" dirty="0" smtClean="0"/>
              <a:t>i </a:t>
            </a:r>
            <a:r>
              <a:rPr lang="ro-RO" sz="2000" dirty="0"/>
              <a:t>regulamentele stabilesc: </a:t>
            </a:r>
            <a:endParaRPr lang="ro-RO" sz="2000" dirty="0" smtClean="0"/>
          </a:p>
          <a:p>
            <a:pPr algn="just">
              <a:lnSpc>
                <a:spcPct val="150000"/>
              </a:lnSpc>
            </a:pPr>
            <a:r>
              <a:rPr lang="ro-RO" sz="2000" dirty="0" smtClean="0"/>
              <a:t>• Scopul/cerințele/excepțiile </a:t>
            </a:r>
          </a:p>
          <a:p>
            <a:pPr algn="just">
              <a:lnSpc>
                <a:spcPct val="150000"/>
              </a:lnSpc>
            </a:pPr>
            <a:r>
              <a:rPr lang="ro-RO" sz="2000" dirty="0" smtClean="0"/>
              <a:t>• </a:t>
            </a:r>
            <a:r>
              <a:rPr lang="ro-RO" sz="2000" dirty="0"/>
              <a:t>Definesc termenii </a:t>
            </a:r>
            <a:r>
              <a:rPr lang="ro-RO" sz="2000" dirty="0" smtClean="0"/>
              <a:t>utilizați/modul </a:t>
            </a:r>
            <a:r>
              <a:rPr lang="ro-RO" sz="2000" dirty="0"/>
              <a:t>de aplicare </a:t>
            </a:r>
            <a:endParaRPr lang="ro-RO" sz="2000" dirty="0" smtClean="0"/>
          </a:p>
          <a:p>
            <a:pPr algn="just">
              <a:lnSpc>
                <a:spcPct val="150000"/>
              </a:lnSpc>
            </a:pPr>
            <a:r>
              <a:rPr lang="ro-RO" sz="2000" dirty="0" smtClean="0"/>
              <a:t>• Obligațiile </a:t>
            </a:r>
            <a:r>
              <a:rPr lang="ro-RO" sz="2000" dirty="0"/>
              <a:t>operatorilor economici </a:t>
            </a:r>
            <a:endParaRPr lang="ro-RO" sz="2000" dirty="0" smtClean="0"/>
          </a:p>
          <a:p>
            <a:pPr algn="just">
              <a:lnSpc>
                <a:spcPct val="150000"/>
              </a:lnSpc>
            </a:pPr>
            <a:r>
              <a:rPr lang="ro-RO" sz="2000" dirty="0" smtClean="0"/>
              <a:t>• </a:t>
            </a:r>
            <a:r>
              <a:rPr lang="ro-RO" sz="2000" dirty="0"/>
              <a:t>Marcajul CE </a:t>
            </a:r>
            <a:endParaRPr lang="ro-RO" sz="2000" dirty="0" smtClean="0"/>
          </a:p>
          <a:p>
            <a:pPr algn="just">
              <a:lnSpc>
                <a:spcPct val="150000"/>
              </a:lnSpc>
            </a:pPr>
            <a:r>
              <a:rPr lang="ro-RO" sz="2000" dirty="0" smtClean="0"/>
              <a:t>• Declarația </a:t>
            </a:r>
            <a:r>
              <a:rPr lang="ro-RO" sz="2000" dirty="0"/>
              <a:t>de conformitate CE/ </a:t>
            </a:r>
            <a:r>
              <a:rPr lang="ro-RO" sz="2000" dirty="0" smtClean="0"/>
              <a:t>prezumția </a:t>
            </a:r>
            <a:r>
              <a:rPr lang="ro-RO" sz="2000" dirty="0"/>
              <a:t>de conformitate </a:t>
            </a:r>
            <a:endParaRPr lang="ro-RO" sz="2000" dirty="0" smtClean="0"/>
          </a:p>
          <a:p>
            <a:pPr algn="just">
              <a:lnSpc>
                <a:spcPct val="150000"/>
              </a:lnSpc>
            </a:pPr>
            <a:r>
              <a:rPr lang="ro-RO" sz="2000" dirty="0" smtClean="0"/>
              <a:t>• </a:t>
            </a:r>
            <a:r>
              <a:rPr lang="ro-RO" sz="2000" dirty="0"/>
              <a:t>Introducerea pe </a:t>
            </a:r>
            <a:r>
              <a:rPr lang="ro-RO" sz="2000" dirty="0" smtClean="0"/>
              <a:t>piață </a:t>
            </a:r>
          </a:p>
          <a:p>
            <a:pPr algn="just">
              <a:lnSpc>
                <a:spcPct val="150000"/>
              </a:lnSpc>
            </a:pPr>
            <a:r>
              <a:rPr lang="ro-RO" sz="2000" dirty="0" smtClean="0"/>
              <a:t>• </a:t>
            </a:r>
            <a:r>
              <a:rPr lang="ro-RO" sz="2000" dirty="0"/>
              <a:t>Supravegherea </a:t>
            </a:r>
            <a:r>
              <a:rPr lang="ro-RO" sz="2000" dirty="0" smtClean="0"/>
              <a:t>pieței</a:t>
            </a:r>
            <a:endParaRPr lang="ro-RO" sz="2000" dirty="0"/>
          </a:p>
        </p:txBody>
      </p:sp>
    </p:spTree>
    <p:extLst>
      <p:ext uri="{BB962C8B-B14F-4D97-AF65-F5344CB8AC3E}">
        <p14:creationId xmlns:p14="http://schemas.microsoft.com/office/powerpoint/2010/main" val="39709340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3" name="Content Placeholder 2"/>
          <p:cNvSpPr>
            <a:spLocks noGrp="1"/>
          </p:cNvSpPr>
          <p:nvPr>
            <p:ph sz="half" idx="1"/>
          </p:nvPr>
        </p:nvSpPr>
        <p:spPr>
          <a:xfrm>
            <a:off x="859969" y="1420271"/>
            <a:ext cx="10433342" cy="1954525"/>
          </a:xfrm>
        </p:spPr>
        <p:txBody>
          <a:bodyPr>
            <a:normAutofit fontScale="25000" lnSpcReduction="20000"/>
          </a:bodyPr>
          <a:lstStyle/>
          <a:p>
            <a:pPr marL="0" indent="0">
              <a:lnSpc>
                <a:spcPct val="160000"/>
              </a:lnSpc>
              <a:buNone/>
            </a:pPr>
            <a:r>
              <a:rPr lang="ro-RO" sz="7400" b="1" dirty="0">
                <a:solidFill>
                  <a:srgbClr val="FF0000"/>
                </a:solidFill>
              </a:rPr>
              <a:t>REGULAMENTUL (UE) NR. 327/2011 AL COMISIEI </a:t>
            </a:r>
            <a:r>
              <a:rPr lang="ro-RO" sz="7400" b="1" dirty="0" smtClean="0">
                <a:solidFill>
                  <a:srgbClr val="FF0000"/>
                </a:solidFill>
              </a:rPr>
              <a:t>din </a:t>
            </a:r>
            <a:r>
              <a:rPr lang="ro-RO" sz="7400" b="1" dirty="0">
                <a:solidFill>
                  <a:srgbClr val="FF0000"/>
                </a:solidFill>
              </a:rPr>
              <a:t>30 martie 2011 </a:t>
            </a:r>
          </a:p>
          <a:p>
            <a:pPr marL="0" indent="0" algn="just">
              <a:lnSpc>
                <a:spcPct val="120000"/>
              </a:lnSpc>
              <a:buNone/>
            </a:pPr>
            <a:r>
              <a:rPr lang="ro-RO" sz="8000" dirty="0"/>
              <a:t>de implementare a Directivei 2009/125/CE a Parlamentului European si a Consiliului cu privire la </a:t>
            </a:r>
            <a:r>
              <a:rPr lang="ro-RO" sz="8000" dirty="0" smtClean="0"/>
              <a:t>cerințele </a:t>
            </a:r>
            <a:r>
              <a:rPr lang="ro-RO" sz="8000" dirty="0"/>
              <a:t>de proiectare ecologică pentru </a:t>
            </a:r>
            <a:r>
              <a:rPr lang="ro-RO" sz="8000" b="1" dirty="0"/>
              <a:t>ventilatoarele </a:t>
            </a:r>
            <a:r>
              <a:rPr lang="ro-RO" sz="8000" b="1" dirty="0" smtClean="0"/>
              <a:t>acționate </a:t>
            </a:r>
            <a:r>
              <a:rPr lang="ro-RO" sz="8000" b="1" dirty="0"/>
              <a:t>de motoare cu o putere la intrare intre 125 W si 500 kW</a:t>
            </a:r>
            <a:endParaRPr lang="ro-RO" sz="8000" dirty="0"/>
          </a:p>
          <a:p>
            <a:pPr marL="0" indent="0">
              <a:buNone/>
            </a:pPr>
            <a:r>
              <a:rPr lang="ro-RO" dirty="0"/>
              <a:t/>
            </a:r>
            <a:br>
              <a:rPr lang="ro-RO" dirty="0"/>
            </a:br>
            <a:endParaRPr lang="ro-RO" dirty="0"/>
          </a:p>
        </p:txBody>
      </p:sp>
      <p:sp>
        <p:nvSpPr>
          <p:cNvPr id="4" name="Rectangle 3"/>
          <p:cNvSpPr/>
          <p:nvPr/>
        </p:nvSpPr>
        <p:spPr>
          <a:xfrm>
            <a:off x="823326" y="5155620"/>
            <a:ext cx="10378911" cy="646331"/>
          </a:xfrm>
          <a:prstGeom prst="rect">
            <a:avLst/>
          </a:prstGeom>
        </p:spPr>
        <p:txBody>
          <a:bodyPr wrap="square">
            <a:spAutoFit/>
          </a:bodyPr>
          <a:lstStyle/>
          <a:p>
            <a:r>
              <a:rPr lang="ro-RO" dirty="0">
                <a:hlinkClick r:id="rId3"/>
              </a:rPr>
              <a:t>https://eur-lex.europa.eu/legal-content/RO/TXT/PDF/?</a:t>
            </a:r>
            <a:r>
              <a:rPr lang="ro-RO" dirty="0" smtClean="0">
                <a:hlinkClick r:id="rId3"/>
              </a:rPr>
              <a:t>uri=CELEX:32011R0327&amp;from=RO</a:t>
            </a:r>
            <a:endParaRPr lang="ro-RO" dirty="0" smtClean="0"/>
          </a:p>
          <a:p>
            <a:endParaRPr lang="ro-RO" dirty="0"/>
          </a:p>
        </p:txBody>
      </p:sp>
      <p:sp>
        <p:nvSpPr>
          <p:cNvPr id="5" name="Rectangle 4"/>
          <p:cNvSpPr/>
          <p:nvPr/>
        </p:nvSpPr>
        <p:spPr>
          <a:xfrm>
            <a:off x="923827" y="3374796"/>
            <a:ext cx="10305626" cy="1015663"/>
          </a:xfrm>
          <a:prstGeom prst="rect">
            <a:avLst/>
          </a:prstGeom>
        </p:spPr>
        <p:txBody>
          <a:bodyPr wrap="square">
            <a:spAutoFit/>
          </a:bodyPr>
          <a:lstStyle/>
          <a:p>
            <a:pPr algn="just"/>
            <a:r>
              <a:rPr lang="ro-RO" sz="2000" dirty="0" smtClean="0"/>
              <a:t>Acest </a:t>
            </a:r>
            <a:r>
              <a:rPr lang="ro-RO" sz="2000" dirty="0"/>
              <a:t>regulament stabilește cerințele de proiectare ecologică </a:t>
            </a:r>
            <a:r>
              <a:rPr lang="ro-RO" sz="2000" u="sng" dirty="0"/>
              <a:t>pentru introducerea pe piață sau punerea în funcțiune</a:t>
            </a:r>
            <a:r>
              <a:rPr lang="ro-RO" sz="2000" dirty="0"/>
              <a:t> a ventilatoarelor, inclusiv a celor integrate în alte produse consumatoare de energie care intră sub incidența Directivei 2009/125/CE.</a:t>
            </a:r>
          </a:p>
        </p:txBody>
      </p:sp>
    </p:spTree>
    <p:extLst>
      <p:ext uri="{BB962C8B-B14F-4D97-AF65-F5344CB8AC3E}">
        <p14:creationId xmlns:p14="http://schemas.microsoft.com/office/powerpoint/2010/main" val="32393530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3" name="Content Placeholder 2"/>
          <p:cNvSpPr>
            <a:spLocks noGrp="1"/>
          </p:cNvSpPr>
          <p:nvPr>
            <p:ph sz="half" idx="1"/>
          </p:nvPr>
        </p:nvSpPr>
        <p:spPr>
          <a:xfrm>
            <a:off x="852672" y="1278870"/>
            <a:ext cx="10440639" cy="4707151"/>
          </a:xfrm>
        </p:spPr>
        <p:txBody>
          <a:bodyPr>
            <a:noAutofit/>
          </a:bodyPr>
          <a:lstStyle/>
          <a:p>
            <a:pPr marL="0" indent="0">
              <a:lnSpc>
                <a:spcPct val="100000"/>
              </a:lnSpc>
              <a:buNone/>
            </a:pPr>
            <a:r>
              <a:rPr lang="ro-RO" sz="1800" dirty="0">
                <a:solidFill>
                  <a:srgbClr val="FF0000"/>
                </a:solidFill>
              </a:rPr>
              <a:t>Articolul 3</a:t>
            </a:r>
            <a:r>
              <a:rPr lang="ro-RO" sz="1800" dirty="0"/>
              <a:t> </a:t>
            </a:r>
            <a:r>
              <a:rPr lang="ro-RO" sz="1800" dirty="0" smtClean="0"/>
              <a:t>- Cerințe </a:t>
            </a:r>
            <a:r>
              <a:rPr lang="ro-RO" sz="1800" dirty="0"/>
              <a:t>de proiectare ecologică </a:t>
            </a:r>
            <a:r>
              <a:rPr lang="ro-RO" sz="1800" dirty="0" smtClean="0"/>
              <a:t>pentru ventilatoare </a:t>
            </a:r>
            <a:r>
              <a:rPr lang="ro-RO" sz="1800" dirty="0"/>
              <a:t>sunt prezentate în </a:t>
            </a:r>
            <a:r>
              <a:rPr lang="ro-RO" sz="1800" dirty="0">
                <a:solidFill>
                  <a:srgbClr val="00B0F0"/>
                </a:solidFill>
              </a:rPr>
              <a:t>anexa </a:t>
            </a:r>
            <a:r>
              <a:rPr lang="ro-RO" sz="1800" dirty="0" smtClean="0">
                <a:solidFill>
                  <a:srgbClr val="00B0F0"/>
                </a:solidFill>
              </a:rPr>
              <a:t>I</a:t>
            </a:r>
            <a:r>
              <a:rPr lang="ro-RO" sz="1800" dirty="0" smtClean="0"/>
              <a:t>.</a:t>
            </a:r>
          </a:p>
          <a:p>
            <a:pPr marL="0" indent="0">
              <a:lnSpc>
                <a:spcPct val="100000"/>
              </a:lnSpc>
              <a:buNone/>
            </a:pPr>
            <a:r>
              <a:rPr lang="ro-RO" sz="1800" dirty="0"/>
              <a:t>Conformitatea cu cerințele de proiectare ecologică se măsoară și se calculează în conformitate cu cerințele stabilite în </a:t>
            </a:r>
            <a:r>
              <a:rPr lang="ro-RO" sz="1800" dirty="0">
                <a:solidFill>
                  <a:srgbClr val="00B0F0"/>
                </a:solidFill>
              </a:rPr>
              <a:t>anexa II</a:t>
            </a:r>
            <a:r>
              <a:rPr lang="ro-RO" sz="1800" dirty="0"/>
              <a:t>. </a:t>
            </a:r>
            <a:endParaRPr lang="ro-RO" sz="1800" dirty="0" smtClean="0"/>
          </a:p>
          <a:p>
            <a:pPr marL="0" indent="0">
              <a:lnSpc>
                <a:spcPct val="100000"/>
              </a:lnSpc>
              <a:buNone/>
            </a:pPr>
            <a:r>
              <a:rPr lang="ro-RO" sz="1800" dirty="0" smtClean="0">
                <a:solidFill>
                  <a:srgbClr val="FF0000"/>
                </a:solidFill>
              </a:rPr>
              <a:t>Articolul 4 - </a:t>
            </a:r>
            <a:r>
              <a:rPr lang="ro-RO" sz="1800" dirty="0" smtClean="0"/>
              <a:t>Procedura </a:t>
            </a:r>
            <a:r>
              <a:rPr lang="ro-RO" sz="1800" dirty="0"/>
              <a:t>de evaluare a conformității menționată la articolul 8 din Directiva 2009/125/CE este sistemul de control intern al proiectării stabilit în </a:t>
            </a:r>
            <a:r>
              <a:rPr lang="ro-RO" sz="1800" dirty="0">
                <a:solidFill>
                  <a:srgbClr val="00B0F0"/>
                </a:solidFill>
              </a:rPr>
              <a:t>anexa IV </a:t>
            </a:r>
            <a:r>
              <a:rPr lang="ro-RO" sz="1800" dirty="0"/>
              <a:t>la aceeași directivă sau sistemul de management pentru evaluarea conformității specificat în </a:t>
            </a:r>
            <a:r>
              <a:rPr lang="ro-RO" sz="1800" dirty="0">
                <a:solidFill>
                  <a:srgbClr val="00B0F0"/>
                </a:solidFill>
              </a:rPr>
              <a:t>anexa V</a:t>
            </a:r>
            <a:r>
              <a:rPr lang="ro-RO" sz="1800" dirty="0"/>
              <a:t> la directiva respectivă. </a:t>
            </a:r>
            <a:endParaRPr lang="ro-RO" sz="1800" dirty="0" smtClean="0"/>
          </a:p>
          <a:p>
            <a:pPr marL="0" indent="0">
              <a:lnSpc>
                <a:spcPct val="100000"/>
              </a:lnSpc>
              <a:buNone/>
            </a:pPr>
            <a:r>
              <a:rPr lang="ro-RO" sz="1800" dirty="0" smtClean="0">
                <a:solidFill>
                  <a:srgbClr val="FF0000"/>
                </a:solidFill>
              </a:rPr>
              <a:t>Articolul </a:t>
            </a:r>
            <a:r>
              <a:rPr lang="ro-RO" sz="1800" dirty="0">
                <a:solidFill>
                  <a:srgbClr val="FF0000"/>
                </a:solidFill>
              </a:rPr>
              <a:t>5</a:t>
            </a:r>
            <a:r>
              <a:rPr lang="ro-RO" sz="1800" dirty="0"/>
              <a:t> </a:t>
            </a:r>
            <a:r>
              <a:rPr lang="ro-RO" sz="1800" dirty="0" smtClean="0"/>
              <a:t>- Procedura </a:t>
            </a:r>
            <a:r>
              <a:rPr lang="ro-RO" sz="1800" dirty="0"/>
              <a:t>de verificare în scopul supravegherii pieței </a:t>
            </a:r>
            <a:endParaRPr lang="ro-RO" sz="1800" dirty="0" smtClean="0"/>
          </a:p>
          <a:p>
            <a:pPr marL="0" indent="0">
              <a:lnSpc>
                <a:spcPct val="100000"/>
              </a:lnSpc>
              <a:buNone/>
            </a:pPr>
            <a:r>
              <a:rPr lang="ro-RO" sz="1800" dirty="0" smtClean="0"/>
              <a:t>La </a:t>
            </a:r>
            <a:r>
              <a:rPr lang="ro-RO" sz="1800" dirty="0"/>
              <a:t>efectuarea verificărilor în scopul supravegherii pieței menționate la articolul 3 alineatul (2) din Directiva 2009/125/CE, autoritățile statelor membre aplică procedura de verificare prevăzută în </a:t>
            </a:r>
            <a:r>
              <a:rPr lang="ro-RO" sz="1800" dirty="0">
                <a:solidFill>
                  <a:srgbClr val="00B0F0"/>
                </a:solidFill>
              </a:rPr>
              <a:t>anexa III </a:t>
            </a:r>
            <a:r>
              <a:rPr lang="ro-RO" sz="1800" dirty="0"/>
              <a:t>la prezentul regulament. </a:t>
            </a:r>
            <a:endParaRPr lang="ro-RO" sz="1800" dirty="0" smtClean="0"/>
          </a:p>
          <a:p>
            <a:pPr marL="0" indent="0">
              <a:lnSpc>
                <a:spcPct val="100000"/>
              </a:lnSpc>
              <a:buNone/>
            </a:pPr>
            <a:r>
              <a:rPr lang="ro-RO" sz="1800" dirty="0" smtClean="0">
                <a:solidFill>
                  <a:srgbClr val="FF0000"/>
                </a:solidFill>
              </a:rPr>
              <a:t>Articolul </a:t>
            </a:r>
            <a:r>
              <a:rPr lang="ro-RO" sz="1800" dirty="0">
                <a:solidFill>
                  <a:srgbClr val="FF0000"/>
                </a:solidFill>
              </a:rPr>
              <a:t>6 </a:t>
            </a:r>
            <a:endParaRPr lang="ro-RO" sz="1800" dirty="0" smtClean="0">
              <a:solidFill>
                <a:srgbClr val="FF0000"/>
              </a:solidFill>
            </a:endParaRPr>
          </a:p>
          <a:p>
            <a:pPr marL="0" indent="0">
              <a:lnSpc>
                <a:spcPct val="100000"/>
              </a:lnSpc>
              <a:buNone/>
            </a:pPr>
            <a:r>
              <a:rPr lang="ro-RO" sz="1800" dirty="0" smtClean="0"/>
              <a:t>Criteriile </a:t>
            </a:r>
            <a:r>
              <a:rPr lang="ro-RO" sz="1800" dirty="0"/>
              <a:t>de referință indicative pentru cele mai performante ventilatoare disponibile pe piață la momentul intrării în vigoare a prezentului regulament sunt stabilite în </a:t>
            </a:r>
            <a:r>
              <a:rPr lang="ro-RO" sz="1800" dirty="0">
                <a:solidFill>
                  <a:srgbClr val="00B0F0"/>
                </a:solidFill>
              </a:rPr>
              <a:t>anexa IV</a:t>
            </a:r>
            <a:r>
              <a:rPr lang="ro-RO" sz="1800" dirty="0" smtClean="0"/>
              <a:t>. </a:t>
            </a:r>
            <a:endParaRPr lang="ro-RO" sz="1800" dirty="0"/>
          </a:p>
        </p:txBody>
      </p:sp>
    </p:spTree>
    <p:extLst>
      <p:ext uri="{BB962C8B-B14F-4D97-AF65-F5344CB8AC3E}">
        <p14:creationId xmlns:p14="http://schemas.microsoft.com/office/powerpoint/2010/main" val="7302011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4" name="Rectangle 2"/>
          <p:cNvSpPr>
            <a:spLocks noChangeArrowheads="1"/>
          </p:cNvSpPr>
          <p:nvPr/>
        </p:nvSpPr>
        <p:spPr bwMode="auto">
          <a:xfrm>
            <a:off x="693852" y="1292037"/>
            <a:ext cx="1067480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o-RO" altLang="ro-RO" sz="2000" b="1" i="0" u="none" strike="noStrike" cap="none" normalizeH="0" baseline="0" dirty="0" smtClean="0">
                <a:ln>
                  <a:noFill/>
                </a:ln>
                <a:solidFill>
                  <a:srgbClr val="FF0000"/>
                </a:solidFill>
                <a:effectLst/>
                <a:ea typeface="Times New Roman" panose="02020603050405020304" pitchFamily="18" charset="0"/>
                <a:cs typeface="Times New Roman" panose="02020603050405020304" pitchFamily="18" charset="0"/>
              </a:rPr>
              <a:t>Hotărârea nr. 1090/2013 </a:t>
            </a:r>
            <a:r>
              <a:rPr kumimoji="0" lang="ro-RO" altLang="ro-RO" sz="2000" b="0" i="0" u="none" strike="noStrike" cap="none" normalizeH="0" baseline="0" dirty="0" smtClean="0">
                <a:ln>
                  <a:noFill/>
                </a:ln>
                <a:solidFill>
                  <a:srgbClr val="2A76A7"/>
                </a:solidFill>
                <a:effectLst/>
                <a:ea typeface="Times New Roman" panose="02020603050405020304" pitchFamily="18" charset="0"/>
                <a:cs typeface="Times New Roman" panose="02020603050405020304" pitchFamily="18" charset="0"/>
              </a:rPr>
              <a:t>privind stabilirea unor măsuri pentru aplicarea regulamentelor (UE) ale Comisiei </a:t>
            </a:r>
            <a:r>
              <a:rPr kumimoji="0" lang="ro-RO" altLang="ro-RO" sz="2000" b="1" i="0" u="none" strike="noStrike" cap="none" normalizeH="0" baseline="0" dirty="0" smtClean="0">
                <a:ln>
                  <a:noFill/>
                </a:ln>
                <a:solidFill>
                  <a:srgbClr val="2A76A7"/>
                </a:solidFill>
                <a:effectLst/>
                <a:ea typeface="Times New Roman" panose="02020603050405020304" pitchFamily="18" charset="0"/>
                <a:cs typeface="Times New Roman" panose="02020603050405020304" pitchFamily="18" charset="0"/>
              </a:rPr>
              <a:t>nr. 327/2011</a:t>
            </a:r>
            <a:r>
              <a:rPr kumimoji="0" lang="ro-RO" altLang="ro-RO" sz="2000" b="0" i="0" u="none" strike="noStrike" cap="none" normalizeH="0" baseline="0" dirty="0" smtClean="0">
                <a:ln>
                  <a:noFill/>
                </a:ln>
                <a:solidFill>
                  <a:srgbClr val="2A76A7"/>
                </a:solidFill>
                <a:effectLst/>
                <a:ea typeface="Times New Roman" panose="02020603050405020304" pitchFamily="18" charset="0"/>
                <a:cs typeface="Times New Roman" panose="02020603050405020304" pitchFamily="18" charset="0"/>
              </a:rPr>
              <a:t>, nr. 206/2012 și nr. 547/2012, prin care se implementează Directiva 2009/125/CE a Parlamentului European și a Consiliului din 21 octombrie 2009 de instituire a unui cadru pentru stabilirea cerințelor în materie de proiectare ecologică aplicabile produselor cu impact energetic</a:t>
            </a:r>
            <a:endParaRPr kumimoji="0" lang="ro-RO" altLang="ro-RO" sz="2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o-RO" altLang="ro-RO" sz="2000" b="0" i="0" u="none" strike="noStrike" cap="none" normalizeH="0" baseline="0" dirty="0" smtClean="0">
              <a:ln>
                <a:noFill/>
              </a:ln>
              <a:solidFill>
                <a:schemeClr val="tx1"/>
              </a:solidFill>
              <a:effectLst/>
              <a:latin typeface="Arial" panose="020B0604020202020204" pitchFamily="34" charset="0"/>
            </a:endParaRPr>
          </a:p>
        </p:txBody>
      </p:sp>
      <p:sp>
        <p:nvSpPr>
          <p:cNvPr id="5" name="AutoShape 1" descr="https://imagini.lege5.ro:444/Ajax/GetBannersImages?name=1">
            <a:hlinkClick r:id="rId3"/>
          </p:cNvPr>
          <p:cNvSpPr>
            <a:spLocks noChangeAspect="1" noChangeArrowheads="1"/>
          </p:cNvSpPr>
          <p:nvPr/>
        </p:nvSpPr>
        <p:spPr bwMode="auto">
          <a:xfrm>
            <a:off x="3699431" y="2085582"/>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o-RO"/>
          </a:p>
        </p:txBody>
      </p:sp>
      <p:sp>
        <p:nvSpPr>
          <p:cNvPr id="9" name="Rectangle 8"/>
          <p:cNvSpPr/>
          <p:nvPr/>
        </p:nvSpPr>
        <p:spPr>
          <a:xfrm>
            <a:off x="738921" y="2950331"/>
            <a:ext cx="10629737" cy="2246769"/>
          </a:xfrm>
          <a:prstGeom prst="rect">
            <a:avLst/>
          </a:prstGeom>
        </p:spPr>
        <p:txBody>
          <a:bodyPr wrap="square">
            <a:spAutoFit/>
          </a:bodyPr>
          <a:lstStyle/>
          <a:p>
            <a:pPr algn="just"/>
            <a:r>
              <a:rPr lang="ro-RO" sz="2000" dirty="0">
                <a:solidFill>
                  <a:srgbClr val="444444"/>
                </a:solidFill>
                <a:ea typeface="Times New Roman" panose="02020603050405020304" pitchFamily="18" charset="0"/>
                <a:cs typeface="Times New Roman" panose="02020603050405020304" pitchFamily="18" charset="0"/>
              </a:rPr>
              <a:t>În baza prevederilor art. 13 </a:t>
            </a:r>
            <a:r>
              <a:rPr lang="ro-RO" sz="2000" dirty="0">
                <a:solidFill>
                  <a:srgbClr val="1A86B6"/>
                </a:solidFill>
                <a:ea typeface="Times New Roman" panose="02020603050405020304" pitchFamily="18" charset="0"/>
                <a:cs typeface="Times New Roman" panose="02020603050405020304" pitchFamily="18" charset="0"/>
                <a:hlinkClick r:id="rId4"/>
              </a:rPr>
              <a:t>lit. e)</a:t>
            </a:r>
            <a:r>
              <a:rPr lang="ro-RO" sz="2000" dirty="0">
                <a:solidFill>
                  <a:srgbClr val="444444"/>
                </a:solidFill>
                <a:ea typeface="Times New Roman" panose="02020603050405020304" pitchFamily="18" charset="0"/>
                <a:cs typeface="Times New Roman" panose="02020603050405020304" pitchFamily="18" charset="0"/>
              </a:rPr>
              <a:t> din Ordonanța Guvernului nr. 22/2008 privind eficiența energetică și promovarea utilizării la consumatorii finali a surselor regenerabile de energie, cu modificările ulterioare, </a:t>
            </a:r>
            <a:r>
              <a:rPr lang="ro-RO" sz="2000" b="1" dirty="0" err="1" smtClean="0">
                <a:solidFill>
                  <a:srgbClr val="FF0000"/>
                </a:solidFill>
                <a:ea typeface="Times New Roman" panose="02020603050405020304" pitchFamily="18" charset="0"/>
                <a:cs typeface="Times New Roman" panose="02020603050405020304" pitchFamily="18" charset="0"/>
              </a:rPr>
              <a:t>Hotarârea</a:t>
            </a:r>
            <a:r>
              <a:rPr lang="ro-RO" sz="2000" dirty="0" smtClean="0">
                <a:solidFill>
                  <a:srgbClr val="444444"/>
                </a:solidFill>
                <a:ea typeface="Times New Roman" panose="02020603050405020304" pitchFamily="18" charset="0"/>
                <a:cs typeface="Times New Roman" panose="02020603050405020304" pitchFamily="18" charset="0"/>
              </a:rPr>
              <a:t> </a:t>
            </a:r>
            <a:r>
              <a:rPr lang="ro-RO" altLang="ro-RO" sz="2000" b="1" dirty="0">
                <a:solidFill>
                  <a:srgbClr val="FF0000"/>
                </a:solidFill>
                <a:ea typeface="Times New Roman" panose="02020603050405020304" pitchFamily="18" charset="0"/>
                <a:cs typeface="Times New Roman" panose="02020603050405020304" pitchFamily="18" charset="0"/>
              </a:rPr>
              <a:t>nr. 1090/2013 </a:t>
            </a:r>
            <a:r>
              <a:rPr lang="ro-RO" sz="2000" dirty="0" smtClean="0">
                <a:solidFill>
                  <a:srgbClr val="444444"/>
                </a:solidFill>
                <a:ea typeface="Times New Roman" panose="02020603050405020304" pitchFamily="18" charset="0"/>
                <a:cs typeface="Times New Roman" panose="02020603050405020304" pitchFamily="18" charset="0"/>
              </a:rPr>
              <a:t>desemnează </a:t>
            </a:r>
            <a:r>
              <a:rPr lang="ro-RO" sz="2000" b="1" dirty="0">
                <a:solidFill>
                  <a:srgbClr val="0070C0"/>
                </a:solidFill>
                <a:ea typeface="Times New Roman" panose="02020603050405020304" pitchFamily="18" charset="0"/>
                <a:cs typeface="Times New Roman" panose="02020603050405020304" pitchFamily="18" charset="0"/>
              </a:rPr>
              <a:t>Autoritatea Națională de Reglementare în Domeniul </a:t>
            </a:r>
            <a:r>
              <a:rPr lang="ro-RO" sz="2000" b="1" dirty="0" smtClean="0">
                <a:solidFill>
                  <a:srgbClr val="0070C0"/>
                </a:solidFill>
                <a:ea typeface="Times New Roman" panose="02020603050405020304" pitchFamily="18" charset="0"/>
                <a:cs typeface="Times New Roman" panose="02020603050405020304" pitchFamily="18" charset="0"/>
              </a:rPr>
              <a:t>Energiei</a:t>
            </a:r>
            <a:r>
              <a:rPr lang="ro-RO" sz="2000" dirty="0" smtClean="0">
                <a:solidFill>
                  <a:srgbClr val="444444"/>
                </a:solidFill>
                <a:ea typeface="Times New Roman" panose="02020603050405020304" pitchFamily="18" charset="0"/>
                <a:cs typeface="Times New Roman" panose="02020603050405020304" pitchFamily="18" charset="0"/>
              </a:rPr>
              <a:t> ca autoritate </a:t>
            </a:r>
            <a:r>
              <a:rPr lang="ro-RO" sz="2000" dirty="0">
                <a:solidFill>
                  <a:srgbClr val="444444"/>
                </a:solidFill>
                <a:ea typeface="Times New Roman" panose="02020603050405020304" pitchFamily="18" charset="0"/>
                <a:cs typeface="Times New Roman" panose="02020603050405020304" pitchFamily="18" charset="0"/>
              </a:rPr>
              <a:t>competentă pentru supravegherea pieței, pentru categoriile de produse care fac obiectul dispozițiilor </a:t>
            </a:r>
            <a:r>
              <a:rPr lang="ro-RO" sz="2000" dirty="0" smtClean="0">
                <a:solidFill>
                  <a:srgbClr val="444444"/>
                </a:solidFill>
                <a:ea typeface="Times New Roman" panose="02020603050405020304" pitchFamily="18" charset="0"/>
                <a:cs typeface="Times New Roman" panose="02020603050405020304" pitchFamily="18" charset="0"/>
              </a:rPr>
              <a:t>regulamentului </a:t>
            </a:r>
            <a:r>
              <a:rPr lang="ro-RO" sz="2000" dirty="0">
                <a:solidFill>
                  <a:srgbClr val="444444"/>
                </a:solidFill>
                <a:ea typeface="Times New Roman" panose="02020603050405020304" pitchFamily="18" charset="0"/>
                <a:cs typeface="Times New Roman" panose="02020603050405020304" pitchFamily="18" charset="0"/>
              </a:rPr>
              <a:t>Comisiei </a:t>
            </a:r>
            <a:r>
              <a:rPr lang="ro-RO" altLang="ro-RO" sz="2000" b="1" dirty="0">
                <a:solidFill>
                  <a:srgbClr val="2A76A7"/>
                </a:solidFill>
                <a:ea typeface="Times New Roman" panose="02020603050405020304" pitchFamily="18" charset="0"/>
                <a:cs typeface="Times New Roman" panose="02020603050405020304" pitchFamily="18" charset="0"/>
              </a:rPr>
              <a:t>nr. </a:t>
            </a:r>
            <a:r>
              <a:rPr lang="ro-RO" altLang="ro-RO" sz="2000" b="1" dirty="0" smtClean="0">
                <a:solidFill>
                  <a:srgbClr val="2A76A7"/>
                </a:solidFill>
                <a:ea typeface="Times New Roman" panose="02020603050405020304" pitchFamily="18" charset="0"/>
                <a:cs typeface="Times New Roman" panose="02020603050405020304" pitchFamily="18" charset="0"/>
              </a:rPr>
              <a:t>327/2011 referitor la </a:t>
            </a:r>
            <a:r>
              <a:rPr lang="ro-RO" sz="2000" b="1" dirty="0">
                <a:solidFill>
                  <a:srgbClr val="2A76A7"/>
                </a:solidFill>
                <a:ea typeface="Times New Roman" panose="02020603050405020304" pitchFamily="18" charset="0"/>
                <a:cs typeface="Times New Roman" panose="02020603050405020304" pitchFamily="18" charset="0"/>
              </a:rPr>
              <a:t>ventilatoarele acționate de motoare cu o putere la intrare </a:t>
            </a:r>
            <a:r>
              <a:rPr lang="ro-RO" sz="2000" b="1" dirty="0" smtClean="0">
                <a:solidFill>
                  <a:srgbClr val="2A76A7"/>
                </a:solidFill>
                <a:ea typeface="Times New Roman" panose="02020603050405020304" pitchFamily="18" charset="0"/>
                <a:cs typeface="Times New Roman" panose="02020603050405020304" pitchFamily="18" charset="0"/>
              </a:rPr>
              <a:t>între </a:t>
            </a:r>
            <a:r>
              <a:rPr lang="ro-RO" sz="2000" b="1" dirty="0">
                <a:solidFill>
                  <a:srgbClr val="2A76A7"/>
                </a:solidFill>
                <a:ea typeface="Times New Roman" panose="02020603050405020304" pitchFamily="18" charset="0"/>
                <a:cs typeface="Times New Roman" panose="02020603050405020304" pitchFamily="18" charset="0"/>
              </a:rPr>
              <a:t>125 W ș</a:t>
            </a:r>
            <a:r>
              <a:rPr lang="ro-RO" sz="2000" b="1" dirty="0" smtClean="0">
                <a:solidFill>
                  <a:srgbClr val="2A76A7"/>
                </a:solidFill>
                <a:ea typeface="Times New Roman" panose="02020603050405020304" pitchFamily="18" charset="0"/>
                <a:cs typeface="Times New Roman" panose="02020603050405020304" pitchFamily="18" charset="0"/>
              </a:rPr>
              <a:t>i </a:t>
            </a:r>
            <a:r>
              <a:rPr lang="ro-RO" sz="2000" b="1" dirty="0">
                <a:solidFill>
                  <a:srgbClr val="2A76A7"/>
                </a:solidFill>
                <a:ea typeface="Times New Roman" panose="02020603050405020304" pitchFamily="18" charset="0"/>
                <a:cs typeface="Times New Roman" panose="02020603050405020304" pitchFamily="18" charset="0"/>
              </a:rPr>
              <a:t>500 </a:t>
            </a:r>
            <a:r>
              <a:rPr lang="ro-RO" sz="2000" b="1" dirty="0" smtClean="0">
                <a:solidFill>
                  <a:srgbClr val="2A76A7"/>
                </a:solidFill>
                <a:ea typeface="Times New Roman" panose="02020603050405020304" pitchFamily="18" charset="0"/>
                <a:cs typeface="Times New Roman" panose="02020603050405020304" pitchFamily="18" charset="0"/>
              </a:rPr>
              <a:t>kW.</a:t>
            </a:r>
            <a:endParaRPr lang="ro-RO" sz="2000" b="1" dirty="0">
              <a:solidFill>
                <a:srgbClr val="2A76A7"/>
              </a:solidFill>
              <a:ea typeface="Times New Roman" panose="02020603050405020304" pitchFamily="18" charset="0"/>
              <a:cs typeface="Times New Roman" panose="02020603050405020304" pitchFamily="18" charset="0"/>
            </a:endParaRPr>
          </a:p>
          <a:p>
            <a:pPr algn="just"/>
            <a:endParaRPr lang="ro-RO" sz="2000" dirty="0"/>
          </a:p>
        </p:txBody>
      </p:sp>
      <p:sp>
        <p:nvSpPr>
          <p:cNvPr id="10" name="Rectangle 9"/>
          <p:cNvSpPr/>
          <p:nvPr/>
        </p:nvSpPr>
        <p:spPr>
          <a:xfrm>
            <a:off x="811358" y="5197100"/>
            <a:ext cx="10294920" cy="646331"/>
          </a:xfrm>
          <a:prstGeom prst="rect">
            <a:avLst/>
          </a:prstGeom>
        </p:spPr>
        <p:txBody>
          <a:bodyPr wrap="square">
            <a:spAutoFit/>
          </a:bodyPr>
          <a:lstStyle/>
          <a:p>
            <a:r>
              <a:rPr lang="ro-RO" dirty="0">
                <a:hlinkClick r:id="rId5"/>
              </a:rPr>
              <a:t>http://</a:t>
            </a:r>
            <a:r>
              <a:rPr lang="ro-RO" dirty="0" smtClean="0">
                <a:hlinkClick r:id="rId5"/>
              </a:rPr>
              <a:t>legislatie.just.ro/Public/DetaliiDocument/154343</a:t>
            </a:r>
            <a:endParaRPr lang="ro-RO" dirty="0" smtClean="0"/>
          </a:p>
          <a:p>
            <a:endParaRPr lang="ro-RO" dirty="0"/>
          </a:p>
        </p:txBody>
      </p:sp>
    </p:spTree>
    <p:extLst>
      <p:ext uri="{BB962C8B-B14F-4D97-AF65-F5344CB8AC3E}">
        <p14:creationId xmlns:p14="http://schemas.microsoft.com/office/powerpoint/2010/main" val="27566932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4" name="Rectangle 3"/>
          <p:cNvSpPr/>
          <p:nvPr/>
        </p:nvSpPr>
        <p:spPr>
          <a:xfrm>
            <a:off x="680860" y="1461949"/>
            <a:ext cx="10593598" cy="1446550"/>
          </a:xfrm>
          <a:prstGeom prst="rect">
            <a:avLst/>
          </a:prstGeom>
        </p:spPr>
        <p:txBody>
          <a:bodyPr wrap="square">
            <a:spAutoFit/>
          </a:bodyPr>
          <a:lstStyle/>
          <a:p>
            <a:r>
              <a:rPr lang="ro-RO" sz="2400" b="1" dirty="0">
                <a:solidFill>
                  <a:srgbClr val="FF0000"/>
                </a:solidFill>
              </a:rPr>
              <a:t>REGULAMENTUL (UE) NR. 548/2014 </a:t>
            </a:r>
            <a:r>
              <a:rPr lang="ro-RO" sz="2400" b="1" dirty="0" smtClean="0">
                <a:solidFill>
                  <a:srgbClr val="FF0000"/>
                </a:solidFill>
              </a:rPr>
              <a:t>al comisiei din </a:t>
            </a:r>
            <a:r>
              <a:rPr lang="ro-RO" sz="2400" b="1" dirty="0">
                <a:solidFill>
                  <a:srgbClr val="FF0000"/>
                </a:solidFill>
              </a:rPr>
              <a:t>21 mai 2014 </a:t>
            </a:r>
            <a:endParaRPr lang="ro-RO" sz="2400" b="1" dirty="0" smtClean="0">
              <a:solidFill>
                <a:srgbClr val="FF0000"/>
              </a:solidFill>
            </a:endParaRPr>
          </a:p>
          <a:p>
            <a:endParaRPr lang="ro-RO" sz="2400" b="1" dirty="0">
              <a:solidFill>
                <a:srgbClr val="FF0000"/>
              </a:solidFill>
            </a:endParaRPr>
          </a:p>
          <a:p>
            <a:r>
              <a:rPr lang="ro-RO" sz="2000" dirty="0" smtClean="0"/>
              <a:t>privind </a:t>
            </a:r>
            <a:r>
              <a:rPr lang="ro-RO" sz="2000" dirty="0"/>
              <a:t>punerea în aplicare a Directivei 2009/125/CE a Parlamentului European și a Consiliului în ceea ce </a:t>
            </a:r>
            <a:r>
              <a:rPr lang="ro-RO" sz="2000" dirty="0" smtClean="0"/>
              <a:t>privește </a:t>
            </a:r>
            <a:r>
              <a:rPr lang="ro-RO" sz="2000" b="1" dirty="0" smtClean="0"/>
              <a:t>transformatoarele </a:t>
            </a:r>
            <a:r>
              <a:rPr lang="ro-RO" sz="2000" b="1" dirty="0"/>
              <a:t>de putere mici, medii și mari </a:t>
            </a:r>
          </a:p>
        </p:txBody>
      </p:sp>
      <p:sp>
        <p:nvSpPr>
          <p:cNvPr id="5" name="Rectangle 4"/>
          <p:cNvSpPr/>
          <p:nvPr/>
        </p:nvSpPr>
        <p:spPr>
          <a:xfrm>
            <a:off x="680860" y="3101495"/>
            <a:ext cx="10100960" cy="2554545"/>
          </a:xfrm>
          <a:prstGeom prst="rect">
            <a:avLst/>
          </a:prstGeom>
        </p:spPr>
        <p:txBody>
          <a:bodyPr wrap="square">
            <a:spAutoFit/>
          </a:bodyPr>
          <a:lstStyle/>
          <a:p>
            <a:pPr algn="just"/>
            <a:r>
              <a:rPr lang="ro-RO" sz="2000" dirty="0" smtClean="0"/>
              <a:t>Acest regulament </a:t>
            </a:r>
            <a:r>
              <a:rPr lang="ro-RO" sz="2000" dirty="0"/>
              <a:t>stabilește cerințele de proiectare ecologică pentru </a:t>
            </a:r>
            <a:r>
              <a:rPr lang="ro-RO" sz="2000" u="sng" dirty="0"/>
              <a:t>introducerea pe piață sau punerea în funcțiune </a:t>
            </a:r>
            <a:r>
              <a:rPr lang="ro-RO" sz="2000" dirty="0"/>
              <a:t>a transformatoarelor de putere cu o putere minimă de 1 kVA utilizate în rețelele de transport și de distribuție a energiei electrice de 50 Hz sau pentru aplicații industriale. Regulamentul se aplică doar transformatoarelor achiziționate după intrarea în vigoare a regulamentului. </a:t>
            </a:r>
            <a:endParaRPr lang="ro-RO" sz="2000" dirty="0" smtClean="0"/>
          </a:p>
          <a:p>
            <a:pPr algn="just"/>
            <a:endParaRPr lang="ro-RO" sz="2000" dirty="0"/>
          </a:p>
          <a:p>
            <a:pPr algn="just"/>
            <a:r>
              <a:rPr lang="ro-RO" sz="2000" dirty="0">
                <a:hlinkClick r:id="rId3"/>
              </a:rPr>
              <a:t>https://eur-lex.europa.eu/legal-content/RO/TXT/PDF/?</a:t>
            </a:r>
            <a:r>
              <a:rPr lang="ro-RO" sz="2000" dirty="0" smtClean="0">
                <a:hlinkClick r:id="rId3"/>
              </a:rPr>
              <a:t>uri=CELEX:32014R0548&amp;from=RO</a:t>
            </a:r>
            <a:endParaRPr lang="ro-RO" sz="2000" dirty="0" smtClean="0"/>
          </a:p>
          <a:p>
            <a:pPr algn="just"/>
            <a:endParaRPr lang="ro-RO" sz="2000" dirty="0"/>
          </a:p>
        </p:txBody>
      </p:sp>
    </p:spTree>
    <p:extLst>
      <p:ext uri="{BB962C8B-B14F-4D97-AF65-F5344CB8AC3E}">
        <p14:creationId xmlns:p14="http://schemas.microsoft.com/office/powerpoint/2010/main" val="16785720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2" name="Picture 1"/>
          <p:cNvPicPr>
            <a:picLocks noChangeAspect="1"/>
          </p:cNvPicPr>
          <p:nvPr/>
        </p:nvPicPr>
        <p:blipFill>
          <a:blip r:embed="rId2"/>
          <a:stretch>
            <a:fillRect/>
          </a:stretch>
        </p:blipFill>
        <p:spPr>
          <a:xfrm>
            <a:off x="9483259" y="710772"/>
            <a:ext cx="1298561" cy="414564"/>
          </a:xfrm>
          <a:prstGeom prst="rect">
            <a:avLst/>
          </a:prstGeom>
        </p:spPr>
      </p:pic>
      <p:sp>
        <p:nvSpPr>
          <p:cNvPr id="3" name="Content Placeholder 2"/>
          <p:cNvSpPr>
            <a:spLocks noGrp="1"/>
          </p:cNvSpPr>
          <p:nvPr>
            <p:ph sz="half" idx="1"/>
          </p:nvPr>
        </p:nvSpPr>
        <p:spPr>
          <a:xfrm>
            <a:off x="859969" y="1326005"/>
            <a:ext cx="10546464" cy="4857979"/>
          </a:xfrm>
        </p:spPr>
        <p:txBody>
          <a:bodyPr>
            <a:noAutofit/>
          </a:bodyPr>
          <a:lstStyle/>
          <a:p>
            <a:pPr marL="0" indent="0" algn="just">
              <a:lnSpc>
                <a:spcPct val="100000"/>
              </a:lnSpc>
              <a:buNone/>
            </a:pPr>
            <a:r>
              <a:rPr lang="ro-RO" sz="1800" dirty="0">
                <a:solidFill>
                  <a:srgbClr val="FF0000"/>
                </a:solidFill>
              </a:rPr>
              <a:t>Articolul </a:t>
            </a:r>
            <a:r>
              <a:rPr lang="ro-RO" sz="1800" dirty="0" smtClean="0">
                <a:solidFill>
                  <a:srgbClr val="FF0000"/>
                </a:solidFill>
              </a:rPr>
              <a:t>3 - </a:t>
            </a:r>
            <a:r>
              <a:rPr lang="ro-RO" sz="1800" b="1" dirty="0"/>
              <a:t>Cerințe în materie de proiectare ecologică </a:t>
            </a:r>
          </a:p>
          <a:p>
            <a:pPr marL="0" indent="0" algn="just">
              <a:lnSpc>
                <a:spcPct val="100000"/>
              </a:lnSpc>
              <a:buNone/>
            </a:pPr>
            <a:r>
              <a:rPr lang="ro-RO" sz="1800" dirty="0" smtClean="0"/>
              <a:t>Transformatoarele </a:t>
            </a:r>
            <a:r>
              <a:rPr lang="ro-RO" sz="1800" dirty="0"/>
              <a:t>de putere mică, transformatoarele de putere medie și transformatoarele de putere mare îndeplinesc cerințele de proiectare ecologică stabilite în </a:t>
            </a:r>
            <a:r>
              <a:rPr lang="ro-RO" sz="1800" b="1" dirty="0">
                <a:solidFill>
                  <a:srgbClr val="0070C0"/>
                </a:solidFill>
              </a:rPr>
              <a:t>anexa I</a:t>
            </a:r>
            <a:r>
              <a:rPr lang="ro-RO" sz="1800" b="1" dirty="0"/>
              <a:t>. </a:t>
            </a:r>
            <a:endParaRPr lang="ro-RO" sz="1800" b="1" dirty="0" smtClean="0"/>
          </a:p>
          <a:p>
            <a:pPr marL="0" indent="0" algn="just">
              <a:lnSpc>
                <a:spcPct val="100000"/>
              </a:lnSpc>
              <a:buNone/>
            </a:pPr>
            <a:r>
              <a:rPr lang="ro-RO" sz="1800" dirty="0" smtClean="0">
                <a:solidFill>
                  <a:srgbClr val="FF0000"/>
                </a:solidFill>
              </a:rPr>
              <a:t>Articolul 4 </a:t>
            </a:r>
            <a:r>
              <a:rPr lang="ro-RO" sz="1800" dirty="0" smtClean="0"/>
              <a:t>- </a:t>
            </a:r>
            <a:r>
              <a:rPr lang="ro-RO" sz="1800" b="1" dirty="0" smtClean="0"/>
              <a:t>Evaluarea </a:t>
            </a:r>
            <a:r>
              <a:rPr lang="ro-RO" sz="1800" b="1" dirty="0"/>
              <a:t>conformității </a:t>
            </a:r>
            <a:endParaRPr lang="ro-RO" sz="1800" b="1" dirty="0" smtClean="0"/>
          </a:p>
          <a:p>
            <a:pPr marL="0" indent="0" algn="just">
              <a:lnSpc>
                <a:spcPct val="100000"/>
              </a:lnSpc>
              <a:buNone/>
            </a:pPr>
            <a:r>
              <a:rPr lang="ro-RO" sz="1800" dirty="0" smtClean="0"/>
              <a:t>Evaluarea </a:t>
            </a:r>
            <a:r>
              <a:rPr lang="ro-RO" sz="1800" dirty="0"/>
              <a:t>conformității se efectuează aplicându-se procedura de control intern al proiectării prevăzută în </a:t>
            </a:r>
            <a:r>
              <a:rPr lang="en-US" sz="1800" dirty="0" smtClean="0"/>
              <a:t/>
            </a:r>
            <a:br>
              <a:rPr lang="en-US" sz="1800" dirty="0" smtClean="0"/>
            </a:br>
            <a:r>
              <a:rPr lang="ro-RO" sz="1800" b="1" dirty="0" smtClean="0">
                <a:solidFill>
                  <a:srgbClr val="0070C0"/>
                </a:solidFill>
              </a:rPr>
              <a:t>anexa </a:t>
            </a:r>
            <a:r>
              <a:rPr lang="ro-RO" sz="1800" b="1" dirty="0">
                <a:solidFill>
                  <a:srgbClr val="0070C0"/>
                </a:solidFill>
              </a:rPr>
              <a:t>IV </a:t>
            </a:r>
            <a:r>
              <a:rPr lang="ro-RO" sz="1800" dirty="0"/>
              <a:t>la Directiva 2009/125/CE sau procedurii referitoare la sistemul de gestionare prevăzută în anexa V la aceeași directivă. </a:t>
            </a:r>
            <a:endParaRPr lang="ro-RO" sz="1800" dirty="0" smtClean="0"/>
          </a:p>
          <a:p>
            <a:pPr marL="0" indent="0" algn="just">
              <a:lnSpc>
                <a:spcPct val="100000"/>
              </a:lnSpc>
              <a:buNone/>
            </a:pPr>
            <a:r>
              <a:rPr lang="ro-RO" sz="1800" dirty="0" smtClean="0">
                <a:solidFill>
                  <a:srgbClr val="FF0000"/>
                </a:solidFill>
              </a:rPr>
              <a:t>Articolul </a:t>
            </a:r>
            <a:r>
              <a:rPr lang="ro-RO" sz="1800" dirty="0">
                <a:solidFill>
                  <a:srgbClr val="FF0000"/>
                </a:solidFill>
              </a:rPr>
              <a:t>5</a:t>
            </a:r>
            <a:r>
              <a:rPr lang="ro-RO" sz="1800" dirty="0"/>
              <a:t> </a:t>
            </a:r>
            <a:r>
              <a:rPr lang="ro-RO" sz="1800" dirty="0" smtClean="0"/>
              <a:t>- </a:t>
            </a:r>
            <a:r>
              <a:rPr lang="ro-RO" sz="1800" b="1" dirty="0" smtClean="0"/>
              <a:t>Procedura </a:t>
            </a:r>
            <a:r>
              <a:rPr lang="ro-RO" sz="1800" b="1" dirty="0"/>
              <a:t>de verificare în scopul supravegherii pieței </a:t>
            </a:r>
            <a:endParaRPr lang="ro-RO" sz="1800" b="1" dirty="0" smtClean="0"/>
          </a:p>
          <a:p>
            <a:pPr marL="0" indent="0" algn="just">
              <a:lnSpc>
                <a:spcPct val="100000"/>
              </a:lnSpc>
              <a:buNone/>
            </a:pPr>
            <a:r>
              <a:rPr lang="ro-RO" sz="1800" dirty="0" smtClean="0"/>
              <a:t>La </a:t>
            </a:r>
            <a:r>
              <a:rPr lang="ro-RO" sz="1800" dirty="0"/>
              <a:t>efectuarea verificărilor în scopul supravegherii pieței menționate în articolul 3 alineatul (2) din Directiva 2009/125/CE, autoritățile statelor membre aplică procedura de verificare prevăzută în </a:t>
            </a:r>
            <a:r>
              <a:rPr lang="ro-RO" sz="1800" b="1" dirty="0">
                <a:solidFill>
                  <a:srgbClr val="0070C0"/>
                </a:solidFill>
              </a:rPr>
              <a:t>anexa III </a:t>
            </a:r>
            <a:r>
              <a:rPr lang="ro-RO" sz="1800" dirty="0"/>
              <a:t>la prezentul regulament. </a:t>
            </a:r>
            <a:endParaRPr lang="ro-RO" sz="1800" dirty="0" smtClean="0"/>
          </a:p>
          <a:p>
            <a:pPr marL="0" indent="0" algn="just">
              <a:lnSpc>
                <a:spcPct val="100000"/>
              </a:lnSpc>
              <a:buNone/>
            </a:pPr>
            <a:r>
              <a:rPr lang="ro-RO" sz="1800" dirty="0" smtClean="0">
                <a:solidFill>
                  <a:srgbClr val="FF0000"/>
                </a:solidFill>
              </a:rPr>
              <a:t>Articolul 6 -</a:t>
            </a:r>
            <a:r>
              <a:rPr lang="ro-RO" sz="1800" dirty="0" smtClean="0"/>
              <a:t> </a:t>
            </a:r>
            <a:r>
              <a:rPr lang="ro-RO" sz="1800" b="1" dirty="0"/>
              <a:t>Criterii indicative de referință </a:t>
            </a:r>
            <a:endParaRPr lang="ro-RO" sz="1800" b="1" dirty="0" smtClean="0"/>
          </a:p>
          <a:p>
            <a:pPr marL="0" indent="0" algn="just">
              <a:lnSpc>
                <a:spcPct val="100000"/>
              </a:lnSpc>
              <a:buNone/>
            </a:pPr>
            <a:r>
              <a:rPr lang="ro-RO" sz="1800" dirty="0" smtClean="0"/>
              <a:t>Criteriile </a:t>
            </a:r>
            <a:r>
              <a:rPr lang="ro-RO" sz="1800" dirty="0"/>
              <a:t>de referință orientative pentru transformatoarele cele mai performante, realizabile din punct de vedere tehnologic la momentul adoptării prezentului regulament, figurează în </a:t>
            </a:r>
            <a:r>
              <a:rPr lang="ro-RO" sz="1800" dirty="0">
                <a:solidFill>
                  <a:srgbClr val="0070C0"/>
                </a:solidFill>
              </a:rPr>
              <a:t>anexa IV</a:t>
            </a:r>
            <a:r>
              <a:rPr lang="ro-RO" sz="1800" dirty="0"/>
              <a:t>. </a:t>
            </a:r>
            <a:endParaRPr lang="ro-RO" sz="1800" dirty="0" smtClean="0"/>
          </a:p>
          <a:p>
            <a:pPr marL="0" indent="0" algn="just">
              <a:lnSpc>
                <a:spcPct val="100000"/>
              </a:lnSpc>
              <a:buNone/>
            </a:pPr>
            <a:endParaRPr lang="ro-RO" sz="1800" dirty="0"/>
          </a:p>
        </p:txBody>
      </p:sp>
    </p:spTree>
    <p:extLst>
      <p:ext uri="{BB962C8B-B14F-4D97-AF65-F5344CB8AC3E}">
        <p14:creationId xmlns:p14="http://schemas.microsoft.com/office/powerpoint/2010/main" val="32990313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118" y="1468192"/>
            <a:ext cx="10586438" cy="3709116"/>
          </a:xfrm>
        </p:spPr>
        <p:txBody>
          <a:bodyPr>
            <a:noAutofit/>
          </a:bodyPr>
          <a:lstStyle/>
          <a:p>
            <a:pPr algn="just">
              <a:lnSpc>
                <a:spcPct val="150000"/>
              </a:lnSpc>
            </a:pPr>
            <a:r>
              <a:rPr lang="vi-VN" sz="2000" b="0" dirty="0">
                <a:latin typeface="Calibri" pitchFamily="34" charset="0"/>
                <a:cs typeface="Calibri" pitchFamily="34" charset="0"/>
              </a:rPr>
              <a:t>Comisia a analizat </a:t>
            </a:r>
            <a:r>
              <a:rPr lang="vi-VN" sz="2000" dirty="0">
                <a:latin typeface="Calibri" pitchFamily="34" charset="0"/>
                <a:cs typeface="Calibri" pitchFamily="34" charset="0"/>
              </a:rPr>
              <a:t>Directiva 2010/30/UE a Parlamentului European și a Consiliului (3) </a:t>
            </a:r>
            <a:r>
              <a:rPr lang="en-US" sz="2000" dirty="0" err="1">
                <a:latin typeface="Calibri" pitchFamily="34" charset="0"/>
                <a:cs typeface="Calibri" pitchFamily="34" charset="0"/>
              </a:rPr>
              <a:t>privind</a:t>
            </a:r>
            <a:r>
              <a:rPr lang="en-US" sz="2000" dirty="0">
                <a:latin typeface="Calibri" pitchFamily="34" charset="0"/>
                <a:cs typeface="Calibri" pitchFamily="34" charset="0"/>
              </a:rPr>
              <a:t> </a:t>
            </a:r>
            <a:r>
              <a:rPr lang="en-US" sz="2000" dirty="0" err="1">
                <a:latin typeface="Calibri" pitchFamily="34" charset="0"/>
                <a:cs typeface="Calibri" pitchFamily="34" charset="0"/>
              </a:rPr>
              <a:t>indicarea</a:t>
            </a:r>
            <a:r>
              <a:rPr lang="en-US" sz="2000" dirty="0">
                <a:latin typeface="Calibri" pitchFamily="34" charset="0"/>
                <a:cs typeface="Calibri" pitchFamily="34" charset="0"/>
              </a:rPr>
              <a:t>, </a:t>
            </a:r>
            <a:r>
              <a:rPr lang="en-US" sz="2000" dirty="0" err="1">
                <a:latin typeface="Calibri" pitchFamily="34" charset="0"/>
                <a:cs typeface="Calibri" pitchFamily="34" charset="0"/>
              </a:rPr>
              <a:t>prin</a:t>
            </a:r>
            <a:r>
              <a:rPr lang="en-US" sz="2000" dirty="0">
                <a:latin typeface="Calibri" pitchFamily="34" charset="0"/>
                <a:cs typeface="Calibri" pitchFamily="34" charset="0"/>
              </a:rPr>
              <a:t> </a:t>
            </a:r>
            <a:r>
              <a:rPr lang="en-US" sz="2000" dirty="0" err="1">
                <a:latin typeface="Calibri" pitchFamily="34" charset="0"/>
                <a:cs typeface="Calibri" pitchFamily="34" charset="0"/>
              </a:rPr>
              <a:t>etichetare</a:t>
            </a:r>
            <a:r>
              <a:rPr lang="en-US" sz="2000" dirty="0">
                <a:latin typeface="Calibri" pitchFamily="34" charset="0"/>
                <a:cs typeface="Calibri" pitchFamily="34" charset="0"/>
              </a:rPr>
              <a:t> </a:t>
            </a:r>
            <a:r>
              <a:rPr lang="en-US" sz="2000" dirty="0" err="1">
                <a:latin typeface="Calibri" pitchFamily="34" charset="0"/>
                <a:cs typeface="Calibri" pitchFamily="34" charset="0"/>
              </a:rPr>
              <a:t>și</a:t>
            </a:r>
            <a:r>
              <a:rPr lang="en-US" sz="2000" dirty="0">
                <a:latin typeface="Calibri" pitchFamily="34" charset="0"/>
                <a:cs typeface="Calibri" pitchFamily="34" charset="0"/>
              </a:rPr>
              <a:t> </a:t>
            </a:r>
            <a:r>
              <a:rPr lang="en-US" sz="2000" dirty="0" err="1">
                <a:latin typeface="Calibri" pitchFamily="34" charset="0"/>
                <a:cs typeface="Calibri" pitchFamily="34" charset="0"/>
              </a:rPr>
              <a:t>informații</a:t>
            </a:r>
            <a:r>
              <a:rPr lang="en-US" sz="2000" dirty="0">
                <a:latin typeface="Calibri" pitchFamily="34" charset="0"/>
                <a:cs typeface="Calibri" pitchFamily="34" charset="0"/>
              </a:rPr>
              <a:t> standard </a:t>
            </a:r>
            <a:r>
              <a:rPr lang="en-US" sz="2000" dirty="0" err="1">
                <a:latin typeface="Calibri" pitchFamily="34" charset="0"/>
                <a:cs typeface="Calibri" pitchFamily="34" charset="0"/>
              </a:rPr>
              <a:t>despre</a:t>
            </a:r>
            <a:r>
              <a:rPr lang="en-US" sz="2000" dirty="0">
                <a:latin typeface="Calibri" pitchFamily="34" charset="0"/>
                <a:cs typeface="Calibri" pitchFamily="34" charset="0"/>
              </a:rPr>
              <a:t> </a:t>
            </a:r>
            <a:r>
              <a:rPr lang="en-US" sz="2000" dirty="0" err="1">
                <a:latin typeface="Calibri" pitchFamily="34" charset="0"/>
                <a:cs typeface="Calibri" pitchFamily="34" charset="0"/>
              </a:rPr>
              <a:t>produs</a:t>
            </a:r>
            <a:r>
              <a:rPr lang="en-US" sz="2000" dirty="0">
                <a:latin typeface="Calibri" pitchFamily="34" charset="0"/>
                <a:cs typeface="Calibri" pitchFamily="34" charset="0"/>
              </a:rPr>
              <a:t>, a </a:t>
            </a:r>
            <a:r>
              <a:rPr lang="en-US" sz="2000" dirty="0" err="1">
                <a:latin typeface="Calibri" pitchFamily="34" charset="0"/>
                <a:cs typeface="Calibri" pitchFamily="34" charset="0"/>
              </a:rPr>
              <a:t>consumului</a:t>
            </a:r>
            <a:r>
              <a:rPr lang="en-US" sz="2000" dirty="0">
                <a:latin typeface="Calibri" pitchFamily="34" charset="0"/>
                <a:cs typeface="Calibri" pitchFamily="34" charset="0"/>
              </a:rPr>
              <a:t> de </a:t>
            </a:r>
            <a:r>
              <a:rPr lang="en-US" sz="2000" dirty="0" err="1">
                <a:latin typeface="Calibri" pitchFamily="34" charset="0"/>
                <a:cs typeface="Calibri" pitchFamily="34" charset="0"/>
              </a:rPr>
              <a:t>energie</a:t>
            </a:r>
            <a:r>
              <a:rPr lang="en-US" sz="2000" dirty="0">
                <a:latin typeface="Calibri" pitchFamily="34" charset="0"/>
                <a:cs typeface="Calibri" pitchFamily="34" charset="0"/>
              </a:rPr>
              <a:t> </a:t>
            </a:r>
            <a:r>
              <a:rPr lang="en-US" sz="2000" dirty="0" err="1">
                <a:latin typeface="Calibri" pitchFamily="34" charset="0"/>
                <a:cs typeface="Calibri" pitchFamily="34" charset="0"/>
              </a:rPr>
              <a:t>și</a:t>
            </a:r>
            <a:r>
              <a:rPr lang="en-US" sz="2000" dirty="0">
                <a:latin typeface="Calibri" pitchFamily="34" charset="0"/>
                <a:cs typeface="Calibri" pitchFamily="34" charset="0"/>
              </a:rPr>
              <a:t> de </a:t>
            </a:r>
            <a:r>
              <a:rPr lang="en-US" sz="2000" dirty="0" err="1">
                <a:latin typeface="Calibri" pitchFamily="34" charset="0"/>
                <a:cs typeface="Calibri" pitchFamily="34" charset="0"/>
              </a:rPr>
              <a:t>alte</a:t>
            </a:r>
            <a:r>
              <a:rPr lang="en-US" sz="2000" dirty="0">
                <a:latin typeface="Calibri" pitchFamily="34" charset="0"/>
                <a:cs typeface="Calibri" pitchFamily="34" charset="0"/>
              </a:rPr>
              <a:t> </a:t>
            </a:r>
            <a:r>
              <a:rPr lang="en-US" sz="2000" dirty="0" err="1">
                <a:latin typeface="Calibri" pitchFamily="34" charset="0"/>
                <a:cs typeface="Calibri" pitchFamily="34" charset="0"/>
              </a:rPr>
              <a:t>resurse</a:t>
            </a:r>
            <a:r>
              <a:rPr lang="en-US" sz="2000" dirty="0">
                <a:latin typeface="Calibri" pitchFamily="34" charset="0"/>
                <a:cs typeface="Calibri" pitchFamily="34" charset="0"/>
              </a:rPr>
              <a:t> al </a:t>
            </a:r>
            <a:r>
              <a:rPr lang="en-US" sz="2000" dirty="0" err="1">
                <a:latin typeface="Calibri" pitchFamily="34" charset="0"/>
                <a:cs typeface="Calibri" pitchFamily="34" charset="0"/>
              </a:rPr>
              <a:t>produselor</a:t>
            </a:r>
            <a:r>
              <a:rPr lang="en-US" sz="2000" dirty="0">
                <a:latin typeface="Calibri" pitchFamily="34" charset="0"/>
                <a:cs typeface="Calibri" pitchFamily="34" charset="0"/>
              </a:rPr>
              <a:t> cu impact energetic </a:t>
            </a:r>
            <a:r>
              <a:rPr lang="vi-VN" sz="2000" b="0" dirty="0">
                <a:latin typeface="Calibri" pitchFamily="34" charset="0"/>
                <a:cs typeface="Calibri" pitchFamily="34" charset="0"/>
              </a:rPr>
              <a:t>din perspectiva eficacității acesteia și a identificat nevoia de a actualiza cadrul privind etichetarea energetică pentru a-i îmbunătăți eficacitatea. </a:t>
            </a:r>
            <a:r>
              <a:rPr lang="en-US" sz="2000" b="0" dirty="0" err="1">
                <a:latin typeface="Calibri" pitchFamily="34" charset="0"/>
                <a:cs typeface="Calibri" pitchFamily="34" charset="0"/>
              </a:rPr>
              <a:t>Astfel</a:t>
            </a:r>
            <a:r>
              <a:rPr lang="en-US" sz="2000" b="0" dirty="0">
                <a:latin typeface="Calibri" pitchFamily="34" charset="0"/>
                <a:cs typeface="Calibri" pitchFamily="34" charset="0"/>
              </a:rPr>
              <a:t>, </a:t>
            </a:r>
            <a:r>
              <a:rPr lang="vi-VN" sz="2000" b="0" dirty="0">
                <a:latin typeface="Calibri" pitchFamily="34" charset="0"/>
                <a:cs typeface="Calibri" pitchFamily="34" charset="0"/>
              </a:rPr>
              <a:t>Directiv</a:t>
            </a:r>
            <a:r>
              <a:rPr lang="en-US" sz="2000" b="0" dirty="0">
                <a:latin typeface="Calibri" pitchFamily="34" charset="0"/>
                <a:cs typeface="Calibri" pitchFamily="34" charset="0"/>
              </a:rPr>
              <a:t>a</a:t>
            </a:r>
            <a:r>
              <a:rPr lang="vi-VN" sz="2000" b="0" dirty="0">
                <a:latin typeface="Calibri" pitchFamily="34" charset="0"/>
                <a:cs typeface="Calibri" pitchFamily="34" charset="0"/>
              </a:rPr>
              <a:t> 2010/30/UE </a:t>
            </a:r>
            <a:r>
              <a:rPr lang="en-US" sz="2000" b="0" dirty="0">
                <a:latin typeface="Calibri" pitchFamily="34" charset="0"/>
                <a:cs typeface="Calibri" pitchFamily="34" charset="0"/>
              </a:rPr>
              <a:t>a </a:t>
            </a:r>
            <a:r>
              <a:rPr lang="en-US" sz="2000" b="0" dirty="0" err="1">
                <a:latin typeface="Calibri" pitchFamily="34" charset="0"/>
                <a:cs typeface="Calibri" pitchFamily="34" charset="0"/>
              </a:rPr>
              <a:t>fost</a:t>
            </a:r>
            <a:r>
              <a:rPr lang="en-US" sz="2000" b="0" dirty="0">
                <a:latin typeface="Calibri" pitchFamily="34" charset="0"/>
                <a:cs typeface="Calibri" pitchFamily="34" charset="0"/>
              </a:rPr>
              <a:t> </a:t>
            </a:r>
            <a:r>
              <a:rPr lang="vi-VN" sz="2000" b="0" dirty="0">
                <a:latin typeface="Calibri" pitchFamily="34" charset="0"/>
                <a:cs typeface="Calibri" pitchFamily="34" charset="0"/>
              </a:rPr>
              <a:t>înlocui</a:t>
            </a:r>
            <a:r>
              <a:rPr lang="en-US" sz="2000" b="0" dirty="0">
                <a:latin typeface="Calibri" pitchFamily="34" charset="0"/>
                <a:cs typeface="Calibri" pitchFamily="34" charset="0"/>
              </a:rPr>
              <a:t>t</a:t>
            </a:r>
            <a:r>
              <a:rPr lang="vi-VN" sz="2000" b="0" dirty="0">
                <a:latin typeface="Calibri" pitchFamily="34" charset="0"/>
                <a:cs typeface="Calibri" pitchFamily="34" charset="0"/>
              </a:rPr>
              <a:t>ă</a:t>
            </a:r>
            <a:r>
              <a:rPr lang="en-US" sz="2000" b="0" dirty="0">
                <a:latin typeface="Calibri" pitchFamily="34" charset="0"/>
                <a:cs typeface="Calibri" pitchFamily="34" charset="0"/>
              </a:rPr>
              <a:t> </a:t>
            </a:r>
            <a:r>
              <a:rPr lang="vi-VN" sz="2000" b="0" dirty="0">
                <a:latin typeface="Calibri" pitchFamily="34" charset="0"/>
                <a:cs typeface="Calibri" pitchFamily="34" charset="0"/>
              </a:rPr>
              <a:t>printr-un regulament care păstrează în esență același domeniu de aplicare, dar care modifică și îmbunătățește unele dispoziții pentru a le clarifica și a le actualiza conținutul, ținând seama de progresele tehnologice obținute în ultimii ani în materie de eficiență energetică a produselor. </a:t>
            </a:r>
            <a:endParaRPr lang="en-US" sz="2000" dirty="0">
              <a:latin typeface="Calibri" pitchFamily="34" charset="0"/>
              <a:cs typeface="Calibri" pitchFamily="34" charset="0"/>
            </a:endParaRPr>
          </a:p>
        </p:txBody>
      </p:sp>
      <p:sp>
        <p:nvSpPr>
          <p:cNvPr id="5" name="Title 1"/>
          <p:cNvSpPr txBox="1">
            <a:spLocks/>
          </p:cNvSpPr>
          <p:nvPr/>
        </p:nvSpPr>
        <p:spPr>
          <a:xfrm>
            <a:off x="811367" y="5177308"/>
            <a:ext cx="10568189" cy="8929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1800" b="1" kern="1200" baseline="0">
                <a:solidFill>
                  <a:schemeClr val="tx1"/>
                </a:solidFill>
                <a:latin typeface="+mn-lt"/>
                <a:ea typeface="+mj-ea"/>
                <a:cs typeface="Arial" panose="020B0604020202020204" pitchFamily="34" charset="0"/>
              </a:defRPr>
            </a:lvl1pPr>
          </a:lstStyle>
          <a:p>
            <a:r>
              <a:rPr lang="en-US" sz="2000" dirty="0" err="1">
                <a:latin typeface="Calibri" pitchFamily="34" charset="0"/>
                <a:cs typeface="Calibri" pitchFamily="34" charset="0"/>
              </a:rPr>
              <a:t>Asfel</a:t>
            </a:r>
            <a:r>
              <a:rPr lang="en-US" sz="2000" dirty="0">
                <a:latin typeface="Calibri" pitchFamily="34" charset="0"/>
                <a:cs typeface="Calibri" pitchFamily="34" charset="0"/>
              </a:rPr>
              <a:t>, </a:t>
            </a:r>
            <a:r>
              <a:rPr lang="en-US" sz="2000" dirty="0" err="1" smtClean="0">
                <a:latin typeface="Calibri" pitchFamily="34" charset="0"/>
                <a:cs typeface="Calibri" pitchFamily="34" charset="0"/>
              </a:rPr>
              <a:t>prin</a:t>
            </a:r>
            <a:r>
              <a:rPr lang="en-US" sz="2000" dirty="0" smtClean="0">
                <a:latin typeface="Calibri" pitchFamily="34" charset="0"/>
                <a:cs typeface="Calibri" pitchFamily="34" charset="0"/>
              </a:rPr>
              <a:t> </a:t>
            </a:r>
            <a:r>
              <a:rPr lang="vi-VN" sz="2000" dirty="0" smtClean="0">
                <a:solidFill>
                  <a:srgbClr val="FF0000"/>
                </a:solidFill>
                <a:latin typeface="Calibri" pitchFamily="34" charset="0"/>
                <a:cs typeface="Calibri" pitchFamily="34" charset="0"/>
              </a:rPr>
              <a:t>Regulamentul UE 1369/ 2017</a:t>
            </a:r>
            <a:r>
              <a:rPr lang="en-US" sz="2000" dirty="0" smtClean="0">
                <a:solidFill>
                  <a:srgbClr val="FF0000"/>
                </a:solidFill>
                <a:latin typeface="Calibri" pitchFamily="34" charset="0"/>
                <a:cs typeface="Calibri" pitchFamily="34" charset="0"/>
              </a:rPr>
              <a:t> </a:t>
            </a:r>
            <a:r>
              <a:rPr lang="vi-VN" sz="2000" dirty="0" smtClean="0">
                <a:latin typeface="Calibri" pitchFamily="34" charset="0"/>
                <a:cs typeface="Calibri" pitchFamily="34" charset="0"/>
              </a:rPr>
              <a:t>al Parlamentului European și al Consiliului din 4 iulie 2017 </a:t>
            </a:r>
            <a:r>
              <a:rPr lang="en-US" sz="2000" dirty="0" smtClean="0">
                <a:latin typeface="Calibri" pitchFamily="34" charset="0"/>
                <a:cs typeface="Calibri" pitchFamily="34" charset="0"/>
              </a:rPr>
              <a:t>se </a:t>
            </a:r>
            <a:r>
              <a:rPr lang="vi-VN" sz="2000" dirty="0" smtClean="0">
                <a:latin typeface="Calibri" pitchFamily="34" charset="0"/>
                <a:cs typeface="Calibri" pitchFamily="34" charset="0"/>
              </a:rPr>
              <a:t>stabil</a:t>
            </a:r>
            <a:r>
              <a:rPr lang="en-US" sz="2000" dirty="0" err="1" smtClean="0">
                <a:latin typeface="Calibri" pitchFamily="34" charset="0"/>
                <a:cs typeface="Calibri" pitchFamily="34" charset="0"/>
              </a:rPr>
              <a:t>este</a:t>
            </a:r>
            <a:r>
              <a:rPr lang="en-US" sz="2000" dirty="0" smtClean="0">
                <a:latin typeface="Calibri" pitchFamily="34" charset="0"/>
                <a:cs typeface="Calibri" pitchFamily="34" charset="0"/>
              </a:rPr>
              <a:t>  </a:t>
            </a:r>
            <a:r>
              <a:rPr lang="vi-VN" sz="2000" dirty="0" smtClean="0">
                <a:latin typeface="Calibri" pitchFamily="34" charset="0"/>
                <a:cs typeface="Calibri" pitchFamily="34" charset="0"/>
              </a:rPr>
              <a:t>un cadru </a:t>
            </a:r>
            <a:r>
              <a:rPr lang="en-US" sz="2000" dirty="0" err="1" smtClean="0">
                <a:latin typeface="Calibri" pitchFamily="34" charset="0"/>
                <a:cs typeface="Calibri" pitchFamily="34" charset="0"/>
              </a:rPr>
              <a:t>nou</a:t>
            </a:r>
            <a:r>
              <a:rPr lang="en-US" sz="2000" dirty="0" smtClean="0">
                <a:latin typeface="Calibri" pitchFamily="34" charset="0"/>
                <a:cs typeface="Calibri" pitchFamily="34" charset="0"/>
              </a:rPr>
              <a:t> </a:t>
            </a:r>
            <a:r>
              <a:rPr lang="vi-VN" sz="2000" dirty="0" smtClean="0">
                <a:latin typeface="Calibri" pitchFamily="34" charset="0"/>
                <a:cs typeface="Calibri" pitchFamily="34" charset="0"/>
              </a:rPr>
              <a:t>pentru etichetarea energetică și </a:t>
            </a:r>
            <a:r>
              <a:rPr lang="en-US" sz="2000" dirty="0" smtClean="0">
                <a:latin typeface="Calibri" pitchFamily="34" charset="0"/>
                <a:cs typeface="Calibri" pitchFamily="34" charset="0"/>
              </a:rPr>
              <a:t>se </a:t>
            </a:r>
            <a:r>
              <a:rPr lang="vi-VN" sz="2000" u="sng" dirty="0" smtClean="0">
                <a:latin typeface="Calibri" pitchFamily="34" charset="0"/>
                <a:cs typeface="Calibri" pitchFamily="34" charset="0"/>
              </a:rPr>
              <a:t>abrogă</a:t>
            </a:r>
            <a:r>
              <a:rPr lang="en-US" sz="2000" u="sng" dirty="0" smtClean="0">
                <a:latin typeface="Calibri" pitchFamily="34" charset="0"/>
                <a:cs typeface="Calibri" pitchFamily="34" charset="0"/>
              </a:rPr>
              <a:t> </a:t>
            </a:r>
            <a:r>
              <a:rPr lang="vi-VN" sz="2000" u="sng" dirty="0" smtClean="0">
                <a:latin typeface="Calibri" pitchFamily="34" charset="0"/>
                <a:cs typeface="Calibri" pitchFamily="34" charset="0"/>
              </a:rPr>
              <a:t>Directiv</a:t>
            </a:r>
            <a:r>
              <a:rPr lang="en-US" sz="2000" u="sng" dirty="0" smtClean="0">
                <a:latin typeface="Calibri" pitchFamily="34" charset="0"/>
                <a:cs typeface="Calibri" pitchFamily="34" charset="0"/>
              </a:rPr>
              <a:t>a</a:t>
            </a:r>
            <a:r>
              <a:rPr lang="vi-VN" sz="2000" u="sng" dirty="0" smtClean="0">
                <a:latin typeface="Calibri" pitchFamily="34" charset="0"/>
                <a:cs typeface="Calibri" pitchFamily="34" charset="0"/>
              </a:rPr>
              <a:t> 2010/30/UE</a:t>
            </a:r>
            <a:r>
              <a:rPr lang="en-US" sz="2000" u="sng" dirty="0" smtClean="0">
                <a:latin typeface="Calibri" pitchFamily="34" charset="0"/>
                <a:cs typeface="Calibri" pitchFamily="34" charset="0"/>
              </a:rPr>
              <a:t>.</a:t>
            </a:r>
            <a:r>
              <a:rPr lang="vi-VN" sz="2000" u="sng" dirty="0" smtClean="0">
                <a:latin typeface="Calibri" pitchFamily="34" charset="0"/>
                <a:cs typeface="Calibri" pitchFamily="34" charset="0"/>
              </a:rPr>
              <a:t> </a:t>
            </a:r>
            <a:endParaRPr lang="en-US" sz="2000" u="sng" dirty="0">
              <a:latin typeface="Calibri" pitchFamily="34" charset="0"/>
              <a:cs typeface="Calibri" pitchFamily="34" charset="0"/>
            </a:endParaRPr>
          </a:p>
        </p:txBody>
      </p:sp>
      <p:pic>
        <p:nvPicPr>
          <p:cNvPr id="6" name="Picture 5"/>
          <p:cNvPicPr>
            <a:picLocks noChangeAspect="1"/>
          </p:cNvPicPr>
          <p:nvPr/>
        </p:nvPicPr>
        <p:blipFill>
          <a:blip r:embed="rId2"/>
          <a:stretch>
            <a:fillRect/>
          </a:stretch>
        </p:blipFill>
        <p:spPr>
          <a:xfrm>
            <a:off x="9483259" y="710772"/>
            <a:ext cx="1298561" cy="414564"/>
          </a:xfrm>
          <a:prstGeom prst="rect">
            <a:avLst/>
          </a:prstGeom>
        </p:spPr>
      </p:pic>
    </p:spTree>
    <p:extLst>
      <p:ext uri="{BB962C8B-B14F-4D97-AF65-F5344CB8AC3E}">
        <p14:creationId xmlns:p14="http://schemas.microsoft.com/office/powerpoint/2010/main" val="2681750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940158" y="3528812"/>
            <a:ext cx="10483403" cy="2588654"/>
          </a:xfrm>
        </p:spPr>
        <p:txBody>
          <a:bodyPr>
            <a:normAutofit/>
          </a:bodyPr>
          <a:lstStyle/>
          <a:p>
            <a:pPr marL="0" indent="0" algn="just">
              <a:lnSpc>
                <a:spcPct val="150000"/>
              </a:lnSpc>
              <a:buNone/>
            </a:pPr>
            <a:r>
              <a:rPr lang="ro-RO" dirty="0" smtClean="0"/>
              <a:t>R</a:t>
            </a:r>
            <a:r>
              <a:rPr lang="en-US" dirty="0" err="1" smtClean="0"/>
              <a:t>egulamentele</a:t>
            </a:r>
            <a:r>
              <a:rPr lang="en-US" dirty="0" smtClean="0"/>
              <a:t> </a:t>
            </a:r>
            <a:r>
              <a:rPr lang="ro-RO" dirty="0" smtClean="0"/>
              <a:t> </a:t>
            </a:r>
            <a:r>
              <a:rPr lang="en-US" dirty="0" smtClean="0"/>
              <a:t>delegate</a:t>
            </a:r>
            <a:r>
              <a:rPr lang="ro-RO" dirty="0" smtClean="0"/>
              <a:t> </a:t>
            </a:r>
            <a:r>
              <a:rPr lang="ro-RO" dirty="0"/>
              <a:t>(UE) de completare a Directivei 2010/30/UE a Parlamentului European si a </a:t>
            </a:r>
            <a:r>
              <a:rPr lang="ro-RO" dirty="0" smtClean="0"/>
              <a:t>Consiliului</a:t>
            </a:r>
            <a:r>
              <a:rPr lang="en-US" dirty="0" smtClean="0"/>
              <a:t> nr</a:t>
            </a:r>
            <a:r>
              <a:rPr lang="ro-RO" dirty="0" smtClean="0"/>
              <a:t>.</a:t>
            </a:r>
            <a:r>
              <a:rPr lang="en-US" dirty="0" smtClean="0"/>
              <a:t>:</a:t>
            </a:r>
            <a:r>
              <a:rPr lang="ro-RO" dirty="0" smtClean="0"/>
              <a:t> 1059/2010</a:t>
            </a:r>
            <a:r>
              <a:rPr lang="en-US" dirty="0" smtClean="0"/>
              <a:t>, </a:t>
            </a:r>
            <a:r>
              <a:rPr lang="ro-RO" dirty="0" smtClean="0"/>
              <a:t>1060/2010 </a:t>
            </a:r>
            <a:r>
              <a:rPr lang="en-US" dirty="0" smtClean="0"/>
              <a:t>, </a:t>
            </a:r>
            <a:r>
              <a:rPr lang="ro-RO" dirty="0"/>
              <a:t>1061/2010 </a:t>
            </a:r>
            <a:r>
              <a:rPr lang="en-US" dirty="0" smtClean="0"/>
              <a:t>, </a:t>
            </a:r>
            <a:r>
              <a:rPr lang="ro-RO" dirty="0" smtClean="0"/>
              <a:t>1062/2010</a:t>
            </a:r>
            <a:r>
              <a:rPr lang="en-US" dirty="0" smtClean="0"/>
              <a:t>, </a:t>
            </a:r>
            <a:r>
              <a:rPr lang="ro-RO" dirty="0" smtClean="0"/>
              <a:t>629/2011</a:t>
            </a:r>
            <a:r>
              <a:rPr lang="en-US" dirty="0" smtClean="0"/>
              <a:t>, cu </a:t>
            </a:r>
            <a:r>
              <a:rPr lang="en-US" dirty="0" err="1" smtClean="0"/>
              <a:t>privire</a:t>
            </a:r>
            <a:r>
              <a:rPr lang="en-US" dirty="0" smtClean="0"/>
              <a:t> </a:t>
            </a:r>
            <a:r>
              <a:rPr lang="ro-RO" dirty="0" smtClean="0"/>
              <a:t>la </a:t>
            </a:r>
            <a:r>
              <a:rPr lang="ro-RO" dirty="0"/>
              <a:t>cerinţele de etichetare energetică aplicabile </a:t>
            </a:r>
            <a:r>
              <a:rPr lang="ro-RO" b="1" dirty="0"/>
              <a:t>maşinilor de spălat vase de uz </a:t>
            </a:r>
            <a:r>
              <a:rPr lang="ro-RO" b="1" dirty="0" smtClean="0"/>
              <a:t>casnic</a:t>
            </a:r>
            <a:r>
              <a:rPr lang="en-US" b="1" dirty="0" smtClean="0"/>
              <a:t>, </a:t>
            </a:r>
            <a:r>
              <a:rPr lang="ro-RO" b="1" dirty="0" smtClean="0"/>
              <a:t>aparatelor </a:t>
            </a:r>
            <a:r>
              <a:rPr lang="ro-RO" b="1" dirty="0"/>
              <a:t>frigorifice de uz </a:t>
            </a:r>
            <a:r>
              <a:rPr lang="ro-RO" b="1" dirty="0" smtClean="0"/>
              <a:t>casnic</a:t>
            </a:r>
            <a:r>
              <a:rPr lang="en-US" b="1" dirty="0" smtClean="0"/>
              <a:t>, </a:t>
            </a:r>
            <a:r>
              <a:rPr lang="ro-RO" b="1" dirty="0" smtClean="0"/>
              <a:t>maşinilor </a:t>
            </a:r>
            <a:r>
              <a:rPr lang="ro-RO" b="1" dirty="0"/>
              <a:t>de spălat rufe de uz </a:t>
            </a:r>
            <a:r>
              <a:rPr lang="ro-RO" b="1" dirty="0" smtClean="0"/>
              <a:t>casnic</a:t>
            </a:r>
            <a:r>
              <a:rPr lang="en-US" b="1" dirty="0" smtClean="0"/>
              <a:t>, </a:t>
            </a:r>
            <a:r>
              <a:rPr lang="ro-RO" b="1" dirty="0"/>
              <a:t>aparatelor </a:t>
            </a:r>
            <a:r>
              <a:rPr lang="ro-RO" b="1" dirty="0" smtClean="0"/>
              <a:t>TV</a:t>
            </a:r>
            <a:r>
              <a:rPr lang="en-US" b="1" dirty="0" smtClean="0"/>
              <a:t>, </a:t>
            </a:r>
            <a:r>
              <a:rPr lang="ro-RO" dirty="0" smtClean="0"/>
              <a:t>aparatelor </a:t>
            </a:r>
            <a:r>
              <a:rPr lang="ro-RO" dirty="0"/>
              <a:t>de </a:t>
            </a:r>
            <a:r>
              <a:rPr lang="ro-RO" dirty="0" smtClean="0"/>
              <a:t>climatizare</a:t>
            </a:r>
            <a:r>
              <a:rPr lang="en-US" dirty="0" smtClean="0"/>
              <a:t>,  </a:t>
            </a:r>
            <a:r>
              <a:rPr lang="en-US" b="1" u="sng" dirty="0" err="1" smtClean="0">
                <a:solidFill>
                  <a:srgbClr val="FF0000"/>
                </a:solidFill>
              </a:rPr>
              <a:t>sunt</a:t>
            </a:r>
            <a:r>
              <a:rPr lang="en-US" b="1" u="sng" dirty="0" smtClean="0">
                <a:solidFill>
                  <a:srgbClr val="FF0000"/>
                </a:solidFill>
              </a:rPr>
              <a:t> </a:t>
            </a:r>
            <a:r>
              <a:rPr lang="en-US" b="1" u="sng" dirty="0">
                <a:solidFill>
                  <a:srgbClr val="FF0000"/>
                </a:solidFill>
              </a:rPr>
              <a:t>in </a:t>
            </a:r>
            <a:r>
              <a:rPr lang="en-US" b="1" u="sng" dirty="0" err="1">
                <a:solidFill>
                  <a:srgbClr val="FF0000"/>
                </a:solidFill>
              </a:rPr>
              <a:t>proces</a:t>
            </a:r>
            <a:r>
              <a:rPr lang="en-US" b="1" u="sng" dirty="0">
                <a:solidFill>
                  <a:srgbClr val="FF0000"/>
                </a:solidFill>
              </a:rPr>
              <a:t> de </a:t>
            </a:r>
            <a:r>
              <a:rPr lang="en-US" b="1" u="sng" smtClean="0">
                <a:solidFill>
                  <a:srgbClr val="FF0000"/>
                </a:solidFill>
              </a:rPr>
              <a:t>revizuire.</a:t>
            </a:r>
            <a:endParaRPr lang="en-US" b="1" u="sng" dirty="0">
              <a:solidFill>
                <a:srgbClr val="FF0000"/>
              </a:solidFill>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5" name="Content Placeholder 2"/>
          <p:cNvSpPr>
            <a:spLocks noGrp="1"/>
          </p:cNvSpPr>
          <p:nvPr>
            <p:ph sz="half" idx="1"/>
          </p:nvPr>
        </p:nvSpPr>
        <p:spPr>
          <a:xfrm>
            <a:off x="914400" y="1271835"/>
            <a:ext cx="10586433" cy="2372888"/>
          </a:xfrm>
        </p:spPr>
        <p:txBody>
          <a:bodyPr>
            <a:normAutofit lnSpcReduction="10000"/>
          </a:bodyPr>
          <a:lstStyle/>
          <a:p>
            <a:pPr marL="0" indent="0" algn="just">
              <a:lnSpc>
                <a:spcPct val="150000"/>
              </a:lnSpc>
              <a:buNone/>
            </a:pPr>
            <a:r>
              <a:rPr lang="vi-VN" dirty="0">
                <a:latin typeface="Calibri" pitchFamily="34" charset="0"/>
                <a:cs typeface="Calibri" pitchFamily="34" charset="0"/>
              </a:rPr>
              <a:t>Prezentul regulament instituie </a:t>
            </a:r>
            <a:r>
              <a:rPr lang="vi-VN" u="sng" dirty="0">
                <a:latin typeface="Calibri" pitchFamily="34" charset="0"/>
                <a:cs typeface="Calibri" pitchFamily="34" charset="0"/>
              </a:rPr>
              <a:t>un cadru </a:t>
            </a:r>
            <a:r>
              <a:rPr lang="vi-VN" dirty="0">
                <a:latin typeface="Calibri" pitchFamily="34" charset="0"/>
                <a:cs typeface="Calibri" pitchFamily="34" charset="0"/>
              </a:rPr>
              <a:t>care se aplică produselor cu impact energetic </a:t>
            </a:r>
            <a:r>
              <a:rPr lang="vi-VN" dirty="0" smtClean="0">
                <a:latin typeface="Calibri" pitchFamily="34" charset="0"/>
                <a:cs typeface="Calibri" pitchFamily="34" charset="0"/>
              </a:rPr>
              <a:t>introduse </a:t>
            </a:r>
            <a:r>
              <a:rPr lang="vi-VN" dirty="0">
                <a:latin typeface="Calibri" pitchFamily="34" charset="0"/>
                <a:cs typeface="Calibri" pitchFamily="34" charset="0"/>
              </a:rPr>
              <a:t>pe piață sau puse în funcțiune. Acesta asigură </a:t>
            </a:r>
            <a:r>
              <a:rPr lang="vi-VN" b="1" dirty="0">
                <a:latin typeface="Calibri" pitchFamily="34" charset="0"/>
                <a:cs typeface="Calibri" pitchFamily="34" charset="0"/>
              </a:rPr>
              <a:t>etichetarea produselor respective și furnizarea unor informații standard </a:t>
            </a:r>
            <a:r>
              <a:rPr lang="vi-VN" dirty="0">
                <a:latin typeface="Calibri" pitchFamily="34" charset="0"/>
                <a:cs typeface="Calibri" pitchFamily="34" charset="0"/>
              </a:rPr>
              <a:t>privind eficiența lor energetică, consumul de energie și de alte resurse prin utilizarea acestora și informații suplimentare privind produsele, permițând astfel clienților să aleagă produse mai eficiente pentru reducerea consumului lor de energie. </a:t>
            </a:r>
            <a:endParaRPr lang="en-US" dirty="0">
              <a:latin typeface="Calibri" pitchFamily="34" charset="0"/>
              <a:cs typeface="Calibri" pitchFamily="34" charset="0"/>
            </a:endParaRPr>
          </a:p>
        </p:txBody>
      </p:sp>
      <p:pic>
        <p:nvPicPr>
          <p:cNvPr id="6" name="Picture 5"/>
          <p:cNvPicPr>
            <a:picLocks noChangeAspect="1"/>
          </p:cNvPicPr>
          <p:nvPr/>
        </p:nvPicPr>
        <p:blipFill>
          <a:blip r:embed="rId2"/>
          <a:stretch>
            <a:fillRect/>
          </a:stretch>
        </p:blipFill>
        <p:spPr>
          <a:xfrm>
            <a:off x="9483259" y="710772"/>
            <a:ext cx="1298561" cy="414564"/>
          </a:xfrm>
          <a:prstGeom prst="rect">
            <a:avLst/>
          </a:prstGeom>
        </p:spPr>
      </p:pic>
    </p:spTree>
    <p:extLst>
      <p:ext uri="{BB962C8B-B14F-4D97-AF65-F5344CB8AC3E}">
        <p14:creationId xmlns:p14="http://schemas.microsoft.com/office/powerpoint/2010/main" val="258534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838200" y="3800103"/>
            <a:ext cx="5791200" cy="875805"/>
          </a:xfrm>
        </p:spPr>
        <p:txBody>
          <a:bodyPr>
            <a:noAutofit/>
          </a:bodyPr>
          <a:lstStyle/>
          <a:p>
            <a:r>
              <a:rPr lang="ro-RO" sz="3200" b="1" dirty="0" smtClean="0">
                <a:solidFill>
                  <a:srgbClr val="92D050"/>
                </a:solidFill>
              </a:rPr>
              <a:t>Vă mulțumim pentru atenție!</a:t>
            </a:r>
            <a:endParaRPr lang="ro-RO" sz="3200" b="1" dirty="0">
              <a:solidFill>
                <a:srgbClr val="92D050"/>
              </a:solidFill>
            </a:endParaRPr>
          </a:p>
        </p:txBody>
      </p:sp>
      <p:sp>
        <p:nvSpPr>
          <p:cNvPr id="3" name="TextBox 2"/>
          <p:cNvSpPr txBox="1"/>
          <p:nvPr/>
        </p:nvSpPr>
        <p:spPr>
          <a:xfrm>
            <a:off x="4468093" y="2496118"/>
            <a:ext cx="3002972" cy="400110"/>
          </a:xfrm>
          <a:prstGeom prst="rect">
            <a:avLst/>
          </a:prstGeom>
          <a:noFill/>
        </p:spPr>
        <p:txBody>
          <a:bodyPr wrap="square" rtlCol="0">
            <a:spAutoFit/>
          </a:bodyPr>
          <a:lstStyle/>
          <a:p>
            <a:pPr algn="ctr"/>
            <a:r>
              <a:rPr lang="ro-RO" sz="2000" b="1" dirty="0" smtClean="0">
                <a:solidFill>
                  <a:srgbClr val="0070C0"/>
                </a:solidFill>
              </a:rPr>
              <a:t>www.anre.ro</a:t>
            </a:r>
            <a:endParaRPr lang="en-GB" sz="2000" b="1" dirty="0">
              <a:solidFill>
                <a:srgbClr val="0070C0"/>
              </a:solidFill>
            </a:endParaRPr>
          </a:p>
        </p:txBody>
      </p:sp>
      <p:sp>
        <p:nvSpPr>
          <p:cNvPr id="4" name="TextBox 3"/>
          <p:cNvSpPr txBox="1"/>
          <p:nvPr/>
        </p:nvSpPr>
        <p:spPr>
          <a:xfrm>
            <a:off x="859969" y="6371927"/>
            <a:ext cx="1034143" cy="276999"/>
          </a:xfrm>
          <a:prstGeom prst="rect">
            <a:avLst/>
          </a:prstGeom>
          <a:noFill/>
        </p:spPr>
        <p:txBody>
          <a:bodyPr wrap="square" rtlCol="0">
            <a:spAutoFit/>
          </a:bodyPr>
          <a:lstStyle/>
          <a:p>
            <a:r>
              <a:rPr lang="ro-RO" sz="1200" dirty="0" smtClean="0"/>
              <a:t>www.anre.ro</a:t>
            </a:r>
            <a:endParaRPr lang="en-GB" sz="1200" dirty="0"/>
          </a:p>
        </p:txBody>
      </p:sp>
      <p:pic>
        <p:nvPicPr>
          <p:cNvPr id="5" name="Picture 4"/>
          <p:cNvPicPr>
            <a:picLocks noChangeAspect="1"/>
          </p:cNvPicPr>
          <p:nvPr/>
        </p:nvPicPr>
        <p:blipFill>
          <a:blip r:embed="rId2"/>
          <a:stretch>
            <a:fillRect/>
          </a:stretch>
        </p:blipFill>
        <p:spPr>
          <a:xfrm>
            <a:off x="9516211" y="717416"/>
            <a:ext cx="1298561" cy="414564"/>
          </a:xfrm>
          <a:prstGeom prst="rect">
            <a:avLst/>
          </a:prstGeom>
        </p:spPr>
      </p:pic>
    </p:spTree>
    <p:extLst>
      <p:ext uri="{BB962C8B-B14F-4D97-AF65-F5344CB8AC3E}">
        <p14:creationId xmlns:p14="http://schemas.microsoft.com/office/powerpoint/2010/main" val="30938551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Macheta ANRE" id="{718FEDF5-87A6-48CB-BFCB-84B632DDEAE4}" vid="{48FE45D5-F73E-484F-80D5-210EDFF24FEB}"/>
    </a:ext>
  </a:extLst>
</a:theme>
</file>

<file path=docProps/app.xml><?xml version="1.0" encoding="utf-8"?>
<Properties xmlns="http://schemas.openxmlformats.org/officeDocument/2006/extended-properties" xmlns:vt="http://schemas.openxmlformats.org/officeDocument/2006/docPropsVTypes">
  <Template>Macheta ANRE</Template>
  <TotalTime>321</TotalTime>
  <Words>1298</Words>
  <Application>Microsoft Office PowerPoint</Application>
  <PresentationFormat>Custom</PresentationFormat>
  <Paragraphs>94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Proiectul INTAS - instrument important în implementarea politicii de eficiență energetică în industria din România</vt:lpstr>
      <vt:lpstr>Directiva 125/2009/UE- Proiectarea Ecologica a produselor</vt:lpstr>
      <vt:lpstr>Directiva 125/2009/UE- Proiectarea Ecologica a produselor</vt:lpstr>
      <vt:lpstr> Directiva 125/2009/UE- Proiectarea Ecologica a produselor  Modificari ale legislatiei initiale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Comisia a analizat Directiva 2010/30/UE a Parlamentului European și a Consiliului (3) privind indicarea, prin etichetare și informații standard despre produs, a consumului de energie și de alte resurse al produselor cu impact energetic din perspectiva eficacității acesteia și a identificat nevoia de a actualiza cadrul privind etichetarea energetică pentru a-i îmbunătăți eficacitatea. Astfel, Directiva 2010/30/UE a fost înlocuită printr-un regulament care păstrează în esență același domeniu de aplicare, dar care modifică și îmbunătățește unele dispoziții pentru a le clarifica și a le actualiza conținutul, ținând seama de progresele tehnologice obținute în ultimii ani în materie de eficiență energetică a produselor. </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Manuela NISTOR</dc:creator>
  <cp:lastModifiedBy>mircea-lenovo</cp:lastModifiedBy>
  <cp:revision>48</cp:revision>
  <dcterms:created xsi:type="dcterms:W3CDTF">2016-12-29T14:41:45Z</dcterms:created>
  <dcterms:modified xsi:type="dcterms:W3CDTF">2019-02-18T18:37:08Z</dcterms:modified>
</cp:coreProperties>
</file>