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3" r:id="rId3"/>
    <p:sldId id="257" r:id="rId4"/>
    <p:sldId id="258" r:id="rId5"/>
    <p:sldId id="259" r:id="rId6"/>
    <p:sldId id="262" r:id="rId7"/>
    <p:sldId id="267" r:id="rId8"/>
    <p:sldId id="268" r:id="rId9"/>
    <p:sldId id="270" r:id="rId10"/>
    <p:sldId id="271" r:id="rId11"/>
    <p:sldId id="269" r:id="rId12"/>
    <p:sldId id="27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340018-A279-4C54-8C02-F5BF3F2A9F07}" type="datetimeFigureOut">
              <a:rPr lang="en-US" smtClean="0"/>
              <a:t>2/17/2019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70EF93-D8C3-43A6-934B-62618BAAD9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762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0EF93-D8C3-43A6-934B-62618BAAD98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704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CD5E1-5806-470B-8D94-C63E89D0B1B0}" type="datetimeFigureOut">
              <a:rPr lang="en-US" smtClean="0"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0CF4A-64C0-4DBD-8814-280B4FC16E7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45085"/>
            <a:ext cx="834390" cy="707390"/>
          </a:xfrm>
          <a:prstGeom prst="rect">
            <a:avLst/>
          </a:prstGeom>
        </p:spPr>
      </p:pic>
      <p:pic>
        <p:nvPicPr>
          <p:cNvPr id="8" name="Picture 7"/>
          <p:cNvPicPr/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175577"/>
            <a:ext cx="1553210" cy="44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29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CD5E1-5806-470B-8D94-C63E89D0B1B0}" type="datetimeFigureOut">
              <a:rPr lang="en-US" smtClean="0"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0CF4A-64C0-4DBD-8814-280B4FC16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093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CD5E1-5806-470B-8D94-C63E89D0B1B0}" type="datetimeFigureOut">
              <a:rPr lang="en-US" smtClean="0"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0CF4A-64C0-4DBD-8814-280B4FC16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179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CD5E1-5806-470B-8D94-C63E89D0B1B0}" type="datetimeFigureOut">
              <a:rPr lang="en-US" smtClean="0"/>
              <a:t>2/17/2019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0CF4A-64C0-4DBD-8814-280B4FC16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996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CD5E1-5806-470B-8D94-C63E89D0B1B0}" type="datetimeFigureOut">
              <a:rPr lang="en-US" smtClean="0"/>
              <a:t>2/17/2019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0CF4A-64C0-4DBD-8814-280B4FC16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748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CD5E1-5806-470B-8D94-C63E89D0B1B0}" type="datetimeFigureOut">
              <a:rPr lang="en-US" smtClean="0"/>
              <a:t>2/17/2019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0CF4A-64C0-4DBD-8814-280B4FC16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623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CD5E1-5806-470B-8D94-C63E89D0B1B0}" type="datetimeFigureOut">
              <a:rPr lang="en-US" smtClean="0"/>
              <a:t>2/17/2019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0CF4A-64C0-4DBD-8814-280B4FC16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644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CD5E1-5806-470B-8D94-C63E89D0B1B0}" type="datetimeFigureOut">
              <a:rPr lang="en-US" smtClean="0"/>
              <a:t>2/17/2019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0CF4A-64C0-4DBD-8814-280B4FC16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681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CD5E1-5806-470B-8D94-C63E89D0B1B0}" type="datetimeFigureOut">
              <a:rPr lang="en-US" smtClean="0"/>
              <a:t>2/17/2019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0CF4A-64C0-4DBD-8814-280B4FC16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18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CD5E1-5806-470B-8D94-C63E89D0B1B0}" type="datetimeFigureOut">
              <a:rPr lang="en-US" smtClean="0"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0CF4A-64C0-4DBD-8814-280B4FC16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714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CD5E1-5806-470B-8D94-C63E89D0B1B0}" type="datetimeFigureOut">
              <a:rPr lang="en-US" smtClean="0"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0CF4A-64C0-4DBD-8814-280B4FC16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365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CD5E1-5806-470B-8D94-C63E89D0B1B0}" type="datetimeFigureOut">
              <a:rPr lang="en-US" smtClean="0"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0CF4A-64C0-4DBD-8814-280B4FC16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478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info@samer.ro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76200"/>
            <a:ext cx="7772400" cy="54864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 </a:t>
            </a:r>
            <a:r>
              <a:rPr lang="en-US" sz="2400" b="1" i="1" dirty="0" err="1" smtClean="0"/>
              <a:t>Proiectul</a:t>
            </a:r>
            <a:r>
              <a:rPr lang="en-US" sz="2400" b="1" i="1" dirty="0" smtClean="0"/>
              <a:t> </a:t>
            </a:r>
            <a:r>
              <a:rPr lang="en-US" sz="2400" b="1" i="1" dirty="0"/>
              <a:t>INTAS </a:t>
            </a:r>
            <a:r>
              <a:rPr lang="en-US" sz="2400" b="1" i="1" dirty="0" smtClean="0"/>
              <a:t>- 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 A </a:t>
            </a:r>
            <a:r>
              <a:rPr lang="en-US" sz="2400" dirty="0" err="1"/>
              <a:t>treia</a:t>
            </a:r>
            <a:r>
              <a:rPr lang="en-US" sz="2400" dirty="0"/>
              <a:t> </a:t>
            </a:r>
            <a:r>
              <a:rPr lang="en-US" sz="2400" dirty="0" err="1"/>
              <a:t>întâlnire</a:t>
            </a:r>
            <a:r>
              <a:rPr lang="en-US" sz="2400" dirty="0"/>
              <a:t> a </a:t>
            </a:r>
            <a:r>
              <a:rPr lang="en-US" sz="2400" i="1" dirty="0" err="1"/>
              <a:t>Punctului</a:t>
            </a:r>
            <a:r>
              <a:rPr lang="en-US" sz="2400" i="1" dirty="0"/>
              <a:t> Focal </a:t>
            </a:r>
            <a:r>
              <a:rPr lang="en-US" sz="2400" i="1" dirty="0" err="1"/>
              <a:t>Național</a:t>
            </a:r>
            <a:r>
              <a:rPr lang="en-US" sz="2400" i="1" dirty="0"/>
              <a:t> </a:t>
            </a:r>
            <a:r>
              <a:rPr lang="en-US" sz="2400" dirty="0"/>
              <a:t>din </a:t>
            </a:r>
            <a:r>
              <a:rPr lang="en-US" sz="2400" dirty="0" err="1"/>
              <a:t>cadrul</a:t>
            </a:r>
            <a:r>
              <a:rPr lang="en-US" sz="2400" dirty="0"/>
              <a:t> </a:t>
            </a:r>
            <a:r>
              <a:rPr lang="en-US" sz="2400" dirty="0" err="1"/>
              <a:t>proiectului</a:t>
            </a:r>
            <a:r>
              <a:rPr lang="en-US" sz="2400" dirty="0"/>
              <a:t> Horizon </a:t>
            </a:r>
            <a:r>
              <a:rPr lang="en-US" sz="2400" dirty="0" smtClean="0"/>
              <a:t>2020</a:t>
            </a:r>
            <a:br>
              <a:rPr lang="en-US" sz="2400" dirty="0" smtClean="0"/>
            </a:br>
            <a:r>
              <a:rPr lang="en-US" sz="2400" dirty="0" smtClean="0"/>
              <a:t> </a:t>
            </a:r>
            <a:r>
              <a:rPr lang="en-US" sz="2400" b="1" dirty="0" err="1"/>
              <a:t>București</a:t>
            </a:r>
            <a:r>
              <a:rPr lang="en-US" sz="2400" b="1" dirty="0"/>
              <a:t> 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19.02.2019 </a:t>
            </a:r>
            <a:r>
              <a:rPr lang="ro-RO" sz="2400" b="1" dirty="0" smtClean="0"/>
              <a:t/>
            </a:r>
            <a:br>
              <a:rPr lang="ro-RO" sz="2400" b="1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vi-VN" sz="2800" b="1" dirty="0">
                <a:latin typeface="Arial" panose="020B0604020202020204" pitchFamily="34" charset="0"/>
                <a:cs typeface="Arial" panose="020B0604020202020204" pitchFamily="34" charset="0"/>
              </a:rPr>
              <a:t>tatistici privind eficiența </a:t>
            </a:r>
            <a:r>
              <a:rPr lang="vi-VN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energetică</a:t>
            </a:r>
            <a:r>
              <a:rPr lang="ro-RO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o-RO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Prioritati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ale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managementului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energetic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5638800" y="5638800"/>
            <a:ext cx="29718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dr. </a:t>
            </a:r>
            <a:r>
              <a:rPr lang="en-US" sz="1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ing</a:t>
            </a: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Corneliu</a:t>
            </a:r>
            <a:r>
              <a:rPr lang="en-US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Rotaru</a:t>
            </a:r>
            <a:endParaRPr lang="en-US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99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685800"/>
            <a:ext cx="7620000" cy="5791200"/>
          </a:xfrm>
        </p:spPr>
        <p:txBody>
          <a:bodyPr>
            <a:normAutofit fontScale="90000"/>
          </a:bodyPr>
          <a:lstStyle/>
          <a:p>
            <a:pPr algn="l">
              <a:lnSpc>
                <a:spcPct val="200000"/>
              </a:lnSpc>
            </a:pPr>
            <a:r>
              <a:rPr lang="en-US" sz="2000" b="1" dirty="0" err="1" smtClean="0"/>
              <a:t>Structura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analizei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smtClean="0"/>
              <a:t>	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o-RO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vi-VN" sz="2000" b="1" dirty="0" smtClean="0">
                <a:latin typeface="+mn-lt"/>
                <a:cs typeface="Arial" panose="020B0604020202020204" pitchFamily="34" charset="0"/>
              </a:rPr>
              <a:t>atistici </a:t>
            </a:r>
            <a:r>
              <a:rPr lang="vi-VN" sz="2000" b="1" dirty="0">
                <a:latin typeface="+mn-lt"/>
                <a:cs typeface="Arial" panose="020B0604020202020204" pitchFamily="34" charset="0"/>
              </a:rPr>
              <a:t>privind eficiența </a:t>
            </a:r>
            <a:r>
              <a:rPr lang="vi-VN" sz="2000" b="1" dirty="0" smtClean="0">
                <a:latin typeface="+mn-lt"/>
                <a:cs typeface="Arial" panose="020B0604020202020204" pitchFamily="34" charset="0"/>
              </a:rPr>
              <a:t>energetică</a:t>
            </a:r>
            <a:r>
              <a:rPr lang="en-US" sz="2000" b="1" dirty="0" smtClean="0">
                <a:latin typeface="+mn-lt"/>
                <a:cs typeface="Arial" panose="020B0604020202020204" pitchFamily="34" charset="0"/>
              </a:rPr>
              <a:t/>
            </a:r>
            <a:br>
              <a:rPr lang="en-US" sz="2000" b="1" dirty="0" smtClean="0">
                <a:latin typeface="+mn-lt"/>
                <a:cs typeface="Arial" panose="020B0604020202020204" pitchFamily="34" charset="0"/>
              </a:rPr>
            </a:br>
            <a:r>
              <a:rPr lang="en-US" sz="1800" dirty="0">
                <a:latin typeface="+mn-lt"/>
                <a:cs typeface="Arial" panose="020B0604020202020204" pitchFamily="34" charset="0"/>
              </a:rPr>
              <a:t>	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-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raportul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CE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privind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progresul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aplicarii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Directivei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EE</a:t>
            </a:r>
            <a:r>
              <a:rPr lang="ro-RO" sz="1800" dirty="0" smtClean="0">
                <a:latin typeface="+mn-lt"/>
                <a:cs typeface="Arial" panose="020B0604020202020204" pitchFamily="34" charset="0"/>
              </a:rPr>
              <a:t>;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/>
            </a:r>
            <a:br>
              <a:rPr lang="en-US" sz="1800" dirty="0" smtClean="0">
                <a:latin typeface="+mn-lt"/>
                <a:cs typeface="Arial" panose="020B0604020202020204" pitchFamily="34" charset="0"/>
              </a:rPr>
            </a:br>
            <a:r>
              <a:rPr lang="en-US" sz="1800" dirty="0">
                <a:latin typeface="+mn-lt"/>
                <a:cs typeface="Arial" panose="020B0604020202020204" pitchFamily="34" charset="0"/>
              </a:rPr>
              <a:t>	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-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corelatia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PIB/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consum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de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energie</a:t>
            </a:r>
            <a:r>
              <a:rPr lang="ro-RO" sz="1800" dirty="0" smtClean="0">
                <a:latin typeface="+mn-lt"/>
                <a:cs typeface="Arial" panose="020B0604020202020204" pitchFamily="34" charset="0"/>
              </a:rPr>
              <a:t>.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/>
            </a:r>
            <a:br>
              <a:rPr lang="en-US" sz="1800" dirty="0" smtClean="0">
                <a:latin typeface="+mn-lt"/>
                <a:cs typeface="Arial" panose="020B0604020202020204" pitchFamily="34" charset="0"/>
              </a:rPr>
            </a:br>
            <a:r>
              <a:rPr lang="en-US" sz="1800" dirty="0" smtClean="0">
                <a:latin typeface="+mn-lt"/>
                <a:cs typeface="Arial" panose="020B0604020202020204" pitchFamily="34" charset="0"/>
              </a:rPr>
              <a:t/>
            </a:r>
            <a:br>
              <a:rPr lang="en-US" sz="1800" dirty="0" smtClean="0">
                <a:latin typeface="+mn-lt"/>
                <a:cs typeface="Arial" panose="020B0604020202020204" pitchFamily="34" charset="0"/>
              </a:rPr>
            </a:br>
            <a:r>
              <a:rPr lang="en-US" sz="1800" dirty="0">
                <a:latin typeface="+mn-lt"/>
                <a:cs typeface="Arial" panose="020B0604020202020204" pitchFamily="34" charset="0"/>
              </a:rPr>
              <a:t>	</a:t>
            </a: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Prioritati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ale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managementului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energetic</a:t>
            </a:r>
            <a:r>
              <a:rPr lang="vi-VN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smtClean="0">
                <a:latin typeface="+mn-lt"/>
                <a:cs typeface="Arial" panose="020B0604020202020204" pitchFamily="34" charset="0"/>
              </a:rPr>
              <a:t/>
            </a:r>
            <a:br>
              <a:rPr lang="en-US" sz="1800" b="1" dirty="0" smtClean="0">
                <a:latin typeface="+mn-lt"/>
                <a:cs typeface="Arial" panose="020B0604020202020204" pitchFamily="34" charset="0"/>
              </a:rPr>
            </a:br>
            <a:r>
              <a:rPr lang="en-US" sz="1800" dirty="0">
                <a:latin typeface="+mn-lt"/>
                <a:cs typeface="Arial" panose="020B0604020202020204" pitchFamily="34" charset="0"/>
              </a:rPr>
              <a:t>	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-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concluzii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din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analiza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datelor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statistice</a:t>
            </a:r>
            <a:r>
              <a:rPr lang="ro-RO" sz="1800" dirty="0" smtClean="0">
                <a:latin typeface="+mn-lt"/>
                <a:cs typeface="Arial" panose="020B0604020202020204" pitchFamily="34" charset="0"/>
              </a:rPr>
              <a:t>;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</a:t>
            </a:r>
            <a:r>
              <a:rPr lang="ro-RO" sz="1800" dirty="0" smtClean="0">
                <a:latin typeface="+mn-lt"/>
                <a:cs typeface="Arial" panose="020B0604020202020204" pitchFamily="34" charset="0"/>
              </a:rPr>
              <a:t/>
            </a:r>
            <a:br>
              <a:rPr lang="ro-RO" sz="1800" dirty="0" smtClean="0">
                <a:latin typeface="+mn-lt"/>
                <a:cs typeface="Arial" panose="020B0604020202020204" pitchFamily="34" charset="0"/>
              </a:rPr>
            </a:br>
            <a:r>
              <a:rPr lang="ro-RO" sz="1800" dirty="0">
                <a:latin typeface="+mn-lt"/>
                <a:cs typeface="Arial" panose="020B0604020202020204" pitchFamily="34" charset="0"/>
              </a:rPr>
              <a:t>	</a:t>
            </a:r>
            <a:r>
              <a:rPr lang="ro-RO" sz="1800" dirty="0" smtClean="0">
                <a:latin typeface="+mn-lt"/>
                <a:cs typeface="Arial" panose="020B0604020202020204" pitchFamily="34" charset="0"/>
              </a:rPr>
              <a:t>-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posibile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abordari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</a:t>
            </a:r>
            <a:r>
              <a:rPr lang="ro-RO" sz="1800" dirty="0" smtClean="0">
                <a:latin typeface="+mn-lt"/>
                <a:cs typeface="Arial" panose="020B0604020202020204" pitchFamily="34" charset="0"/>
              </a:rPr>
              <a:t>a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le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managementului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energetic in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perioada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urmatoare</a:t>
            </a:r>
            <a:r>
              <a:rPr lang="ro-RO" sz="1800" dirty="0" smtClean="0">
                <a:latin typeface="+mn-lt"/>
                <a:cs typeface="Arial" panose="020B0604020202020204" pitchFamily="34" charset="0"/>
              </a:rPr>
              <a:t>;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/>
            </a:r>
            <a:br>
              <a:rPr lang="en-US" sz="1800" dirty="0" smtClean="0">
                <a:latin typeface="+mn-lt"/>
                <a:cs typeface="Arial" panose="020B0604020202020204" pitchFamily="34" charset="0"/>
              </a:rPr>
            </a:br>
            <a:r>
              <a:rPr lang="en-US" sz="1800" dirty="0">
                <a:latin typeface="+mn-lt"/>
                <a:cs typeface="Arial" panose="020B0604020202020204" pitchFamily="34" charset="0"/>
              </a:rPr>
              <a:t>	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-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bune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practici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+mn-lt"/>
                <a:cs typeface="Arial" panose="020B0604020202020204" pitchFamily="34" charset="0"/>
              </a:rPr>
              <a:t>pe</a:t>
            </a:r>
            <a:r>
              <a:rPr lang="en-US" sz="1800" dirty="0" smtClean="0">
                <a:latin typeface="+mn-lt"/>
                <a:cs typeface="Arial" panose="020B0604020202020204" pitchFamily="34" charset="0"/>
              </a:rPr>
              <a:t> plan international</a:t>
            </a:r>
            <a:r>
              <a:rPr lang="ro-RO" sz="1800" dirty="0" smtClean="0">
                <a:latin typeface="+mn-lt"/>
                <a:cs typeface="Arial" panose="020B0604020202020204" pitchFamily="34" charset="0"/>
              </a:rPr>
              <a:t>.</a:t>
            </a:r>
            <a:r>
              <a:rPr lang="en-US" sz="1800" dirty="0" smtClean="0">
                <a:latin typeface="+mn-lt"/>
              </a:rPr>
              <a:t/>
            </a:r>
            <a:br>
              <a:rPr lang="en-US" sz="1800" dirty="0" smtClean="0">
                <a:latin typeface="+mn-lt"/>
              </a:rPr>
            </a:br>
            <a:r>
              <a:rPr lang="en-US" sz="1800" dirty="0"/>
              <a:t/>
            </a:r>
            <a:br>
              <a:rPr lang="en-US" sz="1800" dirty="0"/>
            </a:b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62080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66800"/>
            <a:ext cx="7934878" cy="5629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95400" y="381000"/>
            <a:ext cx="5715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1. </a:t>
            </a:r>
            <a:r>
              <a:rPr lang="en-US" sz="1600" b="1" dirty="0" err="1" smtClean="0"/>
              <a:t>Raportul</a:t>
            </a:r>
            <a:r>
              <a:rPr lang="en-US" sz="1600" b="1" dirty="0" smtClean="0"/>
              <a:t> CE - </a:t>
            </a:r>
            <a:r>
              <a:rPr lang="en-US" sz="1600" b="1" dirty="0" err="1" smtClean="0"/>
              <a:t>Indicatori</a:t>
            </a:r>
            <a:r>
              <a:rPr lang="en-US" sz="1600" b="1" dirty="0" smtClean="0"/>
              <a:t> UE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40308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1" y="1081191"/>
            <a:ext cx="7772400" cy="4305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09651" y="5715000"/>
            <a:ext cx="60769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b="1" dirty="0" smtClean="0"/>
              <a:t> Sursa</a:t>
            </a:r>
            <a:r>
              <a:rPr lang="it-IT" sz="1000" dirty="0" smtClean="0"/>
              <a:t>: RAPORT AL COMISIEI CĂTRE PARLAMENTUL EUROPEAN ȘI CONSILIU - </a:t>
            </a:r>
            <a:r>
              <a:rPr lang="en-US" sz="1000" dirty="0" smtClean="0"/>
              <a:t> </a:t>
            </a:r>
            <a:r>
              <a:rPr lang="en-US" sz="1000" dirty="0" err="1"/>
              <a:t>Bruxelles</a:t>
            </a:r>
            <a:r>
              <a:rPr lang="en-US" sz="1000" dirty="0"/>
              <a:t>, 23.11.2017 </a:t>
            </a:r>
            <a:r>
              <a:rPr lang="it-IT" sz="1000" dirty="0" smtClean="0"/>
              <a:t> </a:t>
            </a:r>
            <a:endParaRPr lang="en-US" sz="1000" dirty="0"/>
          </a:p>
        </p:txBody>
      </p:sp>
      <p:sp>
        <p:nvSpPr>
          <p:cNvPr id="4" name="TextBox 3"/>
          <p:cNvSpPr txBox="1"/>
          <p:nvPr/>
        </p:nvSpPr>
        <p:spPr>
          <a:xfrm>
            <a:off x="1219200" y="560147"/>
            <a:ext cx="251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/>
              <a:t>Indicatori</a:t>
            </a:r>
            <a:r>
              <a:rPr lang="en-US" sz="1600" b="1" dirty="0" smtClean="0"/>
              <a:t> UE - </a:t>
            </a:r>
            <a:r>
              <a:rPr lang="en-US" sz="1600" b="1" dirty="0" err="1" smtClean="0"/>
              <a:t>continuare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632395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135834"/>
            <a:ext cx="7696200" cy="4369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5800" y="5520414"/>
            <a:ext cx="73914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1000" b="1" i="1" dirty="0"/>
              <a:t>Sursa</a:t>
            </a:r>
            <a:r>
              <a:rPr lang="vi-VN" sz="1000" i="1" dirty="0"/>
              <a:t>: informații raportate de statele membre și completate de calculele și aproximările Comisiei, după caz. </a:t>
            </a:r>
            <a:endParaRPr lang="en-US" sz="1000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5943600"/>
            <a:ext cx="762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/>
              <a:t>Progres</a:t>
            </a:r>
            <a:r>
              <a:rPr lang="en-US" sz="1200" dirty="0" smtClean="0"/>
              <a:t> maxim: 6 </a:t>
            </a:r>
            <a:r>
              <a:rPr lang="en-US" sz="1200" dirty="0" err="1" smtClean="0"/>
              <a:t>tari</a:t>
            </a:r>
            <a:r>
              <a:rPr lang="en-US" sz="1200" dirty="0" smtClean="0"/>
              <a:t> au </a:t>
            </a:r>
            <a:r>
              <a:rPr lang="en-US" sz="1200" dirty="0" err="1" smtClean="0"/>
              <a:t>realizat</a:t>
            </a:r>
            <a:r>
              <a:rPr lang="en-US" sz="1200" dirty="0" smtClean="0"/>
              <a:t> </a:t>
            </a:r>
            <a:r>
              <a:rPr lang="en-US" sz="1200" dirty="0" err="1" smtClean="0"/>
              <a:t>progrese</a:t>
            </a:r>
            <a:r>
              <a:rPr lang="en-US" sz="1200" dirty="0" smtClean="0"/>
              <a:t> </a:t>
            </a:r>
            <a:r>
              <a:rPr lang="en-US" sz="1200" dirty="0" err="1" smtClean="0"/>
              <a:t>mai</a:t>
            </a:r>
            <a:r>
              <a:rPr lang="en-US" sz="1200" dirty="0" smtClean="0"/>
              <a:t> </a:t>
            </a:r>
            <a:r>
              <a:rPr lang="en-US" sz="1200" dirty="0" err="1" smtClean="0"/>
              <a:t>mari</a:t>
            </a:r>
            <a:r>
              <a:rPr lang="en-US" sz="1200" dirty="0" smtClean="0"/>
              <a:t> </a:t>
            </a:r>
            <a:r>
              <a:rPr lang="en-US" sz="1200" dirty="0" err="1" smtClean="0"/>
              <a:t>decat</a:t>
            </a:r>
            <a:r>
              <a:rPr lang="en-US" sz="1200" dirty="0" smtClean="0"/>
              <a:t> RO: FI-27%; AU-26%;SE-17%; NL-16%</a:t>
            </a:r>
            <a:endParaRPr lang="en-US" sz="1200" dirty="0"/>
          </a:p>
        </p:txBody>
      </p:sp>
      <p:sp>
        <p:nvSpPr>
          <p:cNvPr id="4" name="TextBox 3"/>
          <p:cNvSpPr txBox="1"/>
          <p:nvPr/>
        </p:nvSpPr>
        <p:spPr>
          <a:xfrm>
            <a:off x="2590800" y="528786"/>
            <a:ext cx="464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 smtClean="0"/>
              <a:t>Progresul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implementarii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Directivei</a:t>
            </a:r>
            <a:r>
              <a:rPr lang="en-US" sz="1600" b="1" dirty="0" smtClean="0"/>
              <a:t> EE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37082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67154"/>
            <a:ext cx="7952302" cy="6062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362200" y="152400"/>
            <a:ext cx="4191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2. </a:t>
            </a:r>
            <a:r>
              <a:rPr lang="en-US" sz="1600" b="1" dirty="0" err="1" smtClean="0"/>
              <a:t>Corelatia</a:t>
            </a:r>
            <a:r>
              <a:rPr lang="en-US" sz="1600" b="1" dirty="0" smtClean="0"/>
              <a:t> PIB </a:t>
            </a:r>
            <a:r>
              <a:rPr lang="en-US" sz="1600" b="1" dirty="0" err="1" smtClean="0"/>
              <a:t>si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consumul</a:t>
            </a:r>
            <a:r>
              <a:rPr lang="en-US" sz="1600" b="1" dirty="0" smtClean="0"/>
              <a:t> de </a:t>
            </a:r>
            <a:r>
              <a:rPr lang="en-US" sz="1600" b="1" dirty="0" err="1" smtClean="0"/>
              <a:t>energie</a:t>
            </a:r>
            <a:r>
              <a:rPr lang="en-US" sz="1600" b="1" dirty="0" smtClean="0"/>
              <a:t> in 2017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32345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1654" y="76200"/>
            <a:ext cx="8229600" cy="6705600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en-US" sz="1800" b="1" dirty="0" smtClean="0"/>
              <a:t>3</a:t>
            </a:r>
            <a:r>
              <a:rPr lang="ro-RO" sz="1800" b="1" dirty="0" smtClean="0"/>
              <a:t>.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Concluzii</a:t>
            </a:r>
            <a:r>
              <a:rPr lang="en-US" sz="1800" b="1" dirty="0" smtClean="0"/>
              <a:t> din </a:t>
            </a:r>
            <a:r>
              <a:rPr lang="en-US" sz="1800" b="1" dirty="0" err="1" smtClean="0"/>
              <a:t>analiza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statistica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experienta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anilor</a:t>
            </a:r>
            <a:r>
              <a:rPr lang="en-US" sz="1800" b="1" dirty="0" smtClean="0"/>
              <a:t> 2000-2018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	</a:t>
            </a:r>
            <a:br>
              <a:rPr lang="en-US" sz="1600" dirty="0" smtClean="0"/>
            </a:br>
            <a:r>
              <a:rPr lang="en-US" sz="1600" b="1" dirty="0" smtClean="0"/>
              <a:t>3.1 </a:t>
            </a:r>
            <a:r>
              <a:rPr lang="en-US" sz="1600" b="1" dirty="0" err="1" smtClean="0"/>
              <a:t>concluzii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raport</a:t>
            </a:r>
            <a:r>
              <a:rPr lang="en-US" sz="1600" b="1" dirty="0" smtClean="0"/>
              <a:t> CE:</a:t>
            </a:r>
            <a:r>
              <a:rPr lang="ro-RO" sz="1600" b="1" dirty="0" smtClean="0"/>
              <a:t/>
            </a:r>
            <a:br>
              <a:rPr lang="ro-RO" sz="1600" b="1" dirty="0" smtClean="0"/>
            </a:br>
            <a:r>
              <a:rPr lang="en-US" sz="1600" dirty="0" smtClean="0"/>
              <a:t>- </a:t>
            </a:r>
            <a:r>
              <a:rPr lang="vi-VN" sz="1600" dirty="0"/>
              <a:t>este posibil ca factorii </a:t>
            </a:r>
            <a:r>
              <a:rPr lang="vi-VN" sz="1600" dirty="0" smtClean="0"/>
              <a:t>climatici </a:t>
            </a:r>
            <a:r>
              <a:rPr lang="vi-VN" sz="1600" dirty="0"/>
              <a:t>și creșterea economică să fi inversat tendința de scădere a consumului de </a:t>
            </a:r>
            <a:r>
              <a:rPr lang="vi-VN" sz="1600" dirty="0" smtClean="0"/>
              <a:t>energie</a:t>
            </a:r>
            <a:r>
              <a:rPr lang="ro-RO" sz="1600" dirty="0" smtClean="0"/>
              <a:t>..</a:t>
            </a:r>
            <a:r>
              <a:rPr lang="en-US" sz="1600" dirty="0" smtClean="0"/>
              <a:t>. </a:t>
            </a:r>
            <a:r>
              <a:rPr lang="vi-VN" sz="1600" dirty="0"/>
              <a:t>mai multe țări care au înregistrat o creștere mai mare a PIB-ului în perioada 2005-2015 au reușit să țină sub control consumul de </a:t>
            </a:r>
            <a:r>
              <a:rPr lang="vi-VN" sz="1600" dirty="0" smtClean="0"/>
              <a:t>energie</a:t>
            </a:r>
            <a:r>
              <a:rPr lang="en-US" sz="1600" dirty="0" smtClean="0"/>
              <a:t> (</a:t>
            </a:r>
            <a:r>
              <a:rPr lang="pt-BR" sz="1600" dirty="0"/>
              <a:t>Slovacia, Malta, Luxemburg, România, Lituania </a:t>
            </a:r>
            <a:r>
              <a:rPr lang="pt-BR" sz="1600" b="1" dirty="0" smtClean="0">
                <a:solidFill>
                  <a:srgbClr val="FF0000"/>
                </a:solidFill>
              </a:rPr>
              <a:t>???????</a:t>
            </a:r>
            <a:r>
              <a:rPr lang="en-US" sz="1600" dirty="0" smtClean="0"/>
              <a:t>)</a:t>
            </a:r>
            <a:r>
              <a:rPr lang="ro-RO" sz="1600" dirty="0" smtClean="0"/>
              <a:t>;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- </a:t>
            </a:r>
            <a:r>
              <a:rPr lang="vi-VN" sz="1600" dirty="0"/>
              <a:t>acest raport confirmă faptul că eficiența energetică a reprezentat un factor determinant al îmbunătățirii intensităților energetice în toate </a:t>
            </a:r>
            <a:r>
              <a:rPr lang="vi-VN" sz="1600" dirty="0" smtClean="0"/>
              <a:t>sectoarele</a:t>
            </a:r>
            <a:r>
              <a:rPr lang="pt-BR" sz="1600" b="1" dirty="0">
                <a:solidFill>
                  <a:srgbClr val="FF0000"/>
                </a:solidFill>
              </a:rPr>
              <a:t> </a:t>
            </a:r>
            <a:r>
              <a:rPr lang="pt-BR" sz="1600" b="1" dirty="0" smtClean="0">
                <a:solidFill>
                  <a:srgbClr val="FF0000"/>
                </a:solidFill>
              </a:rPr>
              <a:t>???????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- </a:t>
            </a:r>
            <a:r>
              <a:rPr lang="vi-VN" sz="1600" dirty="0"/>
              <a:t>eficiența energetică în industrie înseamnă de fapt mai mult decât reducerea valorii facturilor de energie,</a:t>
            </a:r>
            <a:r>
              <a:rPr lang="vi-VN" sz="1400" dirty="0"/>
              <a:t> </a:t>
            </a:r>
            <a:r>
              <a:rPr lang="en-US" sz="1400" dirty="0" smtClean="0"/>
              <a:t>(</a:t>
            </a:r>
            <a:r>
              <a:rPr lang="vi-VN" sz="1200" dirty="0"/>
              <a:t>confortul lucrătorilor, calitatea produselor, flexibilitatea generală și productivitatea, precum și reducerea costurilor de întreținere, a riscurilor, a timpului de producție și a </a:t>
            </a:r>
            <a:r>
              <a:rPr lang="vi-VN" sz="1200" dirty="0" smtClean="0"/>
              <a:t>deșeurilor</a:t>
            </a:r>
            <a:r>
              <a:rPr lang="en-US" sz="1400" dirty="0" smtClean="0"/>
              <a:t>)</a:t>
            </a:r>
            <a:r>
              <a:rPr lang="ro-RO" sz="1400" dirty="0"/>
              <a:t>;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- m</a:t>
            </a:r>
            <a:r>
              <a:rPr lang="vi-VN" sz="1600" dirty="0" smtClean="0"/>
              <a:t>ăsurile </a:t>
            </a:r>
            <a:r>
              <a:rPr lang="vi-VN" sz="1600" dirty="0"/>
              <a:t>de eficiență energetică pentru clădiri ar putea, de asemenea, să joace un rol important în reducerea sărăciei </a:t>
            </a:r>
            <a:r>
              <a:rPr lang="vi-VN" sz="1600" dirty="0" smtClean="0"/>
              <a:t>energetice</a:t>
            </a:r>
            <a:r>
              <a:rPr lang="ro-RO" sz="1600" dirty="0"/>
              <a:t>;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- </a:t>
            </a:r>
            <a:r>
              <a:rPr lang="vi-VN" sz="1600" dirty="0"/>
              <a:t>în majoritatea statelor membre sunt necesare îmbunătățiri suplimentare în </a:t>
            </a:r>
            <a:r>
              <a:rPr lang="vi-VN" sz="1600" dirty="0" smtClean="0"/>
              <a:t>sectorul</a:t>
            </a:r>
            <a:r>
              <a:rPr lang="ro-RO" sz="1600" dirty="0" smtClean="0"/>
              <a:t> </a:t>
            </a:r>
            <a:r>
              <a:rPr lang="vi-VN" sz="1600" dirty="0" smtClean="0"/>
              <a:t>transporturilor</a:t>
            </a:r>
            <a:r>
              <a:rPr lang="ro-RO" sz="1600" dirty="0" smtClean="0"/>
              <a:t> </a:t>
            </a:r>
            <a:r>
              <a:rPr lang="en-US" sz="1600" b="1" dirty="0" smtClean="0">
                <a:solidFill>
                  <a:srgbClr val="FF0000"/>
                </a:solidFill>
              </a:rPr>
              <a:t>???</a:t>
            </a:r>
            <a:r>
              <a:rPr lang="ro-RO" sz="1600" b="1" dirty="0" smtClean="0">
                <a:solidFill>
                  <a:srgbClr val="FF0000"/>
                </a:solidFill>
              </a:rPr>
              <a:t/>
            </a:r>
            <a:br>
              <a:rPr lang="ro-RO" sz="1600" b="1" dirty="0" smtClean="0">
                <a:solidFill>
                  <a:srgbClr val="FF0000"/>
                </a:solidFill>
              </a:rPr>
            </a:br>
            <a:r>
              <a:rPr lang="en-US" sz="1600" dirty="0" smtClean="0"/>
              <a:t>(</a:t>
            </a:r>
            <a:r>
              <a:rPr lang="fr-FR" sz="1600" b="1" dirty="0" err="1" smtClean="0"/>
              <a:t>Heat</a:t>
            </a:r>
            <a:r>
              <a:rPr lang="fr-FR" sz="1600" b="1" dirty="0" smtClean="0"/>
              <a:t> </a:t>
            </a:r>
            <a:r>
              <a:rPr lang="fr-FR" sz="1600" b="1" dirty="0"/>
              <a:t>Road </a:t>
            </a:r>
            <a:r>
              <a:rPr lang="fr-FR" sz="1600" b="1" dirty="0" smtClean="0"/>
              <a:t>Europe - </a:t>
            </a:r>
            <a:r>
              <a:rPr lang="fr-FR" sz="1600" dirty="0" err="1"/>
              <a:t>reducerea</a:t>
            </a:r>
            <a:r>
              <a:rPr lang="fr-FR" sz="1600" dirty="0"/>
              <a:t> </a:t>
            </a:r>
            <a:r>
              <a:rPr lang="fr-FR" sz="1600" dirty="0" err="1"/>
              <a:t>emisiilor</a:t>
            </a:r>
            <a:r>
              <a:rPr lang="fr-FR" sz="1600" dirty="0"/>
              <a:t> </a:t>
            </a:r>
            <a:r>
              <a:rPr lang="fr-FR" sz="1600" dirty="0" err="1"/>
              <a:t>sectorului</a:t>
            </a:r>
            <a:r>
              <a:rPr lang="fr-FR" sz="1600" dirty="0"/>
              <a:t> de </a:t>
            </a:r>
            <a:r>
              <a:rPr lang="fr-FR" sz="1600" dirty="0" err="1" smtClean="0"/>
              <a:t>încălzire</a:t>
            </a:r>
            <a:r>
              <a:rPr lang="fr-FR" sz="1600" dirty="0" smtClean="0"/>
              <a:t> - </a:t>
            </a:r>
            <a:r>
              <a:rPr lang="fr-FR" sz="1600" dirty="0"/>
              <a:t>50-70% </a:t>
            </a:r>
            <a:r>
              <a:rPr lang="fr-FR" sz="1600" dirty="0" err="1"/>
              <a:t>din</a:t>
            </a:r>
            <a:r>
              <a:rPr lang="fr-FR" sz="1600" dirty="0"/>
              <a:t> </a:t>
            </a:r>
            <a:r>
              <a:rPr lang="fr-FR" sz="1600" dirty="0" err="1"/>
              <a:t>gospodăriile</a:t>
            </a:r>
            <a:r>
              <a:rPr lang="fr-FR" sz="1600" dirty="0"/>
              <a:t> </a:t>
            </a:r>
            <a:r>
              <a:rPr lang="fr-FR" sz="1600" dirty="0" err="1"/>
              <a:t>din</a:t>
            </a:r>
            <a:r>
              <a:rPr lang="fr-FR" sz="1600" dirty="0"/>
              <a:t> UE </a:t>
            </a:r>
            <a:r>
              <a:rPr lang="fr-FR" sz="1600" dirty="0" err="1"/>
              <a:t>ar</a:t>
            </a:r>
            <a:r>
              <a:rPr lang="fr-FR" sz="1600" dirty="0"/>
              <a:t> </a:t>
            </a:r>
            <a:r>
              <a:rPr lang="fr-FR" sz="1600" dirty="0" err="1"/>
              <a:t>putea</a:t>
            </a:r>
            <a:r>
              <a:rPr lang="fr-FR" sz="1600" dirty="0"/>
              <a:t> fi </a:t>
            </a:r>
            <a:r>
              <a:rPr lang="fr-FR" sz="1600" dirty="0" err="1"/>
              <a:t>deservite</a:t>
            </a:r>
            <a:r>
              <a:rPr lang="fr-FR" sz="1600" dirty="0"/>
              <a:t> mai </a:t>
            </a:r>
            <a:r>
              <a:rPr lang="fr-FR" sz="1600" dirty="0" err="1"/>
              <a:t>ieftin</a:t>
            </a:r>
            <a:r>
              <a:rPr lang="fr-FR" sz="1600" dirty="0"/>
              <a:t>, </a:t>
            </a:r>
            <a:r>
              <a:rPr lang="fr-FR" sz="1600" dirty="0" err="1"/>
              <a:t>prin</a:t>
            </a:r>
            <a:r>
              <a:rPr lang="fr-FR" sz="1600" dirty="0"/>
              <a:t> </a:t>
            </a:r>
            <a:r>
              <a:rPr lang="fr-FR" sz="1600" dirty="0" err="1"/>
              <a:t>intermediul</a:t>
            </a:r>
            <a:r>
              <a:rPr lang="fr-FR" sz="1600" dirty="0"/>
              <a:t> </a:t>
            </a:r>
            <a:r>
              <a:rPr lang="fr-FR" sz="1600" dirty="0" err="1"/>
              <a:t>reţelelor</a:t>
            </a:r>
            <a:r>
              <a:rPr lang="fr-FR" sz="1600" dirty="0"/>
              <a:t> de </a:t>
            </a:r>
            <a:r>
              <a:rPr lang="fr-FR" sz="1600" dirty="0" err="1"/>
              <a:t>termoficare</a:t>
            </a:r>
            <a:r>
              <a:rPr lang="en-US" sz="1600" dirty="0" smtClean="0"/>
              <a:t>)</a:t>
            </a:r>
            <a:r>
              <a:rPr lang="ro-RO" sz="1600" dirty="0"/>
              <a:t>;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- </a:t>
            </a:r>
            <a:r>
              <a:rPr lang="vi-VN" sz="1600" b="1" dirty="0"/>
              <a:t>propunerea de regulament privind guvernanța uniunii </a:t>
            </a:r>
            <a:r>
              <a:rPr lang="vi-VN" sz="1600" b="1" dirty="0" smtClean="0"/>
              <a:t>energetice </a:t>
            </a:r>
            <a:r>
              <a:rPr lang="vi-VN" sz="1600" b="1" dirty="0"/>
              <a:t>ar trebui să îmbunătățească coordonarea eforturilor în domeniul eficienței </a:t>
            </a:r>
            <a:r>
              <a:rPr lang="vi-VN" sz="1600" b="1" dirty="0" smtClean="0"/>
              <a:t>energetice</a:t>
            </a:r>
            <a:r>
              <a:rPr lang="ro-RO" sz="1600" b="1" dirty="0" smtClean="0"/>
              <a:t>.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485996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8100"/>
            <a:ext cx="8534400" cy="6629400"/>
          </a:xfrm>
        </p:spPr>
        <p:txBody>
          <a:bodyPr>
            <a:normAutofit fontScale="90000"/>
          </a:bodyPr>
          <a:lstStyle/>
          <a:p>
            <a:pPr algn="l"/>
            <a:r>
              <a:rPr lang="ro-RO" sz="1800" b="1" dirty="0" smtClean="0"/>
              <a:t>                      </a:t>
            </a:r>
            <a:r>
              <a:rPr lang="en-US" sz="1800" b="1" dirty="0" err="1" smtClean="0"/>
              <a:t>Concluzii</a:t>
            </a:r>
            <a:r>
              <a:rPr lang="en-US" sz="1800" b="1" dirty="0" smtClean="0"/>
              <a:t> – </a:t>
            </a:r>
            <a:r>
              <a:rPr lang="en-US" sz="1800" b="1" dirty="0" err="1" smtClean="0"/>
              <a:t>continuare</a:t>
            </a:r>
            <a:r>
              <a:rPr lang="en-US" sz="1600" b="1" dirty="0" smtClean="0"/>
              <a:t/>
            </a:r>
            <a:br>
              <a:rPr lang="en-US" sz="1600" b="1" dirty="0" smtClean="0"/>
            </a:br>
            <a:r>
              <a:rPr lang="ro-RO" sz="1600" b="1" dirty="0" smtClean="0"/>
              <a:t/>
            </a:r>
            <a:br>
              <a:rPr lang="ro-RO" sz="1600" b="1" dirty="0" smtClean="0"/>
            </a:br>
            <a:r>
              <a:rPr lang="ro-RO" sz="1600" b="1" dirty="0"/>
              <a:t>-</a:t>
            </a:r>
            <a:r>
              <a:rPr lang="en-US" sz="1600" b="1" dirty="0" smtClean="0"/>
              <a:t> </a:t>
            </a:r>
            <a:r>
              <a:rPr lang="en-US" sz="1600" b="1" dirty="0" err="1" smtClean="0">
                <a:solidFill>
                  <a:srgbClr val="00B0F0"/>
                </a:solidFill>
              </a:rPr>
              <a:t>legea</a:t>
            </a:r>
            <a:r>
              <a:rPr lang="en-US" sz="1600" b="1" dirty="0" smtClean="0">
                <a:solidFill>
                  <a:srgbClr val="00B0F0"/>
                </a:solidFill>
              </a:rPr>
              <a:t> 199/</a:t>
            </a:r>
            <a:r>
              <a:rPr lang="en-US" sz="2200" b="1" dirty="0" smtClean="0">
                <a:solidFill>
                  <a:srgbClr val="00B0F0"/>
                </a:solidFill>
              </a:rPr>
              <a:t>2000</a:t>
            </a:r>
            <a:r>
              <a:rPr lang="en-US" sz="1600" b="1" dirty="0" smtClean="0">
                <a:solidFill>
                  <a:srgbClr val="00B0F0"/>
                </a:solidFill>
              </a:rPr>
              <a:t>; OG 22/200; </a:t>
            </a:r>
            <a:r>
              <a:rPr lang="en-US" sz="1600" b="1" dirty="0" err="1" smtClean="0">
                <a:solidFill>
                  <a:srgbClr val="00B0F0"/>
                </a:solidFill>
              </a:rPr>
              <a:t>legea</a:t>
            </a:r>
            <a:r>
              <a:rPr lang="en-US" sz="1600" b="1" dirty="0" smtClean="0">
                <a:solidFill>
                  <a:srgbClr val="00B0F0"/>
                </a:solidFill>
              </a:rPr>
              <a:t> 121/2014 ; </a:t>
            </a:r>
            <a:r>
              <a:rPr lang="en-US" sz="2000" b="1" dirty="0" smtClean="0">
                <a:solidFill>
                  <a:srgbClr val="00B0F0"/>
                </a:solidFill>
              </a:rPr>
              <a:t>2018</a:t>
            </a:r>
            <a:r>
              <a:rPr lang="en-US" sz="1600" b="1" dirty="0" smtClean="0">
                <a:solidFill>
                  <a:srgbClr val="00B0F0"/>
                </a:solidFill>
              </a:rPr>
              <a:t> </a:t>
            </a:r>
            <a:br>
              <a:rPr lang="en-US" sz="1600" b="1" dirty="0" smtClean="0">
                <a:solidFill>
                  <a:srgbClr val="00B0F0"/>
                </a:solidFill>
              </a:rPr>
            </a:br>
            <a:r>
              <a:rPr lang="ro-RO" sz="1600" b="1" dirty="0"/>
              <a:t>-</a:t>
            </a:r>
            <a:r>
              <a:rPr lang="en-US" sz="1600" b="1" dirty="0" smtClean="0">
                <a:solidFill>
                  <a:srgbClr val="00B0F0"/>
                </a:solidFill>
              </a:rPr>
              <a:t> 18 </a:t>
            </a:r>
            <a:r>
              <a:rPr lang="en-US" sz="1600" b="1" dirty="0" err="1" smtClean="0">
                <a:solidFill>
                  <a:srgbClr val="00B0F0"/>
                </a:solidFill>
              </a:rPr>
              <a:t>ani</a:t>
            </a:r>
            <a:r>
              <a:rPr lang="en-US" sz="1600" b="1" dirty="0" smtClean="0">
                <a:solidFill>
                  <a:srgbClr val="00B0F0"/>
                </a:solidFill>
              </a:rPr>
              <a:t> de </a:t>
            </a:r>
            <a:r>
              <a:rPr lang="en-US" sz="1600" b="1" dirty="0" err="1" smtClean="0">
                <a:solidFill>
                  <a:srgbClr val="00B0F0"/>
                </a:solidFill>
              </a:rPr>
              <a:t>experienta</a:t>
            </a:r>
            <a:r>
              <a:rPr lang="en-US" sz="1600" b="1" dirty="0" smtClean="0">
                <a:solidFill>
                  <a:srgbClr val="00B0F0"/>
                </a:solidFill>
              </a:rPr>
              <a:t> – am </a:t>
            </a:r>
            <a:r>
              <a:rPr lang="en-US" sz="1600" b="1" dirty="0" err="1" smtClean="0">
                <a:solidFill>
                  <a:srgbClr val="00B0F0"/>
                </a:solidFill>
              </a:rPr>
              <a:t>ajuns</a:t>
            </a:r>
            <a:r>
              <a:rPr lang="en-US" sz="1600" b="1" dirty="0" smtClean="0">
                <a:solidFill>
                  <a:srgbClr val="00B0F0"/>
                </a:solidFill>
              </a:rPr>
              <a:t> la </a:t>
            </a:r>
            <a:r>
              <a:rPr lang="en-US" sz="1600" b="1" dirty="0" err="1" smtClean="0">
                <a:solidFill>
                  <a:srgbClr val="00B0F0"/>
                </a:solidFill>
              </a:rPr>
              <a:t>varsta</a:t>
            </a:r>
            <a:r>
              <a:rPr lang="en-US" sz="1600" b="1" dirty="0" smtClean="0">
                <a:solidFill>
                  <a:srgbClr val="00B0F0"/>
                </a:solidFill>
              </a:rPr>
              <a:t> “</a:t>
            </a:r>
            <a:r>
              <a:rPr lang="en-US" sz="1600" b="1" dirty="0" err="1" smtClean="0">
                <a:solidFill>
                  <a:srgbClr val="00B0F0"/>
                </a:solidFill>
              </a:rPr>
              <a:t>majoratului</a:t>
            </a:r>
            <a:r>
              <a:rPr lang="en-US" sz="1600" b="1" dirty="0" smtClean="0">
                <a:solidFill>
                  <a:srgbClr val="00B0F0"/>
                </a:solidFill>
              </a:rPr>
              <a:t>” ?</a:t>
            </a:r>
            <a:br>
              <a:rPr lang="en-US" sz="1600" b="1" dirty="0" smtClean="0">
                <a:solidFill>
                  <a:srgbClr val="00B0F0"/>
                </a:solidFill>
              </a:rPr>
            </a:br>
            <a:r>
              <a:rPr lang="en-US" sz="1600" dirty="0" smtClean="0"/>
              <a:t>- </a:t>
            </a:r>
            <a:r>
              <a:rPr lang="en-US" sz="1600" dirty="0" err="1" smtClean="0"/>
              <a:t>aspecte</a:t>
            </a:r>
            <a:r>
              <a:rPr lang="en-US" sz="1600" dirty="0" smtClean="0"/>
              <a:t> </a:t>
            </a:r>
            <a:r>
              <a:rPr lang="en-US" sz="1600" dirty="0" err="1" smtClean="0"/>
              <a:t>constatate</a:t>
            </a:r>
            <a:r>
              <a:rPr lang="en-US" sz="1600" dirty="0" smtClean="0"/>
              <a:t> ale </a:t>
            </a:r>
            <a:r>
              <a:rPr lang="en-US" sz="1600" dirty="0" err="1" smtClean="0"/>
              <a:t>managementului</a:t>
            </a:r>
            <a:r>
              <a:rPr lang="en-US" sz="1600" dirty="0" smtClean="0"/>
              <a:t> in </a:t>
            </a:r>
            <a:r>
              <a:rPr lang="en-US" sz="1600" dirty="0" err="1" smtClean="0"/>
              <a:t>industrie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- </a:t>
            </a:r>
            <a:r>
              <a:rPr lang="en-US" sz="1600" dirty="0" err="1"/>
              <a:t>aspecte</a:t>
            </a:r>
            <a:r>
              <a:rPr lang="en-US" sz="1600" dirty="0"/>
              <a:t> </a:t>
            </a:r>
            <a:r>
              <a:rPr lang="en-US" sz="1600" dirty="0" err="1"/>
              <a:t>constatate</a:t>
            </a:r>
            <a:r>
              <a:rPr lang="en-US" sz="1600" dirty="0"/>
              <a:t> ale </a:t>
            </a:r>
            <a:r>
              <a:rPr lang="en-US" sz="1600" dirty="0" err="1"/>
              <a:t>managementului</a:t>
            </a:r>
            <a:r>
              <a:rPr lang="en-US" sz="1600" dirty="0"/>
              <a:t> in </a:t>
            </a:r>
            <a:r>
              <a:rPr lang="en-US" sz="1600" dirty="0" err="1" smtClean="0"/>
              <a:t>orase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ro-RO" sz="1600" dirty="0" smtClean="0"/>
              <a:t/>
            </a:r>
            <a:br>
              <a:rPr lang="ro-RO" sz="1600" dirty="0" smtClean="0"/>
            </a:br>
            <a:r>
              <a:rPr lang="en-US" sz="1600" dirty="0" smtClean="0"/>
              <a:t>- </a:t>
            </a:r>
            <a:r>
              <a:rPr lang="en-US" sz="1600" b="1" dirty="0" smtClean="0"/>
              <a:t>ISO 50001 – </a:t>
            </a:r>
            <a:r>
              <a:rPr lang="en-US" sz="1600" b="1" dirty="0" err="1" smtClean="0"/>
              <a:t>obligatoriu</a:t>
            </a:r>
            <a:r>
              <a:rPr lang="en-US" sz="1600" b="1" dirty="0" smtClean="0"/>
              <a:t> ? </a:t>
            </a:r>
            <a:br>
              <a:rPr lang="en-US" sz="1600" b="1" dirty="0" smtClean="0"/>
            </a:br>
            <a:r>
              <a:rPr lang="en-US" sz="1600" b="1" dirty="0" smtClean="0"/>
              <a:t>Sau </a:t>
            </a:r>
            <a:r>
              <a:rPr lang="en-US" sz="1600" b="1" dirty="0" err="1" smtClean="0"/>
              <a:t>stimulativ</a:t>
            </a:r>
            <a:r>
              <a:rPr lang="en-US" sz="1600" b="1" dirty="0" smtClean="0"/>
              <a:t> ? - </a:t>
            </a:r>
            <a:r>
              <a:rPr lang="en-US" sz="1600" dirty="0" err="1" smtClean="0"/>
              <a:t>pentru</a:t>
            </a:r>
            <a:r>
              <a:rPr lang="en-US" sz="1600" dirty="0" smtClean="0"/>
              <a:t> </a:t>
            </a:r>
            <a:r>
              <a:rPr lang="en-US" sz="1600" dirty="0" err="1" smtClean="0"/>
              <a:t>implicarea</a:t>
            </a:r>
            <a:r>
              <a:rPr lang="en-US" sz="1600" dirty="0" smtClean="0"/>
              <a:t> </a:t>
            </a:r>
            <a:r>
              <a:rPr lang="en-US" sz="1600" dirty="0" err="1" smtClean="0"/>
              <a:t>managementului</a:t>
            </a:r>
            <a:r>
              <a:rPr lang="en-US" sz="1600" dirty="0" smtClean="0"/>
              <a:t> general</a:t>
            </a:r>
            <a:br>
              <a:rPr lang="en-US" sz="1600" dirty="0" smtClean="0"/>
            </a:br>
            <a:r>
              <a:rPr lang="en-US" sz="1600" dirty="0" smtClean="0"/>
              <a:t>- </a:t>
            </a:r>
            <a:r>
              <a:rPr lang="en-US" sz="1600" dirty="0" err="1" smtClean="0"/>
              <a:t>imbunatatirea</a:t>
            </a:r>
            <a:r>
              <a:rPr lang="en-US" sz="1600" dirty="0" smtClean="0"/>
              <a:t> </a:t>
            </a:r>
            <a:r>
              <a:rPr lang="en-US" sz="1600" dirty="0" err="1" smtClean="0"/>
              <a:t>procedurii</a:t>
            </a:r>
            <a:r>
              <a:rPr lang="en-US" sz="1600" dirty="0" smtClean="0"/>
              <a:t> de </a:t>
            </a:r>
            <a:r>
              <a:rPr lang="en-US" sz="1600" dirty="0" err="1" smtClean="0"/>
              <a:t>atestare</a:t>
            </a:r>
            <a:r>
              <a:rPr lang="en-US" sz="1600" dirty="0" smtClean="0"/>
              <a:t> a </a:t>
            </a:r>
            <a:r>
              <a:rPr lang="en-US" sz="1600" dirty="0" err="1" smtClean="0"/>
              <a:t>managerilor</a:t>
            </a:r>
            <a:r>
              <a:rPr lang="en-US" sz="1600" dirty="0" smtClean="0"/>
              <a:t>  </a:t>
            </a:r>
            <a:r>
              <a:rPr lang="en-US" sz="1600" dirty="0" err="1" smtClean="0"/>
              <a:t>energetici</a:t>
            </a:r>
            <a:r>
              <a:rPr lang="en-US" sz="1600" dirty="0" smtClean="0"/>
              <a:t>:</a:t>
            </a:r>
            <a:r>
              <a:rPr lang="ro-RO" sz="1600" dirty="0"/>
              <a:t/>
            </a:r>
            <a:br>
              <a:rPr lang="ro-RO" sz="1600" dirty="0"/>
            </a:br>
            <a:r>
              <a:rPr lang="ro-RO" sz="1600" dirty="0" smtClean="0"/>
              <a:t>*</a:t>
            </a:r>
            <a:r>
              <a:rPr lang="en-US" sz="1600" dirty="0" smtClean="0"/>
              <a:t> </a:t>
            </a:r>
            <a:r>
              <a:rPr lang="en-US" sz="1600" dirty="0" err="1" smtClean="0"/>
              <a:t>modificare</a:t>
            </a:r>
            <a:r>
              <a:rPr lang="en-US" sz="1600" dirty="0" smtClean="0"/>
              <a:t> </a:t>
            </a:r>
            <a:r>
              <a:rPr lang="en-US" sz="1600" dirty="0" err="1" smtClean="0"/>
              <a:t>programa</a:t>
            </a:r>
            <a:r>
              <a:rPr lang="en-US" sz="1600" dirty="0" smtClean="0"/>
              <a:t> de </a:t>
            </a:r>
            <a:r>
              <a:rPr lang="en-US" sz="1600" dirty="0" err="1" smtClean="0"/>
              <a:t>trainning</a:t>
            </a:r>
            <a:r>
              <a:rPr lang="en-US" sz="1600" dirty="0" smtClean="0"/>
              <a:t> / grade de </a:t>
            </a:r>
            <a:r>
              <a:rPr lang="en-US" sz="1600" dirty="0" err="1" smtClean="0"/>
              <a:t>atestare</a:t>
            </a:r>
            <a:r>
              <a:rPr lang="en-US" sz="1600" dirty="0" smtClean="0"/>
              <a:t> /  </a:t>
            </a:r>
            <a:r>
              <a:rPr lang="en-US" sz="1600" dirty="0" err="1" smtClean="0"/>
              <a:t>subventii</a:t>
            </a:r>
            <a:r>
              <a:rPr lang="en-US" sz="1600" dirty="0" smtClean="0"/>
              <a:t> de </a:t>
            </a:r>
            <a:r>
              <a:rPr lang="en-US" sz="1600" dirty="0" err="1" smtClean="0"/>
              <a:t>trainning</a:t>
            </a:r>
            <a:r>
              <a:rPr lang="en-US" sz="1600" dirty="0" smtClean="0"/>
              <a:t> / </a:t>
            </a:r>
            <a:r>
              <a:rPr lang="en-US" sz="1600" dirty="0" err="1" smtClean="0"/>
              <a:t>atestari</a:t>
            </a:r>
            <a:r>
              <a:rPr lang="en-US" sz="1600" dirty="0" smtClean="0"/>
              <a:t> </a:t>
            </a:r>
            <a:r>
              <a:rPr lang="en-US" sz="1600" dirty="0" err="1" smtClean="0"/>
              <a:t>internationale</a:t>
            </a:r>
            <a:r>
              <a:rPr lang="en-US" sz="1600" dirty="0" smtClean="0"/>
              <a:t> - IPMVP</a:t>
            </a:r>
            <a:br>
              <a:rPr lang="en-US" sz="1600" dirty="0" smtClean="0"/>
            </a:br>
            <a:r>
              <a:rPr lang="ro-RO" sz="1600" dirty="0" smtClean="0"/>
              <a:t>*</a:t>
            </a:r>
            <a:r>
              <a:rPr lang="en-US" sz="1600" dirty="0" smtClean="0"/>
              <a:t> </a:t>
            </a:r>
            <a:r>
              <a:rPr lang="en-US" sz="1600" dirty="0" err="1" smtClean="0"/>
              <a:t>abordare</a:t>
            </a:r>
            <a:r>
              <a:rPr lang="en-US" sz="1600" dirty="0" smtClean="0"/>
              <a:t> </a:t>
            </a:r>
            <a:r>
              <a:rPr lang="en-US" sz="1600" dirty="0" err="1" smtClean="0"/>
              <a:t>formala</a:t>
            </a:r>
            <a:r>
              <a:rPr lang="en-US" sz="1600" dirty="0" smtClean="0"/>
              <a:t> a </a:t>
            </a:r>
            <a:r>
              <a:rPr lang="en-US" sz="1600" dirty="0" err="1" smtClean="0"/>
              <a:t>investitiilor</a:t>
            </a:r>
            <a:r>
              <a:rPr lang="en-US" sz="1600" dirty="0" smtClean="0"/>
              <a:t> EE – </a:t>
            </a:r>
            <a:r>
              <a:rPr lang="en-US" sz="1600" dirty="0" err="1" smtClean="0"/>
              <a:t>vz</a:t>
            </a:r>
            <a:r>
              <a:rPr lang="en-US" sz="1600" dirty="0" smtClean="0"/>
              <a:t> OB.6.2 </a:t>
            </a:r>
            <a:r>
              <a:rPr lang="en-US" sz="1600" dirty="0" err="1" smtClean="0"/>
              <a:t>Fonduri</a:t>
            </a:r>
            <a:r>
              <a:rPr lang="en-US" sz="1600" dirty="0" smtClean="0"/>
              <a:t> </a:t>
            </a:r>
            <a:r>
              <a:rPr lang="en-US" sz="1600" dirty="0" err="1" smtClean="0"/>
              <a:t>europene</a:t>
            </a:r>
            <a:r>
              <a:rPr lang="en-US" sz="1600" dirty="0" smtClean="0"/>
              <a:t> (</a:t>
            </a:r>
            <a:r>
              <a:rPr lang="en-US" sz="1600" b="1" dirty="0" err="1" smtClean="0"/>
              <a:t>necesar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analiza</a:t>
            </a:r>
            <a:r>
              <a:rPr lang="en-US" sz="1600" b="1" dirty="0" smtClean="0"/>
              <a:t> SWOT cu </a:t>
            </a:r>
            <a:r>
              <a:rPr lang="en-US" sz="1600" b="1" dirty="0" err="1" smtClean="0"/>
              <a:t>toti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factorii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implicati</a:t>
            </a:r>
            <a:r>
              <a:rPr lang="en-US" sz="1600" b="1" dirty="0" smtClean="0"/>
              <a:t>)</a:t>
            </a:r>
            <a:br>
              <a:rPr lang="en-US" sz="1600" b="1" dirty="0" smtClean="0"/>
            </a:br>
            <a:r>
              <a:rPr lang="ro-RO" sz="1600" b="1" dirty="0"/>
              <a:t>-</a:t>
            </a:r>
            <a:r>
              <a:rPr lang="en-US" sz="1600" dirty="0" smtClean="0"/>
              <a:t> </a:t>
            </a:r>
            <a:r>
              <a:rPr lang="en-US" sz="1600" b="1" dirty="0" err="1" smtClean="0">
                <a:solidFill>
                  <a:srgbClr val="00B0F0"/>
                </a:solidFill>
              </a:rPr>
              <a:t>corelare</a:t>
            </a:r>
            <a:r>
              <a:rPr lang="en-US" sz="1600" b="1" dirty="0" smtClean="0">
                <a:solidFill>
                  <a:srgbClr val="00B0F0"/>
                </a:solidFill>
              </a:rPr>
              <a:t> PIB / </a:t>
            </a:r>
            <a:r>
              <a:rPr lang="en-US" sz="1600" b="1" dirty="0" err="1" smtClean="0">
                <a:solidFill>
                  <a:srgbClr val="00B0F0"/>
                </a:solidFill>
              </a:rPr>
              <a:t>consum</a:t>
            </a:r>
            <a:r>
              <a:rPr lang="en-US" sz="1600" b="1" dirty="0" smtClean="0">
                <a:solidFill>
                  <a:srgbClr val="00B0F0"/>
                </a:solidFill>
              </a:rPr>
              <a:t> de </a:t>
            </a:r>
            <a:r>
              <a:rPr lang="en-US" sz="1600" b="1" dirty="0" err="1" smtClean="0">
                <a:solidFill>
                  <a:srgbClr val="00B0F0"/>
                </a:solidFill>
              </a:rPr>
              <a:t>energie</a:t>
            </a:r>
            <a:r>
              <a:rPr lang="en-US" sz="1600" dirty="0" smtClean="0"/>
              <a:t>:</a:t>
            </a:r>
            <a:br>
              <a:rPr lang="en-US" sz="1600" dirty="0" smtClean="0"/>
            </a:br>
            <a:r>
              <a:rPr lang="en-US" sz="1600" dirty="0"/>
              <a:t>	</a:t>
            </a:r>
            <a:r>
              <a:rPr lang="en-US" sz="1600" dirty="0" smtClean="0"/>
              <a:t>- </a:t>
            </a:r>
            <a:r>
              <a:rPr lang="en-US" sz="1600" dirty="0" err="1" smtClean="0"/>
              <a:t>indicatori</a:t>
            </a:r>
            <a:r>
              <a:rPr lang="en-US" sz="1600" dirty="0" smtClean="0"/>
              <a:t> </a:t>
            </a:r>
            <a:r>
              <a:rPr lang="en-US" sz="1600" dirty="0" err="1" smtClean="0"/>
              <a:t>buni</a:t>
            </a:r>
            <a:r>
              <a:rPr lang="en-US" sz="1600" dirty="0" smtClean="0"/>
              <a:t> in </a:t>
            </a:r>
            <a:r>
              <a:rPr lang="en-US" sz="1600" dirty="0" err="1" smtClean="0"/>
              <a:t>raportul</a:t>
            </a:r>
            <a:r>
              <a:rPr lang="en-US" sz="1600" dirty="0" smtClean="0"/>
              <a:t> CE - </a:t>
            </a:r>
            <a:r>
              <a:rPr lang="en-US" sz="1600" b="1" dirty="0" err="1" smtClean="0">
                <a:solidFill>
                  <a:srgbClr val="FF0000"/>
                </a:solidFill>
              </a:rPr>
              <a:t>potentialul</a:t>
            </a:r>
            <a:r>
              <a:rPr lang="en-US" sz="1600" b="1" dirty="0" smtClean="0">
                <a:solidFill>
                  <a:srgbClr val="FF0000"/>
                </a:solidFill>
              </a:rPr>
              <a:t> de </a:t>
            </a:r>
            <a:r>
              <a:rPr lang="en-US" sz="1600" b="1" dirty="0" err="1" smtClean="0">
                <a:solidFill>
                  <a:srgbClr val="FF0000"/>
                </a:solidFill>
              </a:rPr>
              <a:t>restruct</a:t>
            </a:r>
            <a:r>
              <a:rPr lang="en-US" sz="1600" b="1" dirty="0" smtClean="0">
                <a:solidFill>
                  <a:srgbClr val="FF0000"/>
                </a:solidFill>
              </a:rPr>
              <a:t>. </a:t>
            </a:r>
            <a:r>
              <a:rPr lang="en-US" sz="1600" b="1" dirty="0" err="1" smtClean="0">
                <a:solidFill>
                  <a:srgbClr val="FF0000"/>
                </a:solidFill>
              </a:rPr>
              <a:t>epuizat</a:t>
            </a:r>
            <a:r>
              <a:rPr lang="en-US" sz="1600" b="1" dirty="0" smtClean="0">
                <a:solidFill>
                  <a:srgbClr val="FF0000"/>
                </a:solidFill>
              </a:rPr>
              <a:t> ?; </a:t>
            </a:r>
            <a:r>
              <a:rPr lang="en-US" sz="1600" b="1" dirty="0" err="1" smtClean="0">
                <a:solidFill>
                  <a:srgbClr val="FF0000"/>
                </a:solidFill>
              </a:rPr>
              <a:t>crestere</a:t>
            </a:r>
            <a:r>
              <a:rPr lang="en-US" sz="1600" b="1" dirty="0" smtClean="0">
                <a:solidFill>
                  <a:srgbClr val="FF0000"/>
                </a:solidFill>
              </a:rPr>
              <a:t> PIB 3-5% ?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/>
              <a:t>	</a:t>
            </a:r>
            <a:r>
              <a:rPr lang="en-US" sz="1600" dirty="0" smtClean="0"/>
              <a:t>- </a:t>
            </a:r>
            <a:r>
              <a:rPr lang="en-US" sz="1600" dirty="0" err="1" smtClean="0"/>
              <a:t>Indicatori</a:t>
            </a:r>
            <a:r>
              <a:rPr lang="en-US" sz="1600" dirty="0" smtClean="0"/>
              <a:t> INS:</a:t>
            </a:r>
            <a:br>
              <a:rPr lang="en-US" sz="1600" dirty="0" smtClean="0"/>
            </a:br>
            <a:r>
              <a:rPr lang="en-US" sz="1600" dirty="0"/>
              <a:t>	</a:t>
            </a:r>
            <a:r>
              <a:rPr lang="en-US" sz="1600" dirty="0" smtClean="0"/>
              <a:t>          - </a:t>
            </a:r>
            <a:r>
              <a:rPr lang="en-US" sz="1600" dirty="0" err="1" smtClean="0"/>
              <a:t>industrie</a:t>
            </a:r>
            <a:r>
              <a:rPr lang="en-US" sz="1600" dirty="0" smtClean="0"/>
              <a:t>: PIB : 24,2/2%; </a:t>
            </a:r>
            <a:r>
              <a:rPr lang="en-US" sz="1600" dirty="0" err="1" smtClean="0"/>
              <a:t>crestere</a:t>
            </a:r>
            <a:r>
              <a:rPr lang="en-US" sz="1600" dirty="0" smtClean="0"/>
              <a:t>  </a:t>
            </a:r>
            <a:r>
              <a:rPr lang="en-US" sz="1600" dirty="0" err="1" smtClean="0"/>
              <a:t>consum</a:t>
            </a:r>
            <a:r>
              <a:rPr lang="en-US" sz="1600" dirty="0" smtClean="0"/>
              <a:t> : </a:t>
            </a:r>
            <a:r>
              <a:rPr lang="en-US" sz="1600" dirty="0" smtClean="0">
                <a:solidFill>
                  <a:srgbClr val="FF0000"/>
                </a:solidFill>
              </a:rPr>
              <a:t>28,3</a:t>
            </a:r>
            <a:r>
              <a:rPr lang="en-US" sz="1600" dirty="0" smtClean="0"/>
              <a:t>/</a:t>
            </a:r>
            <a:r>
              <a:rPr lang="en-US" sz="1600" dirty="0" smtClean="0">
                <a:solidFill>
                  <a:srgbClr val="FF0000"/>
                </a:solidFill>
              </a:rPr>
              <a:t>2,4%</a:t>
            </a:r>
            <a:r>
              <a:rPr lang="en-US" sz="1600" dirty="0" smtClean="0"/>
              <a:t> (supply side : </a:t>
            </a:r>
            <a:r>
              <a:rPr lang="en-US" sz="1600" dirty="0" smtClean="0">
                <a:solidFill>
                  <a:srgbClr val="0070C0"/>
                </a:solidFill>
              </a:rPr>
              <a:t>– 1,5%)</a:t>
            </a:r>
            <a:br>
              <a:rPr lang="en-US" sz="1600" dirty="0" smtClean="0">
                <a:solidFill>
                  <a:srgbClr val="0070C0"/>
                </a:solidFill>
              </a:rPr>
            </a:br>
            <a:r>
              <a:rPr lang="en-US" sz="1600" dirty="0">
                <a:solidFill>
                  <a:srgbClr val="0070C0"/>
                </a:solidFill>
              </a:rPr>
              <a:t>	</a:t>
            </a:r>
            <a:r>
              <a:rPr lang="en-US" sz="1600" dirty="0" smtClean="0"/>
              <a:t>          - </a:t>
            </a:r>
            <a:r>
              <a:rPr lang="en-US" sz="1600" dirty="0" err="1" smtClean="0"/>
              <a:t>comert</a:t>
            </a:r>
            <a:r>
              <a:rPr lang="en-US" sz="1600" dirty="0" smtClean="0"/>
              <a:t>, transport, </a:t>
            </a:r>
            <a:r>
              <a:rPr lang="en-US" sz="1600" dirty="0" err="1" smtClean="0"/>
              <a:t>comunicatii</a:t>
            </a:r>
            <a:r>
              <a:rPr lang="en-US" sz="1600" dirty="0" smtClean="0"/>
              <a:t>: </a:t>
            </a:r>
            <a:r>
              <a:rPr lang="en-US" sz="1600" dirty="0"/>
              <a:t>PIB : </a:t>
            </a:r>
            <a:r>
              <a:rPr lang="en-US" sz="1600" dirty="0" smtClean="0"/>
              <a:t>23,7/2.2%; </a:t>
            </a:r>
            <a:r>
              <a:rPr lang="en-US" sz="1600" dirty="0" err="1"/>
              <a:t>crestere</a:t>
            </a:r>
            <a:r>
              <a:rPr lang="en-US" sz="1600" dirty="0"/>
              <a:t>  </a:t>
            </a:r>
            <a:r>
              <a:rPr lang="en-US" sz="1600" dirty="0" err="1"/>
              <a:t>consum</a:t>
            </a:r>
            <a:r>
              <a:rPr lang="en-US" sz="1600" dirty="0"/>
              <a:t> : </a:t>
            </a:r>
            <a:r>
              <a:rPr lang="en-US" sz="1600" dirty="0" smtClean="0">
                <a:solidFill>
                  <a:srgbClr val="FF0000"/>
                </a:solidFill>
              </a:rPr>
              <a:t>24,9</a:t>
            </a:r>
            <a:r>
              <a:rPr lang="en-US" sz="1600" dirty="0" smtClean="0"/>
              <a:t>/</a:t>
            </a:r>
            <a:r>
              <a:rPr lang="en-US" sz="1600" dirty="0" smtClean="0">
                <a:solidFill>
                  <a:srgbClr val="FF0000"/>
                </a:solidFill>
              </a:rPr>
              <a:t>2,4%</a:t>
            </a:r>
            <a:br>
              <a:rPr lang="en-US" sz="1600" dirty="0" smtClean="0">
                <a:solidFill>
                  <a:srgbClr val="FF0000"/>
                </a:solidFill>
              </a:rPr>
            </a:br>
            <a:r>
              <a:rPr lang="en-US" sz="1600" dirty="0">
                <a:solidFill>
                  <a:srgbClr val="FF0000"/>
                </a:solidFill>
              </a:rPr>
              <a:t>	</a:t>
            </a:r>
            <a:r>
              <a:rPr lang="en-US" sz="1600" dirty="0" smtClean="0"/>
              <a:t>          - </a:t>
            </a:r>
            <a:r>
              <a:rPr lang="en-US" sz="1600" dirty="0" err="1" smtClean="0"/>
              <a:t>populatie</a:t>
            </a:r>
            <a:r>
              <a:rPr lang="en-US" sz="1600" dirty="0" smtClean="0"/>
              <a:t> : </a:t>
            </a:r>
            <a:r>
              <a:rPr lang="en-US" sz="1600" dirty="0" err="1" smtClean="0"/>
              <a:t>consum</a:t>
            </a:r>
            <a:r>
              <a:rPr lang="en-US" sz="1600" dirty="0" smtClean="0"/>
              <a:t> 33,9 % </a:t>
            </a:r>
            <a:r>
              <a:rPr lang="en-US" sz="1600" b="1" dirty="0" smtClean="0">
                <a:solidFill>
                  <a:srgbClr val="FF0000"/>
                </a:solidFill>
              </a:rPr>
              <a:t>?????</a:t>
            </a:r>
            <a:br>
              <a:rPr lang="en-US" sz="1600" b="1" dirty="0" smtClean="0">
                <a:solidFill>
                  <a:srgbClr val="FF0000"/>
                </a:solidFill>
              </a:rPr>
            </a:br>
            <a:r>
              <a:rPr lang="en-US" sz="1600" b="1" dirty="0" smtClean="0">
                <a:solidFill>
                  <a:srgbClr val="FF0000"/>
                </a:solidFill>
              </a:rPr>
              <a:t>                              - </a:t>
            </a:r>
            <a:r>
              <a:rPr lang="en-US" sz="1600" dirty="0" err="1" smtClean="0"/>
              <a:t>agricultura</a:t>
            </a:r>
            <a:r>
              <a:rPr lang="en-US" sz="1600" dirty="0" smtClean="0"/>
              <a:t>: PIB : 4,3/0,6 %;</a:t>
            </a:r>
            <a:r>
              <a:rPr lang="en-US" sz="1600" dirty="0" err="1" smtClean="0"/>
              <a:t>consum</a:t>
            </a:r>
            <a:r>
              <a:rPr lang="en-US" sz="1600" dirty="0" smtClean="0"/>
              <a:t> : 1,9 / </a:t>
            </a:r>
            <a:r>
              <a:rPr lang="en-US" sz="1600" dirty="0" smtClean="0">
                <a:solidFill>
                  <a:srgbClr val="0070C0"/>
                </a:solidFill>
              </a:rPr>
              <a:t>0 %</a:t>
            </a:r>
            <a:br>
              <a:rPr lang="en-US" sz="1600" dirty="0" smtClean="0">
                <a:solidFill>
                  <a:srgbClr val="0070C0"/>
                </a:solidFill>
              </a:rPr>
            </a:br>
            <a:r>
              <a:rPr lang="en-US" sz="1600" dirty="0"/>
              <a:t> </a:t>
            </a:r>
            <a:r>
              <a:rPr lang="en-US" sz="1600" dirty="0" smtClean="0"/>
              <a:t>                             - </a:t>
            </a:r>
            <a:r>
              <a:rPr lang="en-US" sz="1600" dirty="0" err="1" smtClean="0"/>
              <a:t>administratie</a:t>
            </a:r>
            <a:r>
              <a:rPr lang="en-US" sz="1600" dirty="0" smtClean="0"/>
              <a:t> </a:t>
            </a:r>
            <a:r>
              <a:rPr lang="en-US" sz="1600" dirty="0" err="1" smtClean="0"/>
              <a:t>publica</a:t>
            </a:r>
            <a:r>
              <a:rPr lang="en-US" sz="1600" dirty="0" smtClean="0"/>
              <a:t> : PIB : 11,9 / 0,4 %; </a:t>
            </a:r>
            <a:r>
              <a:rPr lang="en-US" sz="1600" dirty="0" err="1" smtClean="0"/>
              <a:t>consum</a:t>
            </a:r>
            <a:r>
              <a:rPr lang="en-US" sz="1600" dirty="0" smtClean="0"/>
              <a:t>  : </a:t>
            </a:r>
            <a:r>
              <a:rPr lang="en-US" sz="1600" b="1" dirty="0" smtClean="0">
                <a:solidFill>
                  <a:srgbClr val="FF0000"/>
                </a:solidFill>
              </a:rPr>
              <a:t>????/????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40199"/>
              </p:ext>
            </p:extLst>
          </p:nvPr>
        </p:nvGraphicFramePr>
        <p:xfrm>
          <a:off x="5184728" y="1143000"/>
          <a:ext cx="3254422" cy="121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7211"/>
                <a:gridCol w="1627211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000" i="1" dirty="0" smtClean="0"/>
                        <a:t>Management </a:t>
                      </a:r>
                    </a:p>
                    <a:p>
                      <a:pPr algn="ctr"/>
                      <a:r>
                        <a:rPr lang="ro-RO" sz="1000" i="1" dirty="0" smtClean="0"/>
                        <a:t>g</a:t>
                      </a:r>
                      <a:r>
                        <a:rPr lang="en-US" sz="1000" i="1" dirty="0" err="1" smtClean="0"/>
                        <a:t>eneral</a:t>
                      </a:r>
                      <a:endParaRPr lang="en-US" sz="10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Management</a:t>
                      </a:r>
                    </a:p>
                    <a:p>
                      <a:pPr algn="ctr"/>
                      <a:r>
                        <a:rPr lang="en-US" sz="1000" dirty="0" smtClean="0"/>
                        <a:t>energetic</a:t>
                      </a:r>
                      <a:endParaRPr lang="en-US" sz="1000" dirty="0"/>
                    </a:p>
                  </a:txBody>
                  <a:tcPr/>
                </a:tc>
              </a:tr>
              <a:tr h="23029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+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+</a:t>
                      </a:r>
                      <a:endParaRPr lang="en-US" sz="1200" b="1" dirty="0"/>
                    </a:p>
                  </a:txBody>
                  <a:tcPr/>
                </a:tc>
              </a:tr>
              <a:tr h="23029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-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+</a:t>
                      </a:r>
                      <a:endParaRPr lang="en-US" sz="1200" b="1" dirty="0"/>
                    </a:p>
                  </a:txBody>
                  <a:tcPr/>
                </a:tc>
              </a:tr>
              <a:tr h="23029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-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-</a:t>
                      </a:r>
                      <a:endParaRPr lang="en-US" sz="12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410154"/>
              </p:ext>
            </p:extLst>
          </p:nvPr>
        </p:nvGraphicFramePr>
        <p:xfrm>
          <a:off x="5622878" y="2529782"/>
          <a:ext cx="2378122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9061"/>
                <a:gridCol w="1189061"/>
              </a:tblGrid>
              <a:tr h="335280">
                <a:tc>
                  <a:txBody>
                    <a:bodyPr/>
                    <a:lstStyle/>
                    <a:p>
                      <a:pPr algn="ctr"/>
                      <a:r>
                        <a:rPr lang="en-US" sz="1000" i="1" dirty="0" smtClean="0">
                          <a:solidFill>
                            <a:srgbClr val="FFFF00"/>
                          </a:solidFill>
                        </a:rPr>
                        <a:t>Management </a:t>
                      </a:r>
                    </a:p>
                    <a:p>
                      <a:pPr algn="ctr"/>
                      <a:r>
                        <a:rPr lang="en-US" sz="1000" i="1" dirty="0" smtClean="0">
                          <a:solidFill>
                            <a:srgbClr val="FFFF00"/>
                          </a:solidFill>
                        </a:rPr>
                        <a:t>general</a:t>
                      </a:r>
                      <a:endParaRPr lang="en-US" sz="1000" i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rgbClr val="FFFF00"/>
                          </a:solidFill>
                        </a:rPr>
                        <a:t>Management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rgbClr val="FFFF00"/>
                          </a:solidFill>
                        </a:rPr>
                        <a:t>energetic</a:t>
                      </a:r>
                      <a:endParaRPr lang="en-US" sz="1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23029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23029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26" y="1981200"/>
            <a:ext cx="4404246" cy="1167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8042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3000" y="152400"/>
            <a:ext cx="7772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Bune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practici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plan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international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52400" y="871478"/>
            <a:ext cx="8763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Puncte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cheie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ISO 50001 </a:t>
            </a:r>
            <a:r>
              <a:rPr lang="en-US" sz="1600" dirty="0" err="1" smtClean="0"/>
              <a:t>standardul</a:t>
            </a:r>
            <a:r>
              <a:rPr lang="en-US" sz="1600" dirty="0" smtClean="0"/>
              <a:t> </a:t>
            </a:r>
            <a:r>
              <a:rPr lang="en-US" sz="1600" dirty="0" err="1" smtClean="0"/>
              <a:t>pentru</a:t>
            </a:r>
            <a:r>
              <a:rPr lang="en-US" sz="1600" dirty="0" smtClean="0"/>
              <a:t> management energetic - </a:t>
            </a:r>
            <a:r>
              <a:rPr lang="en-US" sz="1600" dirty="0" err="1" smtClean="0"/>
              <a:t>utilizarea</a:t>
            </a:r>
            <a:r>
              <a:rPr lang="en-US" sz="1600" dirty="0" smtClean="0"/>
              <a:t> </a:t>
            </a:r>
            <a:r>
              <a:rPr lang="en-US" sz="1600" dirty="0" err="1" smtClean="0"/>
              <a:t>lui</a:t>
            </a:r>
            <a:r>
              <a:rPr lang="en-US" sz="1600" dirty="0" smtClean="0"/>
              <a:t> </a:t>
            </a:r>
            <a:r>
              <a:rPr lang="en-US" sz="1600" dirty="0" err="1" smtClean="0"/>
              <a:t>trebuie</a:t>
            </a:r>
            <a:r>
              <a:rPr lang="en-US" sz="1600" dirty="0" smtClean="0"/>
              <a:t> </a:t>
            </a:r>
            <a:r>
              <a:rPr lang="en-US" sz="1600" dirty="0" err="1" smtClean="0"/>
              <a:t>incurajata</a:t>
            </a:r>
            <a:r>
              <a:rPr lang="en-US" sz="1600" dirty="0" smtClean="0"/>
              <a:t> de </a:t>
            </a:r>
            <a:r>
              <a:rPr lang="en-US" sz="1600" dirty="0" err="1" smtClean="0"/>
              <a:t>decidentii</a:t>
            </a:r>
            <a:r>
              <a:rPr lang="en-US" sz="1600" dirty="0" smtClean="0"/>
              <a:t> </a:t>
            </a:r>
            <a:r>
              <a:rPr lang="en-US" sz="1600" dirty="0" err="1" smtClean="0"/>
              <a:t>politici</a:t>
            </a:r>
            <a:endParaRPr lang="en-US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 smtClean="0"/>
              <a:t>Masurare</a:t>
            </a:r>
            <a:r>
              <a:rPr lang="en-US" sz="1600" dirty="0" smtClean="0"/>
              <a:t> </a:t>
            </a:r>
            <a:r>
              <a:rPr lang="en-US" sz="1600" dirty="0" err="1" smtClean="0"/>
              <a:t>si</a:t>
            </a:r>
            <a:r>
              <a:rPr lang="en-US" sz="1600" dirty="0" smtClean="0"/>
              <a:t> </a:t>
            </a:r>
            <a:r>
              <a:rPr lang="en-US" sz="1600" dirty="0" err="1" smtClean="0"/>
              <a:t>Verificare</a:t>
            </a:r>
            <a:r>
              <a:rPr lang="en-US" sz="1600" dirty="0" smtClean="0"/>
              <a:t> (M&amp;V)- </a:t>
            </a:r>
            <a:r>
              <a:rPr lang="en-US" sz="1600" dirty="0" err="1" smtClean="0"/>
              <a:t>componenta</a:t>
            </a:r>
            <a:r>
              <a:rPr lang="en-US" sz="1600" dirty="0" smtClean="0"/>
              <a:t> </a:t>
            </a:r>
            <a:r>
              <a:rPr lang="en-US" sz="1600" dirty="0" err="1" smtClean="0"/>
              <a:t>cheie</a:t>
            </a:r>
            <a:r>
              <a:rPr lang="en-US" sz="1600" dirty="0" smtClean="0"/>
              <a:t> a EMS (</a:t>
            </a:r>
            <a:r>
              <a:rPr lang="en-US" sz="1600" dirty="0" err="1" smtClean="0">
                <a:solidFill>
                  <a:srgbClr val="FF0000"/>
                </a:solidFill>
              </a:rPr>
              <a:t>discutie</a:t>
            </a:r>
            <a:r>
              <a:rPr lang="en-US" sz="1600" dirty="0" smtClean="0">
                <a:solidFill>
                  <a:srgbClr val="FF0000"/>
                </a:solidFill>
              </a:rPr>
              <a:t> OB 6.2</a:t>
            </a:r>
            <a:r>
              <a:rPr lang="en-US" sz="1600" dirty="0" smtClean="0"/>
              <a:t>)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600" b="1" dirty="0" err="1" smtClean="0"/>
              <a:t>Tehnologiile</a:t>
            </a:r>
            <a:r>
              <a:rPr lang="en-US" sz="1600" b="1" dirty="0" smtClean="0"/>
              <a:t> de </a:t>
            </a:r>
            <a:r>
              <a:rPr lang="en-US" sz="1600" b="1" dirty="0" err="1" smtClean="0"/>
              <a:t>eficienta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energetica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sunt</a:t>
            </a:r>
            <a:r>
              <a:rPr lang="en-US" sz="1600" b="1" dirty="0" smtClean="0"/>
              <a:t> mature </a:t>
            </a:r>
            <a:r>
              <a:rPr lang="en-US" sz="1600" b="1" dirty="0" err="1" smtClean="0"/>
              <a:t>si</a:t>
            </a:r>
            <a:r>
              <a:rPr lang="en-US" sz="1600" b="1" dirty="0" smtClean="0"/>
              <a:t> bine demonstrate </a:t>
            </a:r>
            <a:r>
              <a:rPr lang="en-US" sz="1600" dirty="0" err="1" smtClean="0"/>
              <a:t>pentru</a:t>
            </a:r>
            <a:r>
              <a:rPr lang="en-US" sz="1600" dirty="0" smtClean="0"/>
              <a:t> </a:t>
            </a:r>
            <a:r>
              <a:rPr lang="en-US" sz="1600" dirty="0" err="1" smtClean="0"/>
              <a:t>fiecare</a:t>
            </a:r>
            <a:r>
              <a:rPr lang="en-US" sz="1600" dirty="0" smtClean="0"/>
              <a:t> sector </a:t>
            </a:r>
            <a:r>
              <a:rPr lang="en-US" sz="1600" dirty="0" err="1" smtClean="0"/>
              <a:t>sau</a:t>
            </a:r>
            <a:r>
              <a:rPr lang="en-US" sz="1600" dirty="0" smtClean="0"/>
              <a:t> </a:t>
            </a:r>
            <a:r>
              <a:rPr lang="en-US" sz="1600" dirty="0" err="1" smtClean="0"/>
              <a:t>intersectorial</a:t>
            </a:r>
            <a:endParaRPr lang="en-US" sz="1600" dirty="0" smtClean="0"/>
          </a:p>
          <a:p>
            <a:pPr marL="285750" indent="-285750">
              <a:buFont typeface="Arial" charset="0"/>
              <a:buChar char="•"/>
            </a:pPr>
            <a:r>
              <a:rPr lang="en-US" sz="1600" dirty="0" err="1" smtClean="0"/>
              <a:t>Motoarele</a:t>
            </a:r>
            <a:r>
              <a:rPr lang="en-US" sz="1600" dirty="0" smtClean="0"/>
              <a:t> </a:t>
            </a:r>
            <a:r>
              <a:rPr lang="en-US" sz="1600" dirty="0" err="1" smtClean="0"/>
              <a:t>electrice</a:t>
            </a:r>
            <a:r>
              <a:rPr lang="en-US" sz="1600" dirty="0" smtClean="0"/>
              <a:t> </a:t>
            </a:r>
            <a:r>
              <a:rPr lang="en-US" sz="1600" dirty="0" err="1" smtClean="0"/>
              <a:t>consuma</a:t>
            </a:r>
            <a:r>
              <a:rPr lang="en-US" sz="1600" dirty="0" smtClean="0"/>
              <a:t> 60% din </a:t>
            </a:r>
            <a:r>
              <a:rPr lang="en-US" sz="1600" dirty="0" err="1" smtClean="0"/>
              <a:t>energia</a:t>
            </a:r>
            <a:r>
              <a:rPr lang="en-US" sz="1600" dirty="0" smtClean="0"/>
              <a:t> </a:t>
            </a:r>
            <a:r>
              <a:rPr lang="en-US" sz="1600" dirty="0" err="1" smtClean="0"/>
              <a:t>electrica</a:t>
            </a:r>
            <a:r>
              <a:rPr lang="en-US" sz="1600" dirty="0" smtClean="0"/>
              <a:t> din </a:t>
            </a:r>
            <a:r>
              <a:rPr lang="en-US" sz="1600" dirty="0" err="1" smtClean="0"/>
              <a:t>industrie</a:t>
            </a:r>
            <a:r>
              <a:rPr lang="en-US" sz="1600" dirty="0" smtClean="0"/>
              <a:t> </a:t>
            </a:r>
            <a:r>
              <a:rPr lang="en-US" sz="1600" dirty="0" err="1" smtClean="0"/>
              <a:t>si</a:t>
            </a:r>
            <a:r>
              <a:rPr lang="en-US" sz="1600" dirty="0" smtClean="0"/>
              <a:t> </a:t>
            </a:r>
            <a:r>
              <a:rPr lang="en-US" sz="1600" dirty="0" err="1" smtClean="0"/>
              <a:t>este</a:t>
            </a:r>
            <a:r>
              <a:rPr lang="en-US" sz="1600" dirty="0" smtClean="0"/>
              <a:t> </a:t>
            </a:r>
            <a:r>
              <a:rPr lang="en-US" sz="1600" dirty="0" err="1" smtClean="0"/>
              <a:t>deci</a:t>
            </a:r>
            <a:r>
              <a:rPr lang="en-US" sz="1600" dirty="0" smtClean="0"/>
              <a:t> o </a:t>
            </a:r>
            <a:r>
              <a:rPr lang="en-US" sz="1600" dirty="0" err="1" smtClean="0"/>
              <a:t>prioritate</a:t>
            </a:r>
            <a:r>
              <a:rPr lang="en-US" sz="1600" dirty="0" smtClean="0"/>
              <a:t> </a:t>
            </a:r>
            <a:r>
              <a:rPr lang="en-US" sz="1600" dirty="0" err="1" smtClean="0"/>
              <a:t>cheie</a:t>
            </a:r>
            <a:r>
              <a:rPr lang="en-US" sz="1600" dirty="0" smtClean="0"/>
              <a:t> - </a:t>
            </a:r>
            <a:r>
              <a:rPr lang="en-US" sz="1600" b="1" dirty="0" smtClean="0">
                <a:solidFill>
                  <a:srgbClr val="FF0000"/>
                </a:solidFill>
              </a:rPr>
              <a:t>INTAS (</a:t>
            </a:r>
            <a:r>
              <a:rPr lang="en-US" sz="1600" dirty="0" err="1" smtClean="0">
                <a:solidFill>
                  <a:srgbClr val="FF0000"/>
                </a:solidFill>
              </a:rPr>
              <a:t>limite</a:t>
            </a:r>
            <a:r>
              <a:rPr lang="en-US" sz="1600" dirty="0" smtClean="0">
                <a:solidFill>
                  <a:srgbClr val="FF0000"/>
                </a:solidFill>
              </a:rPr>
              <a:t> de </a:t>
            </a:r>
            <a:r>
              <a:rPr lang="en-US" sz="1600" dirty="0" err="1" smtClean="0">
                <a:solidFill>
                  <a:srgbClr val="FF0000"/>
                </a:solidFill>
              </a:rPr>
              <a:t>performanta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oblogatorii</a:t>
            </a:r>
            <a:r>
              <a:rPr lang="en-US" sz="1600" dirty="0" smtClean="0">
                <a:solidFill>
                  <a:srgbClr val="FF0000"/>
                </a:solidFill>
              </a:rPr>
              <a:t> ? 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 smtClean="0"/>
              <a:t>Performanta</a:t>
            </a:r>
            <a:r>
              <a:rPr lang="en-US" sz="1600" dirty="0" smtClean="0"/>
              <a:t> </a:t>
            </a:r>
            <a:r>
              <a:rPr lang="en-US" sz="1600" dirty="0" err="1" smtClean="0"/>
              <a:t>energetica</a:t>
            </a:r>
            <a:r>
              <a:rPr lang="en-US" sz="1600" dirty="0" smtClean="0"/>
              <a:t> </a:t>
            </a:r>
            <a:r>
              <a:rPr lang="en-US" sz="1600" dirty="0" err="1" smtClean="0"/>
              <a:t>variaza</a:t>
            </a:r>
            <a:r>
              <a:rPr lang="en-US" sz="1600" dirty="0" smtClean="0"/>
              <a:t> in </a:t>
            </a:r>
            <a:r>
              <a:rPr lang="en-US" sz="1600" dirty="0" err="1" smtClean="0"/>
              <a:t>limite</a:t>
            </a:r>
            <a:r>
              <a:rPr lang="en-US" sz="1600" dirty="0" smtClean="0"/>
              <a:t> </a:t>
            </a:r>
            <a:r>
              <a:rPr lang="en-US" sz="1600" dirty="0" err="1" smtClean="0"/>
              <a:t>largi</a:t>
            </a:r>
            <a:r>
              <a:rPr lang="en-US" sz="1600" dirty="0" smtClean="0"/>
              <a:t>  in </a:t>
            </a:r>
            <a:r>
              <a:rPr lang="en-US" sz="1600" dirty="0" err="1" smtClean="0"/>
              <a:t>sectoarele</a:t>
            </a:r>
            <a:r>
              <a:rPr lang="en-US" sz="1600" dirty="0" smtClean="0"/>
              <a:t> </a:t>
            </a:r>
            <a:r>
              <a:rPr lang="en-US" sz="1600" dirty="0" err="1" smtClean="0"/>
              <a:t>industriale</a:t>
            </a:r>
            <a:r>
              <a:rPr lang="en-US" sz="1600" dirty="0" smtClean="0"/>
              <a:t> </a:t>
            </a:r>
            <a:r>
              <a:rPr lang="en-US" sz="1600" dirty="0" err="1" smtClean="0"/>
              <a:t>si</a:t>
            </a:r>
            <a:r>
              <a:rPr lang="en-US" sz="1600" dirty="0" smtClean="0"/>
              <a:t> </a:t>
            </a:r>
            <a:r>
              <a:rPr lang="en-US" sz="1600" dirty="0" err="1" smtClean="0"/>
              <a:t>doar</a:t>
            </a:r>
            <a:r>
              <a:rPr lang="en-US" sz="1600" dirty="0" smtClean="0"/>
              <a:t> </a:t>
            </a:r>
            <a:r>
              <a:rPr lang="en-US" sz="1600" dirty="0" err="1" smtClean="0"/>
              <a:t>prin</a:t>
            </a:r>
            <a:r>
              <a:rPr lang="en-US" sz="1600" dirty="0" smtClean="0"/>
              <a:t> </a:t>
            </a:r>
            <a:r>
              <a:rPr lang="en-US" sz="1600" dirty="0" err="1" smtClean="0"/>
              <a:t>reducerea</a:t>
            </a:r>
            <a:r>
              <a:rPr lang="en-US" sz="1600" dirty="0" smtClean="0"/>
              <a:t> </a:t>
            </a:r>
            <a:r>
              <a:rPr lang="en-US" sz="1600" dirty="0" err="1" smtClean="0"/>
              <a:t>acestei</a:t>
            </a:r>
            <a:r>
              <a:rPr lang="en-US" sz="1600" dirty="0" smtClean="0"/>
              <a:t> </a:t>
            </a:r>
            <a:r>
              <a:rPr lang="en-US" sz="1600" dirty="0" err="1" smtClean="0"/>
              <a:t>variatii</a:t>
            </a:r>
            <a:r>
              <a:rPr lang="en-US" sz="1600" dirty="0" smtClean="0"/>
              <a:t> se pot </a:t>
            </a:r>
            <a:r>
              <a:rPr lang="en-US" sz="1600" dirty="0" err="1" smtClean="0"/>
              <a:t>obtine</a:t>
            </a:r>
            <a:r>
              <a:rPr lang="en-US" sz="1600" dirty="0" smtClean="0"/>
              <a:t> </a:t>
            </a:r>
            <a:r>
              <a:rPr lang="en-US" sz="1600" dirty="0" err="1" smtClean="0"/>
              <a:t>economii</a:t>
            </a:r>
            <a:r>
              <a:rPr lang="en-US" sz="1600" dirty="0" smtClean="0"/>
              <a:t> </a:t>
            </a:r>
            <a:r>
              <a:rPr lang="en-US" sz="1600" dirty="0" err="1" smtClean="0"/>
              <a:t>importante</a:t>
            </a:r>
            <a:r>
              <a:rPr lang="en-US" sz="1600" dirty="0" smtClean="0"/>
              <a:t> (</a:t>
            </a:r>
            <a:r>
              <a:rPr lang="en-US" sz="1600" dirty="0" err="1" smtClean="0">
                <a:solidFill>
                  <a:srgbClr val="FF0000"/>
                </a:solidFill>
              </a:rPr>
              <a:t>optiunea</a:t>
            </a:r>
            <a:r>
              <a:rPr lang="en-US" sz="1600" dirty="0" smtClean="0">
                <a:solidFill>
                  <a:srgbClr val="FF0000"/>
                </a:solidFill>
              </a:rPr>
              <a:t> BAT ?)</a:t>
            </a:r>
          </a:p>
        </p:txBody>
      </p:sp>
      <p:sp>
        <p:nvSpPr>
          <p:cNvPr id="5" name="Rectangle 4"/>
          <p:cNvSpPr/>
          <p:nvPr/>
        </p:nvSpPr>
        <p:spPr>
          <a:xfrm>
            <a:off x="152400" y="3733800"/>
            <a:ext cx="8763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Training </a:t>
            </a:r>
          </a:p>
          <a:p>
            <a:r>
              <a:rPr lang="en-US" sz="1600" b="1" dirty="0" smtClean="0"/>
              <a:t>INSTITUTUL ENERGETIC  DIN MAREA BRITANIE – </a:t>
            </a:r>
            <a:r>
              <a:rPr lang="en-US" sz="1600" b="1" dirty="0" err="1" smtClean="0"/>
              <a:t>Portofoliul</a:t>
            </a:r>
            <a:r>
              <a:rPr lang="en-US" sz="1600" b="1" dirty="0" smtClean="0"/>
              <a:t> de training </a:t>
            </a:r>
            <a:r>
              <a:rPr lang="en-US" sz="1600" b="1" dirty="0" err="1" smtClean="0"/>
              <a:t>pentru</a:t>
            </a:r>
            <a:r>
              <a:rPr lang="en-US" sz="1600" b="1" dirty="0" smtClean="0"/>
              <a:t> Management Energetic</a:t>
            </a:r>
            <a:endParaRPr lang="en-US" sz="1600" b="1" dirty="0"/>
          </a:p>
          <a:p>
            <a:r>
              <a:rPr lang="en-US" sz="1600" b="1" dirty="0" err="1" smtClean="0"/>
              <a:t>Nivel</a:t>
            </a:r>
            <a:r>
              <a:rPr lang="en-US" sz="1600" b="1" dirty="0" smtClean="0"/>
              <a:t> 1</a:t>
            </a:r>
            <a:r>
              <a:rPr lang="en-US" sz="1600" b="1" dirty="0"/>
              <a:t>: </a:t>
            </a:r>
            <a:r>
              <a:rPr lang="en-US" sz="1600" b="1" dirty="0" err="1" smtClean="0">
                <a:solidFill>
                  <a:srgbClr val="0070C0"/>
                </a:solidFill>
              </a:rPr>
              <a:t>Certificat</a:t>
            </a:r>
            <a:r>
              <a:rPr lang="en-US" sz="1600" b="1" dirty="0" smtClean="0">
                <a:solidFill>
                  <a:srgbClr val="0070C0"/>
                </a:solidFill>
              </a:rPr>
              <a:t> de Management Energetic</a:t>
            </a:r>
            <a:endParaRPr lang="en-US" sz="1600" dirty="0">
              <a:solidFill>
                <a:srgbClr val="0070C0"/>
              </a:solidFill>
            </a:endParaRPr>
          </a:p>
          <a:p>
            <a:r>
              <a:rPr lang="en-US" sz="1600" b="1" dirty="0" smtClean="0"/>
              <a:t>5 </a:t>
            </a:r>
            <a:r>
              <a:rPr lang="en-US" sz="1600" b="1" dirty="0" err="1" smtClean="0"/>
              <a:t>zile</a:t>
            </a:r>
            <a:r>
              <a:rPr lang="en-US" sz="1600" b="1" dirty="0" smtClean="0"/>
              <a:t> de </a:t>
            </a:r>
            <a:r>
              <a:rPr lang="en-US" sz="1600" b="1" dirty="0" err="1" smtClean="0"/>
              <a:t>introducere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practica</a:t>
            </a:r>
            <a:r>
              <a:rPr lang="en-US" sz="1600" b="1" dirty="0" smtClean="0"/>
              <a:t> in management energetic. </a:t>
            </a:r>
            <a:r>
              <a:rPr lang="en-US" sz="1600" b="1" dirty="0" err="1" smtClean="0"/>
              <a:t>Disponibil</a:t>
            </a:r>
            <a:r>
              <a:rPr lang="en-US" sz="1600" b="1" dirty="0" smtClean="0"/>
              <a:t> online </a:t>
            </a:r>
            <a:r>
              <a:rPr lang="en-US" sz="1600" b="1" dirty="0" err="1" smtClean="0"/>
              <a:t>sau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cursuri</a:t>
            </a:r>
            <a:endParaRPr lang="en-US" sz="1600" b="1" dirty="0" smtClean="0"/>
          </a:p>
          <a:p>
            <a:r>
              <a:rPr lang="en-US" sz="1600" b="1" dirty="0" err="1" smtClean="0"/>
              <a:t>Nivel</a:t>
            </a:r>
            <a:r>
              <a:rPr lang="en-US" sz="1600" b="1" dirty="0" smtClean="0"/>
              <a:t> </a:t>
            </a:r>
            <a:r>
              <a:rPr lang="en-US" sz="1600" b="1" dirty="0"/>
              <a:t>2: </a:t>
            </a:r>
            <a:r>
              <a:rPr lang="en-US" sz="1600" b="1" dirty="0" smtClean="0">
                <a:solidFill>
                  <a:srgbClr val="0070C0"/>
                </a:solidFill>
              </a:rPr>
              <a:t>Management Energetic  Professional</a:t>
            </a:r>
            <a:endParaRPr lang="en-US" sz="1600" b="1" dirty="0">
              <a:solidFill>
                <a:srgbClr val="0070C0"/>
              </a:solidFill>
            </a:endParaRPr>
          </a:p>
          <a:p>
            <a:r>
              <a:rPr lang="en-US" sz="1600" b="1" dirty="0" smtClean="0"/>
              <a:t>150 de ore </a:t>
            </a:r>
            <a:r>
              <a:rPr lang="en-US" sz="1600" b="1" dirty="0" err="1" smtClean="0"/>
              <a:t>cursuri</a:t>
            </a:r>
            <a:r>
              <a:rPr lang="en-US" sz="1600" b="1" dirty="0" smtClean="0"/>
              <a:t> online – </a:t>
            </a:r>
            <a:r>
              <a:rPr lang="en-US" sz="1600" b="1" dirty="0" err="1" smtClean="0"/>
              <a:t>cunostiinte</a:t>
            </a:r>
            <a:r>
              <a:rPr lang="ro-RO" sz="1600" b="1" dirty="0" smtClean="0"/>
              <a:t> </a:t>
            </a:r>
            <a:r>
              <a:rPr lang="en-US" sz="1600" b="1" dirty="0" err="1" smtClean="0"/>
              <a:t>si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deprideri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necesare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pentru</a:t>
            </a:r>
            <a:r>
              <a:rPr lang="en-US" sz="1600" b="1" dirty="0" smtClean="0"/>
              <a:t> manager energetic </a:t>
            </a:r>
            <a:r>
              <a:rPr lang="en-US" sz="1600" b="1" dirty="0" err="1" smtClean="0"/>
              <a:t>profesionist</a:t>
            </a:r>
            <a:r>
              <a:rPr lang="en-US" sz="1600" b="1" dirty="0" smtClean="0"/>
              <a:t>.</a:t>
            </a:r>
            <a:r>
              <a:rPr lang="en-US" sz="1600" dirty="0" smtClean="0"/>
              <a:t> (</a:t>
            </a:r>
            <a:r>
              <a:rPr lang="en-US" sz="1600" dirty="0" err="1" smtClean="0"/>
              <a:t>necesar</a:t>
            </a:r>
            <a:r>
              <a:rPr lang="en-US" sz="1600" dirty="0" smtClean="0"/>
              <a:t> </a:t>
            </a:r>
            <a:r>
              <a:rPr lang="en-US" sz="1600" dirty="0" err="1" smtClean="0"/>
              <a:t>cel</a:t>
            </a:r>
            <a:r>
              <a:rPr lang="en-US" sz="1600" dirty="0" smtClean="0"/>
              <a:t> </a:t>
            </a:r>
            <a:r>
              <a:rPr lang="en-US" sz="1600" dirty="0" err="1" smtClean="0"/>
              <a:t>putin</a:t>
            </a:r>
            <a:r>
              <a:rPr lang="en-US" sz="1600" dirty="0" smtClean="0"/>
              <a:t> 2 </a:t>
            </a:r>
            <a:r>
              <a:rPr lang="en-US" sz="1600" dirty="0" err="1" smtClean="0"/>
              <a:t>ani</a:t>
            </a:r>
            <a:r>
              <a:rPr lang="en-US" sz="1600" dirty="0" smtClean="0"/>
              <a:t> </a:t>
            </a:r>
            <a:r>
              <a:rPr lang="en-US" sz="1600" dirty="0" err="1" smtClean="0"/>
              <a:t>experienta</a:t>
            </a:r>
            <a:r>
              <a:rPr lang="en-US" sz="1600" dirty="0" smtClean="0"/>
              <a:t>)</a:t>
            </a:r>
          </a:p>
          <a:p>
            <a:r>
              <a:rPr lang="en-US" sz="1600" b="1" dirty="0" err="1" smtClean="0"/>
              <a:t>Nivel</a:t>
            </a:r>
            <a:r>
              <a:rPr lang="en-US" sz="1600" b="1" dirty="0" smtClean="0"/>
              <a:t> 3</a:t>
            </a:r>
            <a:r>
              <a:rPr lang="en-US" sz="1600" b="1" dirty="0"/>
              <a:t>: </a:t>
            </a:r>
            <a:r>
              <a:rPr lang="en-US" sz="1600" b="1" dirty="0" smtClean="0">
                <a:solidFill>
                  <a:srgbClr val="0070C0"/>
                </a:solidFill>
              </a:rPr>
              <a:t>Manager energetic  </a:t>
            </a:r>
            <a:r>
              <a:rPr lang="en-US" sz="1600" b="1" dirty="0" err="1" smtClean="0">
                <a:solidFill>
                  <a:srgbClr val="0070C0"/>
                </a:solidFill>
              </a:rPr>
              <a:t>avansat</a:t>
            </a:r>
            <a:endParaRPr lang="en-US" sz="1600" b="1" dirty="0">
              <a:solidFill>
                <a:srgbClr val="0070C0"/>
              </a:solidFill>
            </a:endParaRPr>
          </a:p>
          <a:p>
            <a:r>
              <a:rPr lang="en-US" sz="1600" b="1" dirty="0" smtClean="0"/>
              <a:t>12- </a:t>
            </a:r>
            <a:r>
              <a:rPr lang="en-US" sz="1600" b="1" dirty="0" err="1" smtClean="0"/>
              <a:t>zile</a:t>
            </a:r>
            <a:r>
              <a:rPr lang="en-US" sz="1600" b="1" dirty="0" smtClean="0"/>
              <a:t> de </a:t>
            </a:r>
            <a:r>
              <a:rPr lang="en-US" sz="1600" b="1" dirty="0" err="1" smtClean="0"/>
              <a:t>cursuri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pentru</a:t>
            </a:r>
            <a:r>
              <a:rPr lang="en-US" sz="1600" dirty="0" smtClean="0"/>
              <a:t> </a:t>
            </a:r>
            <a:r>
              <a:rPr lang="en-US" sz="1600" dirty="0" err="1" smtClean="0"/>
              <a:t>manageri</a:t>
            </a:r>
            <a:r>
              <a:rPr lang="en-US" sz="1600" dirty="0" smtClean="0"/>
              <a:t> </a:t>
            </a:r>
            <a:r>
              <a:rPr lang="en-US" sz="1600" dirty="0" err="1" smtClean="0"/>
              <a:t>energetici</a:t>
            </a:r>
            <a:r>
              <a:rPr lang="en-US" sz="1600" dirty="0" smtClean="0"/>
              <a:t> cu </a:t>
            </a:r>
            <a:r>
              <a:rPr lang="en-US" sz="1600" dirty="0" err="1" smtClean="0"/>
              <a:t>experienta</a:t>
            </a:r>
            <a:r>
              <a:rPr lang="en-US" sz="1600" dirty="0" smtClean="0"/>
              <a:t> (</a:t>
            </a:r>
            <a:r>
              <a:rPr lang="en-US" sz="1600" dirty="0" err="1" smtClean="0"/>
              <a:t>peste</a:t>
            </a:r>
            <a:r>
              <a:rPr lang="en-US" sz="1600" dirty="0" smtClean="0"/>
              <a:t> 3 </a:t>
            </a:r>
            <a:r>
              <a:rPr lang="en-US" sz="1600" dirty="0" err="1" smtClean="0"/>
              <a:t>ani</a:t>
            </a:r>
            <a:r>
              <a:rPr lang="en-US" sz="1600" dirty="0" smtClean="0"/>
              <a:t>)-include </a:t>
            </a:r>
            <a:r>
              <a:rPr lang="en-US" sz="1600" dirty="0" smtClean="0">
                <a:solidFill>
                  <a:srgbClr val="00B0F0"/>
                </a:solidFill>
              </a:rPr>
              <a:t>management de </a:t>
            </a:r>
            <a:r>
              <a:rPr lang="en-US" sz="1600" dirty="0" err="1" smtClean="0">
                <a:solidFill>
                  <a:srgbClr val="00B0F0"/>
                </a:solidFill>
              </a:rPr>
              <a:t>proiect</a:t>
            </a:r>
            <a:endParaRPr lang="en-US" sz="1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3637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71800" y="16701"/>
            <a:ext cx="31242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Bune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practici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continuare</a:t>
            </a:r>
            <a:endParaRPr lang="en-US" b="1" dirty="0" smtClean="0"/>
          </a:p>
          <a:p>
            <a:pPr marL="285750" indent="-285750">
              <a:buFontTx/>
              <a:buChar char="-"/>
            </a:pPr>
            <a:endParaRPr lang="en-US" sz="1600" dirty="0">
              <a:solidFill>
                <a:srgbClr val="0070C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800" y="826056"/>
            <a:ext cx="845820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Cresterea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capacitatii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prin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promovarea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standardelor</a:t>
            </a:r>
            <a:r>
              <a:rPr lang="en-US" b="1" dirty="0" smtClean="0">
                <a:solidFill>
                  <a:srgbClr val="FF0000"/>
                </a:solidFill>
              </a:rPr>
              <a:t> ca ISO 50001 </a:t>
            </a:r>
            <a:r>
              <a:rPr lang="en-US" b="1" dirty="0" err="1" smtClean="0">
                <a:solidFill>
                  <a:srgbClr val="FF0000"/>
                </a:solidFill>
              </a:rPr>
              <a:t>si</a:t>
            </a:r>
            <a:r>
              <a:rPr lang="en-US" b="1" dirty="0" smtClean="0">
                <a:solidFill>
                  <a:srgbClr val="FF0000"/>
                </a:solidFill>
              </a:rPr>
              <a:t> IPMVP</a:t>
            </a:r>
          </a:p>
          <a:p>
            <a:r>
              <a:rPr lang="en-US" sz="1600" b="1" dirty="0" err="1" smtClean="0"/>
              <a:t>Programul</a:t>
            </a:r>
            <a:r>
              <a:rPr lang="en-US" sz="1600" b="1" dirty="0" smtClean="0"/>
              <a:t> SEP (Superior Energy Performance )-SUA: </a:t>
            </a:r>
            <a:r>
              <a:rPr lang="en-US" sz="1600" b="1" dirty="0" err="1" smtClean="0"/>
              <a:t>este</a:t>
            </a:r>
            <a:r>
              <a:rPr lang="en-US" sz="1600" b="1" dirty="0" smtClean="0"/>
              <a:t> un program de </a:t>
            </a:r>
            <a:r>
              <a:rPr lang="en-US" sz="1600" b="1" dirty="0" err="1" smtClean="0"/>
              <a:t>promovare</a:t>
            </a:r>
            <a:r>
              <a:rPr lang="en-US" sz="1600" b="1" dirty="0" smtClean="0"/>
              <a:t> a ISO 50001:</a:t>
            </a:r>
          </a:p>
          <a:p>
            <a:pPr marL="285750" indent="-285750">
              <a:buFontTx/>
              <a:buChar char="-"/>
            </a:pPr>
            <a:r>
              <a:rPr lang="en-US" sz="1600" dirty="0" err="1" smtClean="0"/>
              <a:t>Gestionat</a:t>
            </a:r>
            <a:r>
              <a:rPr lang="en-US" sz="1600" dirty="0" smtClean="0"/>
              <a:t> de DoE </a:t>
            </a:r>
            <a:r>
              <a:rPr lang="en-US" sz="1600" dirty="0" err="1" smtClean="0"/>
              <a:t>si</a:t>
            </a:r>
            <a:r>
              <a:rPr lang="en-US" sz="1600" dirty="0" smtClean="0"/>
              <a:t> </a:t>
            </a:r>
            <a:r>
              <a:rPr lang="en-US" sz="1600" dirty="0" err="1" smtClean="0"/>
              <a:t>este</a:t>
            </a:r>
            <a:r>
              <a:rPr lang="en-US" sz="1600" dirty="0" smtClean="0"/>
              <a:t> o </a:t>
            </a:r>
            <a:r>
              <a:rPr lang="en-US" sz="1600" dirty="0" err="1" smtClean="0"/>
              <a:t>extensie</a:t>
            </a:r>
            <a:r>
              <a:rPr lang="en-US" sz="1600" dirty="0" smtClean="0"/>
              <a:t> a ISO 50001</a:t>
            </a:r>
          </a:p>
          <a:p>
            <a:pPr marL="285750" indent="-285750">
              <a:buFontTx/>
              <a:buChar char="-"/>
            </a:pPr>
            <a:r>
              <a:rPr lang="en-US" sz="1600" dirty="0" smtClean="0"/>
              <a:t>O </a:t>
            </a:r>
            <a:r>
              <a:rPr lang="en-US" sz="1600" dirty="0" err="1" smtClean="0"/>
              <a:t>entitate</a:t>
            </a:r>
            <a:r>
              <a:rPr lang="en-US" sz="1600" dirty="0" smtClean="0"/>
              <a:t> </a:t>
            </a:r>
            <a:r>
              <a:rPr lang="en-US" sz="1600" dirty="0" err="1" smtClean="0"/>
              <a:t>independenta</a:t>
            </a:r>
            <a:r>
              <a:rPr lang="en-US" sz="1600" dirty="0" smtClean="0"/>
              <a:t>, </a:t>
            </a:r>
            <a:r>
              <a:rPr lang="en-US" sz="1600" dirty="0" err="1" smtClean="0"/>
              <a:t>acreditata</a:t>
            </a:r>
            <a:r>
              <a:rPr lang="en-US" sz="1600" dirty="0" smtClean="0"/>
              <a:t> de ANSI- (American National Standards Institute ) </a:t>
            </a:r>
            <a:r>
              <a:rPr lang="en-US" sz="1600" dirty="0" err="1" smtClean="0"/>
              <a:t>prin</a:t>
            </a:r>
            <a:r>
              <a:rPr lang="en-US" sz="1600" dirty="0" smtClean="0"/>
              <a:t> ASQ National Accreditation Board (ANAB), </a:t>
            </a:r>
            <a:r>
              <a:rPr lang="en-US" sz="1600" dirty="0" err="1" smtClean="0"/>
              <a:t>auditeaza</a:t>
            </a:r>
            <a:r>
              <a:rPr lang="en-US" sz="1600" dirty="0" smtClean="0"/>
              <a:t> </a:t>
            </a:r>
            <a:r>
              <a:rPr lang="en-US" sz="1600" dirty="0" err="1" smtClean="0"/>
              <a:t>fiecare</a:t>
            </a:r>
            <a:r>
              <a:rPr lang="en-US" sz="1600" dirty="0" smtClean="0"/>
              <a:t> </a:t>
            </a:r>
            <a:r>
              <a:rPr lang="en-US" sz="1600" dirty="0" err="1" smtClean="0"/>
              <a:t>fiecare</a:t>
            </a:r>
            <a:r>
              <a:rPr lang="en-US" sz="1600" dirty="0" smtClean="0"/>
              <a:t> </a:t>
            </a:r>
            <a:r>
              <a:rPr lang="en-US" sz="1600" dirty="0" err="1" smtClean="0"/>
              <a:t>consumator</a:t>
            </a:r>
            <a:r>
              <a:rPr lang="en-US" sz="1600" dirty="0" smtClean="0"/>
              <a:t> care a </a:t>
            </a:r>
            <a:r>
              <a:rPr lang="en-US" sz="1600" dirty="0" err="1" smtClean="0"/>
              <a:t>aderat</a:t>
            </a:r>
            <a:r>
              <a:rPr lang="en-US" sz="1600" dirty="0" smtClean="0"/>
              <a:t> la SEP </a:t>
            </a:r>
            <a:r>
              <a:rPr lang="en-US" sz="1600" dirty="0" err="1" smtClean="0"/>
              <a:t>pentru</a:t>
            </a:r>
            <a:r>
              <a:rPr lang="en-US" sz="1600" dirty="0" smtClean="0"/>
              <a:t> </a:t>
            </a:r>
            <a:r>
              <a:rPr lang="en-US" sz="1600" dirty="0" err="1" smtClean="0"/>
              <a:t>verificarea</a:t>
            </a:r>
            <a:r>
              <a:rPr lang="en-US" sz="1600" dirty="0" smtClean="0"/>
              <a:t> </a:t>
            </a:r>
            <a:r>
              <a:rPr lang="en-US" sz="1600" dirty="0" err="1" smtClean="0"/>
              <a:t>nivelului</a:t>
            </a:r>
            <a:r>
              <a:rPr lang="en-US" sz="1600" dirty="0" smtClean="0"/>
              <a:t> de </a:t>
            </a:r>
            <a:r>
              <a:rPr lang="en-US" sz="1600" dirty="0" err="1" smtClean="0"/>
              <a:t>performanta</a:t>
            </a:r>
            <a:r>
              <a:rPr lang="en-US" sz="1600" dirty="0" smtClean="0"/>
              <a:t> in </a:t>
            </a:r>
            <a:r>
              <a:rPr lang="en-US" sz="1600" dirty="0" err="1" smtClean="0"/>
              <a:t>reducerea</a:t>
            </a:r>
            <a:r>
              <a:rPr lang="en-US" sz="1600" dirty="0" smtClean="0"/>
              <a:t> </a:t>
            </a:r>
            <a:r>
              <a:rPr lang="en-US" sz="1600" dirty="0" err="1" smtClean="0"/>
              <a:t>consumului</a:t>
            </a:r>
            <a:r>
              <a:rPr lang="en-US" sz="1600" dirty="0" smtClean="0"/>
              <a:t>:</a:t>
            </a:r>
            <a:endParaRPr lang="en-US" sz="1600" b="1" dirty="0"/>
          </a:p>
          <a:p>
            <a:r>
              <a:rPr lang="en-US" sz="1600" b="1" dirty="0" smtClean="0"/>
              <a:t>• Silver – 5% </a:t>
            </a:r>
            <a:r>
              <a:rPr lang="en-US" sz="1600" b="1" dirty="0" err="1" smtClean="0"/>
              <a:t>imbunatatire</a:t>
            </a:r>
            <a:r>
              <a:rPr lang="en-US" sz="1600" b="1" dirty="0" smtClean="0"/>
              <a:t> in 3 </a:t>
            </a:r>
            <a:r>
              <a:rPr lang="en-US" sz="1600" b="1" dirty="0" err="1" smtClean="0"/>
              <a:t>ani</a:t>
            </a:r>
            <a:r>
              <a:rPr lang="en-US" sz="1600" b="1" dirty="0" smtClean="0"/>
              <a:t>  </a:t>
            </a:r>
          </a:p>
          <a:p>
            <a:r>
              <a:rPr lang="en-US" sz="1600" b="1" dirty="0" smtClean="0"/>
              <a:t>• Gold – 10% </a:t>
            </a:r>
            <a:r>
              <a:rPr lang="en-US" sz="1600" b="1" dirty="0" err="1" smtClean="0"/>
              <a:t>imbunatatire</a:t>
            </a:r>
            <a:r>
              <a:rPr lang="en-US" sz="1600" b="1" dirty="0" smtClean="0"/>
              <a:t> in 3 </a:t>
            </a:r>
            <a:r>
              <a:rPr lang="en-US" sz="1600" b="1" dirty="0" err="1" smtClean="0"/>
              <a:t>ani</a:t>
            </a:r>
            <a:r>
              <a:rPr lang="en-US" sz="1600" b="1" dirty="0" smtClean="0"/>
              <a:t>  </a:t>
            </a:r>
          </a:p>
          <a:p>
            <a:r>
              <a:rPr lang="en-US" sz="1600" b="1" dirty="0" smtClean="0"/>
              <a:t>• Platinum – 15% </a:t>
            </a:r>
            <a:r>
              <a:rPr lang="en-US" sz="1600" b="1" dirty="0" err="1" smtClean="0"/>
              <a:t>imbunatatire</a:t>
            </a:r>
            <a:r>
              <a:rPr lang="en-US" sz="1600" b="1" dirty="0" smtClean="0"/>
              <a:t> in 3 </a:t>
            </a:r>
            <a:r>
              <a:rPr lang="en-US" sz="1600" b="1" dirty="0" err="1" smtClean="0"/>
              <a:t>ani</a:t>
            </a:r>
            <a:r>
              <a:rPr lang="en-US" sz="1600" b="1" dirty="0" smtClean="0"/>
              <a:t>  </a:t>
            </a:r>
          </a:p>
          <a:p>
            <a:r>
              <a:rPr lang="en-US" sz="1600" b="1" dirty="0" err="1" smtClean="0"/>
              <a:t>Activitatea</a:t>
            </a:r>
            <a:r>
              <a:rPr lang="en-US" sz="1600" b="1" dirty="0" smtClean="0"/>
              <a:t> de training </a:t>
            </a:r>
            <a:r>
              <a:rPr lang="en-US" sz="1600" b="1" dirty="0" err="1" smtClean="0"/>
              <a:t>este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suportata</a:t>
            </a:r>
            <a:r>
              <a:rPr lang="en-US" sz="1600" b="1" dirty="0" smtClean="0"/>
              <a:t> de DoE care </a:t>
            </a:r>
            <a:r>
              <a:rPr lang="en-US" sz="1600" b="1" dirty="0" err="1" smtClean="0"/>
              <a:t>suporta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si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utilizarea</a:t>
            </a:r>
            <a:r>
              <a:rPr lang="en-US" sz="1600" b="1" dirty="0" smtClean="0"/>
              <a:t> </a:t>
            </a:r>
            <a:r>
              <a:rPr lang="en-US" sz="1600" b="1" dirty="0" smtClean="0">
                <a:solidFill>
                  <a:srgbClr val="0070C0"/>
                </a:solidFill>
              </a:rPr>
              <a:t>Energy Performance Indicator regression analysis tool</a:t>
            </a:r>
            <a:endParaRPr lang="en-US" sz="1600" b="1" dirty="0" smtClean="0"/>
          </a:p>
        </p:txBody>
      </p:sp>
      <p:sp>
        <p:nvSpPr>
          <p:cNvPr id="5" name="Rectangle 4"/>
          <p:cNvSpPr/>
          <p:nvPr/>
        </p:nvSpPr>
        <p:spPr>
          <a:xfrm>
            <a:off x="381000" y="3725855"/>
            <a:ext cx="8305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Un </a:t>
            </a:r>
            <a:r>
              <a:rPr lang="en-US" b="1" dirty="0" err="1" smtClean="0">
                <a:solidFill>
                  <a:srgbClr val="FF0000"/>
                </a:solidFill>
              </a:rPr>
              <a:t>meniu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pentru</a:t>
            </a:r>
            <a:r>
              <a:rPr lang="en-US" b="1" dirty="0" smtClean="0">
                <a:solidFill>
                  <a:srgbClr val="FF0000"/>
                </a:solidFill>
              </a:rPr>
              <a:t> o </a:t>
            </a:r>
            <a:r>
              <a:rPr lang="en-US" b="1" dirty="0" err="1" smtClean="0">
                <a:solidFill>
                  <a:srgbClr val="FF0000"/>
                </a:solidFill>
              </a:rPr>
              <a:t>posibila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politica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institutionala</a:t>
            </a:r>
            <a:r>
              <a:rPr lang="en-US" b="1" dirty="0" smtClean="0">
                <a:solidFill>
                  <a:srgbClr val="FF0000"/>
                </a:solidFill>
              </a:rPr>
              <a:t> de </a:t>
            </a:r>
            <a:r>
              <a:rPr lang="en-US" b="1" dirty="0" err="1" smtClean="0">
                <a:solidFill>
                  <a:srgbClr val="FF0000"/>
                </a:solidFill>
              </a:rPr>
              <a:t>legiferare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si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reglementare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poate</a:t>
            </a:r>
            <a:r>
              <a:rPr lang="en-US" b="1" dirty="0" smtClean="0">
                <a:solidFill>
                  <a:srgbClr val="FF0000"/>
                </a:solidFill>
              </a:rPr>
              <a:t> include:</a:t>
            </a:r>
          </a:p>
          <a:p>
            <a:r>
              <a:rPr lang="en-US" sz="1600" dirty="0" smtClean="0"/>
              <a:t>• </a:t>
            </a:r>
            <a:r>
              <a:rPr lang="en-US" sz="1600" dirty="0" err="1" smtClean="0"/>
              <a:t>acorduri</a:t>
            </a:r>
            <a:r>
              <a:rPr lang="en-US" sz="1600" dirty="0" smtClean="0"/>
              <a:t> </a:t>
            </a:r>
            <a:r>
              <a:rPr lang="en-US" sz="1600" dirty="0" err="1" smtClean="0"/>
              <a:t>voluntare</a:t>
            </a:r>
            <a:r>
              <a:rPr lang="en-US" sz="1600" dirty="0" smtClean="0"/>
              <a:t> </a:t>
            </a:r>
          </a:p>
          <a:p>
            <a:r>
              <a:rPr lang="en-US" sz="1600" dirty="0" smtClean="0"/>
              <a:t>• </a:t>
            </a:r>
            <a:r>
              <a:rPr lang="en-US" sz="1600" dirty="0" err="1" smtClean="0"/>
              <a:t>masuri</a:t>
            </a:r>
            <a:r>
              <a:rPr lang="en-US" sz="1600" dirty="0" smtClean="0"/>
              <a:t> </a:t>
            </a:r>
            <a:r>
              <a:rPr lang="en-US" sz="1600" dirty="0" err="1" smtClean="0"/>
              <a:t>obligatorii</a:t>
            </a:r>
            <a:r>
              <a:rPr lang="en-US" sz="1600" dirty="0" smtClean="0"/>
              <a:t> ca  </a:t>
            </a:r>
            <a:r>
              <a:rPr lang="en-US" sz="1600" dirty="0" err="1" smtClean="0"/>
              <a:t>includ</a:t>
            </a:r>
            <a:endParaRPr lang="en-US" sz="1600" dirty="0"/>
          </a:p>
          <a:p>
            <a:r>
              <a:rPr lang="en-US" sz="1600" dirty="0" smtClean="0"/>
              <a:t>	– </a:t>
            </a:r>
            <a:r>
              <a:rPr lang="en-US" sz="1600" dirty="0" err="1" smtClean="0">
                <a:solidFill>
                  <a:srgbClr val="FF0000"/>
                </a:solidFill>
              </a:rPr>
              <a:t>tinte</a:t>
            </a:r>
            <a:r>
              <a:rPr lang="en-US" sz="1600" dirty="0" smtClean="0">
                <a:solidFill>
                  <a:srgbClr val="FF0000"/>
                </a:solidFill>
              </a:rPr>
              <a:t> de </a:t>
            </a:r>
            <a:r>
              <a:rPr lang="en-US" sz="1600" dirty="0" err="1" smtClean="0">
                <a:solidFill>
                  <a:srgbClr val="FF0000"/>
                </a:solidFill>
              </a:rPr>
              <a:t>performanta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energetica</a:t>
            </a:r>
            <a:r>
              <a:rPr lang="en-US" sz="1600" dirty="0" smtClean="0">
                <a:solidFill>
                  <a:srgbClr val="FF0000"/>
                </a:solidFill>
              </a:rPr>
              <a:t> – BAT ? (slide 11)</a:t>
            </a:r>
            <a:endParaRPr lang="en-US" sz="1600" dirty="0">
              <a:solidFill>
                <a:srgbClr val="FF0000"/>
              </a:solidFill>
            </a:endParaRPr>
          </a:p>
          <a:p>
            <a:r>
              <a:rPr lang="en-US" sz="1600" dirty="0" smtClean="0"/>
              <a:t>	– </a:t>
            </a:r>
            <a:r>
              <a:rPr lang="en-US" sz="1600" dirty="0" err="1" smtClean="0">
                <a:solidFill>
                  <a:srgbClr val="00B0F0"/>
                </a:solidFill>
              </a:rPr>
              <a:t>audituri</a:t>
            </a:r>
            <a:r>
              <a:rPr lang="en-US" sz="1600" dirty="0" smtClean="0">
                <a:solidFill>
                  <a:srgbClr val="00B0F0"/>
                </a:solidFill>
              </a:rPr>
              <a:t> </a:t>
            </a:r>
            <a:r>
              <a:rPr lang="en-US" sz="1600" dirty="0" err="1" smtClean="0">
                <a:solidFill>
                  <a:srgbClr val="00B0F0"/>
                </a:solidFill>
              </a:rPr>
              <a:t>energetice</a:t>
            </a:r>
            <a:r>
              <a:rPr lang="en-US" sz="1600" dirty="0" smtClean="0">
                <a:solidFill>
                  <a:srgbClr val="00B0F0"/>
                </a:solidFill>
              </a:rPr>
              <a:t> 	</a:t>
            </a:r>
          </a:p>
          <a:p>
            <a:r>
              <a:rPr lang="en-US" sz="1600" dirty="0">
                <a:solidFill>
                  <a:srgbClr val="00B0F0"/>
                </a:solidFill>
              </a:rPr>
              <a:t>	</a:t>
            </a:r>
            <a:r>
              <a:rPr lang="en-US" sz="1600" dirty="0" smtClean="0">
                <a:solidFill>
                  <a:srgbClr val="00B0F0"/>
                </a:solidFill>
              </a:rPr>
              <a:t>– </a:t>
            </a:r>
            <a:r>
              <a:rPr lang="en-US" sz="1600" dirty="0" err="1" smtClean="0">
                <a:solidFill>
                  <a:srgbClr val="00B0F0"/>
                </a:solidFill>
              </a:rPr>
              <a:t>manageri</a:t>
            </a:r>
            <a:r>
              <a:rPr lang="en-US" sz="1600" dirty="0" smtClean="0">
                <a:solidFill>
                  <a:srgbClr val="00B0F0"/>
                </a:solidFill>
              </a:rPr>
              <a:t> </a:t>
            </a:r>
            <a:r>
              <a:rPr lang="en-US" sz="1600" dirty="0" err="1" smtClean="0">
                <a:solidFill>
                  <a:srgbClr val="00B0F0"/>
                </a:solidFill>
              </a:rPr>
              <a:t>energetici</a:t>
            </a:r>
            <a:endParaRPr lang="en-US" sz="1600" dirty="0" smtClean="0">
              <a:solidFill>
                <a:srgbClr val="00B0F0"/>
              </a:solidFill>
            </a:endParaRPr>
          </a:p>
          <a:p>
            <a:r>
              <a:rPr lang="en-US" sz="1600" dirty="0" smtClean="0">
                <a:solidFill>
                  <a:srgbClr val="00B0F0"/>
                </a:solidFill>
              </a:rPr>
              <a:t>	–</a:t>
            </a:r>
            <a:r>
              <a:rPr lang="ro-RO" sz="1600" dirty="0" smtClean="0">
                <a:solidFill>
                  <a:srgbClr val="00B0F0"/>
                </a:solidFill>
              </a:rPr>
              <a:t> </a:t>
            </a:r>
            <a:r>
              <a:rPr lang="en-US" sz="1600" dirty="0" err="1" smtClean="0">
                <a:solidFill>
                  <a:srgbClr val="00B0F0"/>
                </a:solidFill>
              </a:rPr>
              <a:t>raportare</a:t>
            </a:r>
            <a:r>
              <a:rPr lang="en-US" sz="1600" dirty="0" smtClean="0">
                <a:solidFill>
                  <a:srgbClr val="00B0F0"/>
                </a:solidFill>
              </a:rPr>
              <a:t> </a:t>
            </a:r>
            <a:r>
              <a:rPr lang="en-US" sz="1600" dirty="0" err="1" smtClean="0">
                <a:solidFill>
                  <a:srgbClr val="00B0F0"/>
                </a:solidFill>
              </a:rPr>
              <a:t>obligatorie</a:t>
            </a:r>
            <a:endParaRPr lang="en-US" sz="1600" dirty="0">
              <a:solidFill>
                <a:srgbClr val="00B0F0"/>
              </a:solidFill>
            </a:endParaRPr>
          </a:p>
          <a:p>
            <a:r>
              <a:rPr lang="en-US" sz="1600" dirty="0"/>
              <a:t>– </a:t>
            </a:r>
            <a:r>
              <a:rPr lang="en-US" sz="1600" dirty="0" err="1" smtClean="0">
                <a:solidFill>
                  <a:srgbClr val="FF0000"/>
                </a:solidFill>
              </a:rPr>
              <a:t>comercializare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emisii</a:t>
            </a:r>
            <a:r>
              <a:rPr lang="en-US" sz="1600" dirty="0" smtClean="0">
                <a:solidFill>
                  <a:srgbClr val="FF0000"/>
                </a:solidFill>
              </a:rPr>
              <a:t>- </a:t>
            </a:r>
            <a:r>
              <a:rPr lang="en-US" sz="1600" dirty="0">
                <a:solidFill>
                  <a:srgbClr val="FF0000"/>
                </a:solidFill>
              </a:rPr>
              <a:t>EU ETS</a:t>
            </a:r>
          </a:p>
          <a:p>
            <a:r>
              <a:rPr lang="en-US" sz="1600" dirty="0">
                <a:solidFill>
                  <a:srgbClr val="FF0000"/>
                </a:solidFill>
              </a:rPr>
              <a:t>– </a:t>
            </a:r>
            <a:r>
              <a:rPr lang="en-US" sz="1600" dirty="0" err="1" smtClean="0">
                <a:solidFill>
                  <a:srgbClr val="FF0000"/>
                </a:solidFill>
              </a:rPr>
              <a:t>adoptare</a:t>
            </a:r>
            <a:r>
              <a:rPr lang="en-US" sz="1600" dirty="0" smtClean="0">
                <a:solidFill>
                  <a:srgbClr val="FF0000"/>
                </a:solidFill>
              </a:rPr>
              <a:t> de </a:t>
            </a:r>
            <a:r>
              <a:rPr lang="en-US" sz="1600" dirty="0" err="1" smtClean="0">
                <a:solidFill>
                  <a:srgbClr val="FF0000"/>
                </a:solidFill>
              </a:rPr>
              <a:t>standarde</a:t>
            </a:r>
            <a:r>
              <a:rPr lang="en-US" sz="1600" dirty="0" smtClean="0">
                <a:solidFill>
                  <a:srgbClr val="FF0000"/>
                </a:solidFill>
              </a:rPr>
              <a:t> ca ISO </a:t>
            </a:r>
            <a:r>
              <a:rPr lang="en-US" sz="1600" dirty="0">
                <a:solidFill>
                  <a:srgbClr val="FF0000"/>
                </a:solidFill>
              </a:rPr>
              <a:t>50001</a:t>
            </a:r>
          </a:p>
          <a:p>
            <a:r>
              <a:rPr lang="en-US" sz="1600" dirty="0">
                <a:solidFill>
                  <a:srgbClr val="FF0000"/>
                </a:solidFill>
              </a:rPr>
              <a:t>• </a:t>
            </a:r>
            <a:r>
              <a:rPr lang="en-US" sz="1600" dirty="0" err="1" smtClean="0">
                <a:solidFill>
                  <a:srgbClr val="FF0000"/>
                </a:solidFill>
              </a:rPr>
              <a:t>standarde</a:t>
            </a:r>
            <a:r>
              <a:rPr lang="en-US" sz="1600" dirty="0" smtClean="0">
                <a:solidFill>
                  <a:srgbClr val="FF0000"/>
                </a:solidFill>
              </a:rPr>
              <a:t>  de </a:t>
            </a:r>
            <a:r>
              <a:rPr lang="en-US" sz="1600" dirty="0" err="1" smtClean="0">
                <a:solidFill>
                  <a:srgbClr val="FF0000"/>
                </a:solidFill>
              </a:rPr>
              <a:t>performanta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energetica</a:t>
            </a:r>
            <a:r>
              <a:rPr lang="en-US" sz="1600" dirty="0" smtClean="0">
                <a:solidFill>
                  <a:srgbClr val="FF0000"/>
                </a:solidFill>
              </a:rPr>
              <a:t> minima – </a:t>
            </a:r>
            <a:r>
              <a:rPr lang="en-US" sz="1600" b="1" dirty="0" smtClean="0">
                <a:solidFill>
                  <a:srgbClr val="0070C0"/>
                </a:solidFill>
              </a:rPr>
              <a:t>INTAS </a:t>
            </a:r>
            <a:r>
              <a:rPr lang="en-US" sz="1600" b="1" dirty="0" err="1" smtClean="0">
                <a:solidFill>
                  <a:srgbClr val="0070C0"/>
                </a:solidFill>
              </a:rPr>
              <a:t>regulamente</a:t>
            </a:r>
            <a:r>
              <a:rPr lang="en-US" sz="1600" b="1" dirty="0" smtClean="0">
                <a:solidFill>
                  <a:srgbClr val="0070C0"/>
                </a:solidFill>
              </a:rPr>
              <a:t> UE</a:t>
            </a:r>
          </a:p>
          <a:p>
            <a:r>
              <a:rPr lang="en-US" sz="1600" dirty="0" smtClean="0">
                <a:solidFill>
                  <a:srgbClr val="FF0000"/>
                </a:solidFill>
              </a:rPr>
              <a:t>• </a:t>
            </a:r>
            <a:r>
              <a:rPr lang="en-US" sz="1600" dirty="0" err="1" smtClean="0">
                <a:solidFill>
                  <a:srgbClr val="FF0000"/>
                </a:solidFill>
              </a:rPr>
              <a:t>obligatii</a:t>
            </a:r>
            <a:r>
              <a:rPr lang="en-US" sz="1600" dirty="0" smtClean="0">
                <a:solidFill>
                  <a:srgbClr val="FF0000"/>
                </a:solidFill>
              </a:rPr>
              <a:t> ale </a:t>
            </a:r>
            <a:r>
              <a:rPr lang="en-US" sz="1600" dirty="0" err="1" smtClean="0">
                <a:solidFill>
                  <a:srgbClr val="FF0000"/>
                </a:solidFill>
              </a:rPr>
              <a:t>furnizorilor</a:t>
            </a:r>
            <a:r>
              <a:rPr lang="en-US" sz="1600" dirty="0" smtClean="0">
                <a:solidFill>
                  <a:srgbClr val="FF0000"/>
                </a:solidFill>
              </a:rPr>
              <a:t> de </a:t>
            </a:r>
            <a:r>
              <a:rPr lang="en-US" sz="1600" dirty="0" err="1" smtClean="0">
                <a:solidFill>
                  <a:srgbClr val="FF0000"/>
                </a:solidFill>
              </a:rPr>
              <a:t>energie</a:t>
            </a:r>
            <a:r>
              <a:rPr lang="en-US" sz="1600" dirty="0" smtClean="0">
                <a:solidFill>
                  <a:srgbClr val="FF0000"/>
                </a:solidFill>
              </a:rPr>
              <a:t> de a  </a:t>
            </a:r>
            <a:r>
              <a:rPr lang="en-US" sz="1600" dirty="0" err="1" smtClean="0">
                <a:solidFill>
                  <a:srgbClr val="FF0000"/>
                </a:solidFill>
              </a:rPr>
              <a:t>investi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>
                <a:solidFill>
                  <a:srgbClr val="FF0000"/>
                </a:solidFill>
              </a:rPr>
              <a:t>in </a:t>
            </a:r>
            <a:r>
              <a:rPr lang="en-US" sz="1600" dirty="0" err="1" smtClean="0">
                <a:solidFill>
                  <a:srgbClr val="FF0000"/>
                </a:solidFill>
              </a:rPr>
              <a:t>eficienta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energetica</a:t>
            </a:r>
            <a:r>
              <a:rPr lang="en-US" sz="1600" dirty="0" smtClean="0">
                <a:solidFill>
                  <a:srgbClr val="FF0000"/>
                </a:solidFill>
              </a:rPr>
              <a:t> - </a:t>
            </a:r>
            <a:r>
              <a:rPr lang="en-US" sz="1600" dirty="0" smtClean="0">
                <a:solidFill>
                  <a:srgbClr val="002060"/>
                </a:solidFill>
              </a:rPr>
              <a:t>art 7 </a:t>
            </a:r>
            <a:r>
              <a:rPr lang="en-US" sz="1600" dirty="0" err="1" smtClean="0">
                <a:solidFill>
                  <a:srgbClr val="002060"/>
                </a:solidFill>
              </a:rPr>
              <a:t>Directiva</a:t>
            </a:r>
            <a:r>
              <a:rPr lang="en-US" sz="1600" dirty="0" smtClean="0">
                <a:solidFill>
                  <a:srgbClr val="002060"/>
                </a:solidFill>
              </a:rPr>
              <a:t> EE</a:t>
            </a:r>
            <a:endParaRPr 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7618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403" y="609600"/>
            <a:ext cx="7054794" cy="563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62000" y="6477000"/>
            <a:ext cx="6248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err="1" smtClean="0"/>
              <a:t>Sursa</a:t>
            </a:r>
            <a:r>
              <a:rPr lang="en-US" sz="1000" b="1" dirty="0" smtClean="0"/>
              <a:t> DTU - Best </a:t>
            </a:r>
            <a:r>
              <a:rPr lang="en-US" sz="1000" b="1" dirty="0"/>
              <a:t>Practices and Case Studies for Industrial Energy Efficiency Improvement</a:t>
            </a:r>
            <a:endParaRPr lang="en-US" sz="1000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7162800" y="304800"/>
            <a:ext cx="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495800" y="304800"/>
            <a:ext cx="0" cy="457200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9521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57400" y="2286000"/>
            <a:ext cx="5105400" cy="169277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MULTUMESC PENTRU ATENTIE </a:t>
            </a:r>
          </a:p>
          <a:p>
            <a:pPr algn="ctr"/>
            <a:endParaRPr lang="en-US" dirty="0"/>
          </a:p>
          <a:p>
            <a:pPr algn="ctr"/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comentarii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sugestii</a:t>
            </a:r>
            <a:r>
              <a:rPr lang="en-US" dirty="0" smtClean="0"/>
              <a:t> </a:t>
            </a:r>
          </a:p>
          <a:p>
            <a:pPr algn="ctr"/>
            <a:endParaRPr lang="ro-RO" dirty="0">
              <a:hlinkClick r:id="rId2"/>
            </a:endParaRPr>
          </a:p>
          <a:p>
            <a:pPr algn="ctr"/>
            <a:r>
              <a:rPr lang="ro-RO" sz="3200" dirty="0" smtClean="0">
                <a:hlinkClick r:id="rId2"/>
              </a:rPr>
              <a:t>info</a:t>
            </a:r>
            <a:r>
              <a:rPr lang="en-US" sz="3200" dirty="0" smtClean="0">
                <a:hlinkClick r:id="rId2"/>
              </a:rPr>
              <a:t>@samer.ro</a:t>
            </a:r>
            <a:r>
              <a:rPr lang="ro-RO" sz="3200" dirty="0" smtClean="0"/>
              <a:t> 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2022275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1300</TotalTime>
  <Words>480</Words>
  <Application>Microsoft Office PowerPoint</Application>
  <PresentationFormat>On-screen Show (4:3)</PresentationFormat>
  <Paragraphs>72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 Proiectul INTAS -   A treia întâlnire a Punctului Focal Național din cadrul proiectului Horizon 2020  București  19.02.2019   Statistici privind eficiența energetică Prioritati ale managementului energetic </vt:lpstr>
      <vt:lpstr>Structura analizei   1. Statistici privind eficiența energetică  - raportul CE privind progresul aplicarii Directivei EE;  - corelatia PIB/consum de energie.   2. Prioritati ale managementului energetic   - concluzii din analiza datelor statistice;   - posibile abordari ale managementului energetic in perioada urmatoare;  - bune practici pe plan international.  </vt:lpstr>
      <vt:lpstr>PowerPoint Presentation</vt:lpstr>
      <vt:lpstr>PowerPoint Presentation</vt:lpstr>
      <vt:lpstr>PowerPoint Presentation</vt:lpstr>
      <vt:lpstr>PowerPoint Presentation</vt:lpstr>
      <vt:lpstr>3. Concluzii din analiza statistica si experienta anilor 2000-2018   3.1 concluzii raport CE: - este posibil ca factorii climatici și creșterea economică să fi inversat tendința de scădere a consumului de energie... mai multe țări care au înregistrat o creștere mai mare a PIB-ului în perioada 2005-2015 au reușit să țină sub control consumul de energie (Slovacia, Malta, Luxemburg, România, Lituania ???????); - acest raport confirmă faptul că eficiența energetică a reprezentat un factor determinant al îmbunătățirii intensităților energetice în toate sectoarele ??????? - eficiența energetică în industrie înseamnă de fapt mai mult decât reducerea valorii facturilor de energie, (confortul lucrătorilor, calitatea produselor, flexibilitatea generală și productivitatea, precum și reducerea costurilor de întreținere, a riscurilor, a timpului de producție și a deșeurilor); - măsurile de eficiență energetică pentru clădiri ar putea, de asemenea, să joace un rol important în reducerea sărăciei energetice; - în majoritatea statelor membre sunt necesare îmbunătățiri suplimentare în sectorul transporturilor ??? (Heat Road Europe - reducerea emisiilor sectorului de încălzire - 50-70% din gospodăriile din UE ar putea fi deservite mai ieftin, prin intermediul reţelelor de termoficare); - propunerea de regulament privind guvernanța uniunii energetice ar trebui să îmbunătățească coordonarea eforturilor în domeniul eficienței energetice.</vt:lpstr>
      <vt:lpstr>                      Concluzii – continuare  - legea 199/2000; OG 22/200; legea 121/2014 ; 2018  - 18 ani de experienta – am ajuns la varsta “majoratului” ? - aspecte constatate ale managementului in industrie - aspecte constatate ale managementului in orase        - ISO 50001 – obligatoriu ?  Sau stimulativ ? - pentru implicarea managementului general - imbunatatirea procedurii de atestare a managerilor  energetici: * modificare programa de trainning / grade de atestare /  subventii de trainning / atestari internationale - IPMVP * abordare formala a investitiilor EE – vz OB.6.2 Fonduri europene (necesar analiza SWOT cu toti factorii implicati) - corelare PIB / consum de energie:  - indicatori buni in raportul CE - potentialul de restruct. epuizat ?; crestere PIB 3-5% ?  - Indicatori INS:            - industrie: PIB : 24,2/2%; crestere  consum : 28,3/2,4% (supply side : – 1,5%)            - comert, transport, comunicatii: PIB : 23,7/2.2%; crestere  consum : 24,9/2,4%            - populatie : consum 33,9 % ?????                               - agricultura: PIB : 4,3/0,6 %;consum : 1,9 / 0 %                               - administratie publica : PIB : 11,9 / 0,4 %; consum  : ????/????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Proiectul INTAS -   A treia întâlnire a Punctului Focal Național din cadrul proiectului Horizon 2020   București  19.02.2019</dc:title>
  <dc:creator>Cornel</dc:creator>
  <cp:lastModifiedBy>Cornel</cp:lastModifiedBy>
  <cp:revision>51</cp:revision>
  <dcterms:created xsi:type="dcterms:W3CDTF">2019-02-06T16:06:40Z</dcterms:created>
  <dcterms:modified xsi:type="dcterms:W3CDTF">2019-02-17T17:16:39Z</dcterms:modified>
</cp:coreProperties>
</file>