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317" r:id="rId3"/>
    <p:sldId id="294" r:id="rId4"/>
    <p:sldId id="306" r:id="rId5"/>
    <p:sldId id="323" r:id="rId6"/>
    <p:sldId id="305" r:id="rId7"/>
    <p:sldId id="295" r:id="rId8"/>
    <p:sldId id="315" r:id="rId9"/>
    <p:sldId id="307" r:id="rId10"/>
    <p:sldId id="299" r:id="rId11"/>
    <p:sldId id="308" r:id="rId12"/>
    <p:sldId id="310" r:id="rId13"/>
    <p:sldId id="309" r:id="rId14"/>
    <p:sldId id="311" r:id="rId15"/>
    <p:sldId id="312" r:id="rId16"/>
    <p:sldId id="316" r:id="rId17"/>
    <p:sldId id="314" r:id="rId18"/>
    <p:sldId id="291" r:id="rId19"/>
    <p:sldId id="313" r:id="rId20"/>
    <p:sldId id="300" r:id="rId21"/>
    <p:sldId id="303" r:id="rId22"/>
    <p:sldId id="322" r:id="rId23"/>
    <p:sldId id="318" r:id="rId24"/>
    <p:sldId id="319" r:id="rId25"/>
    <p:sldId id="320" r:id="rId26"/>
    <p:sldId id="321" r:id="rId27"/>
    <p:sldId id="25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B7F"/>
    <a:srgbClr val="BE80EC"/>
    <a:srgbClr val="B485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showGuides="1">
      <p:cViewPr varScale="1">
        <p:scale>
          <a:sx n="89" d="100"/>
          <a:sy n="89" d="100"/>
        </p:scale>
        <p:origin x="61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9E808-15A1-48B7-9AC7-313D12B96367}" type="doc">
      <dgm:prSet loTypeId="urn:microsoft.com/office/officeart/2005/8/layout/gear1" loCatId="cycle" qsTypeId="urn:microsoft.com/office/officeart/2005/8/quickstyle/simple1" qsCatId="simple" csTypeId="urn:microsoft.com/office/officeart/2005/8/colors/accent1_2" csCatId="accent1" phldr="1"/>
      <dgm:spPr/>
    </dgm:pt>
    <dgm:pt modelId="{3FCCDF4F-37EB-42D5-9F8C-A448E1B36496}">
      <dgm:prSet phldrT="[Text]"/>
      <dgm:spPr/>
      <dgm:t>
        <a:bodyPr/>
        <a:lstStyle/>
        <a:p>
          <a:r>
            <a:rPr lang="ro-RO" dirty="0" err="1" smtClean="0"/>
            <a:t>masuratori</a:t>
          </a:r>
          <a:endParaRPr lang="ro-RO" dirty="0"/>
        </a:p>
      </dgm:t>
    </dgm:pt>
    <dgm:pt modelId="{D378BF78-B045-4974-AC22-4AFF769A52FD}" type="parTrans" cxnId="{6E99395B-CB58-4576-9A55-4B65A9A570F4}">
      <dgm:prSet/>
      <dgm:spPr/>
      <dgm:t>
        <a:bodyPr/>
        <a:lstStyle/>
        <a:p>
          <a:endParaRPr lang="ro-RO"/>
        </a:p>
      </dgm:t>
    </dgm:pt>
    <dgm:pt modelId="{2E9B60B6-BF70-4A00-A9A0-035E8F46E40C}" type="sibTrans" cxnId="{6E99395B-CB58-4576-9A55-4B65A9A570F4}">
      <dgm:prSet/>
      <dgm:spPr/>
      <dgm:t>
        <a:bodyPr/>
        <a:lstStyle/>
        <a:p>
          <a:endParaRPr lang="ro-RO"/>
        </a:p>
      </dgm:t>
    </dgm:pt>
    <dgm:pt modelId="{75FE4E70-B4B7-48BB-A082-3C42D2C4F845}">
      <dgm:prSet phldrT="[Text]"/>
      <dgm:spPr/>
      <dgm:t>
        <a:bodyPr/>
        <a:lstStyle/>
        <a:p>
          <a:r>
            <a:rPr lang="ro-RO" dirty="0" smtClean="0"/>
            <a:t>analiza</a:t>
          </a:r>
          <a:endParaRPr lang="ro-RO" dirty="0"/>
        </a:p>
      </dgm:t>
    </dgm:pt>
    <dgm:pt modelId="{B436DB24-55D8-4B30-8860-8E55AD312CEC}" type="parTrans" cxnId="{ECB330A5-D5B3-4424-BEF4-D42EB3F6CFF5}">
      <dgm:prSet/>
      <dgm:spPr/>
      <dgm:t>
        <a:bodyPr/>
        <a:lstStyle/>
        <a:p>
          <a:endParaRPr lang="ro-RO"/>
        </a:p>
      </dgm:t>
    </dgm:pt>
    <dgm:pt modelId="{0AA4DFBE-306F-456B-B316-8C3307DDD222}" type="sibTrans" cxnId="{ECB330A5-D5B3-4424-BEF4-D42EB3F6CFF5}">
      <dgm:prSet/>
      <dgm:spPr/>
      <dgm:t>
        <a:bodyPr/>
        <a:lstStyle/>
        <a:p>
          <a:endParaRPr lang="ro-RO"/>
        </a:p>
      </dgm:t>
    </dgm:pt>
    <dgm:pt modelId="{A3E4F0FF-12C9-47C1-AFF5-36CCE9D9357F}">
      <dgm:prSet phldrT="[Text]"/>
      <dgm:spPr/>
      <dgm:t>
        <a:bodyPr/>
        <a:lstStyle/>
        <a:p>
          <a:r>
            <a:rPr lang="en-US" dirty="0" err="1" smtClean="0"/>
            <a:t>recom</a:t>
          </a:r>
          <a:r>
            <a:rPr lang="ro-RO" dirty="0" err="1" smtClean="0"/>
            <a:t>andări</a:t>
          </a:r>
          <a:endParaRPr lang="ro-RO" dirty="0"/>
        </a:p>
      </dgm:t>
    </dgm:pt>
    <dgm:pt modelId="{B14538E7-484D-4CCE-A90A-A8AB33248187}" type="parTrans" cxnId="{CE6BB7BF-DA6C-44A4-BE8D-985C35BB7C06}">
      <dgm:prSet/>
      <dgm:spPr/>
      <dgm:t>
        <a:bodyPr/>
        <a:lstStyle/>
        <a:p>
          <a:endParaRPr lang="ro-RO"/>
        </a:p>
      </dgm:t>
    </dgm:pt>
    <dgm:pt modelId="{1D83EE13-4FC8-4173-8BC9-1F94668B0BA1}" type="sibTrans" cxnId="{CE6BB7BF-DA6C-44A4-BE8D-985C35BB7C06}">
      <dgm:prSet/>
      <dgm:spPr/>
      <dgm:t>
        <a:bodyPr/>
        <a:lstStyle/>
        <a:p>
          <a:endParaRPr lang="ro-RO"/>
        </a:p>
      </dgm:t>
    </dgm:pt>
    <dgm:pt modelId="{AE3B3487-338D-4DD6-831E-7820D3DE71EE}" type="pres">
      <dgm:prSet presAssocID="{8F49E808-15A1-48B7-9AC7-313D12B96367}" presName="composite" presStyleCnt="0">
        <dgm:presLayoutVars>
          <dgm:chMax val="3"/>
          <dgm:animLvl val="lvl"/>
          <dgm:resizeHandles val="exact"/>
        </dgm:presLayoutVars>
      </dgm:prSet>
      <dgm:spPr/>
    </dgm:pt>
    <dgm:pt modelId="{D17FFD0C-9B52-4D02-8A90-A4A35A20035F}" type="pres">
      <dgm:prSet presAssocID="{3FCCDF4F-37EB-42D5-9F8C-A448E1B36496}" presName="gear1" presStyleLbl="node1" presStyleIdx="0" presStyleCnt="3">
        <dgm:presLayoutVars>
          <dgm:chMax val="1"/>
          <dgm:bulletEnabled val="1"/>
        </dgm:presLayoutVars>
      </dgm:prSet>
      <dgm:spPr/>
      <dgm:t>
        <a:bodyPr/>
        <a:lstStyle/>
        <a:p>
          <a:endParaRPr lang="ro-RO"/>
        </a:p>
      </dgm:t>
    </dgm:pt>
    <dgm:pt modelId="{D2223FD2-3FEA-44B9-B5C7-144A2E1A6201}" type="pres">
      <dgm:prSet presAssocID="{3FCCDF4F-37EB-42D5-9F8C-A448E1B36496}" presName="gear1srcNode" presStyleLbl="node1" presStyleIdx="0" presStyleCnt="3"/>
      <dgm:spPr/>
      <dgm:t>
        <a:bodyPr/>
        <a:lstStyle/>
        <a:p>
          <a:endParaRPr lang="ro-RO"/>
        </a:p>
      </dgm:t>
    </dgm:pt>
    <dgm:pt modelId="{927BF66A-E66C-4E66-AA55-63DA77B2CC8C}" type="pres">
      <dgm:prSet presAssocID="{3FCCDF4F-37EB-42D5-9F8C-A448E1B36496}" presName="gear1dstNode" presStyleLbl="node1" presStyleIdx="0" presStyleCnt="3"/>
      <dgm:spPr/>
      <dgm:t>
        <a:bodyPr/>
        <a:lstStyle/>
        <a:p>
          <a:endParaRPr lang="ro-RO"/>
        </a:p>
      </dgm:t>
    </dgm:pt>
    <dgm:pt modelId="{1B0ADD8B-0B63-4F7F-8BC5-5946CEFC438B}" type="pres">
      <dgm:prSet presAssocID="{75FE4E70-B4B7-48BB-A082-3C42D2C4F845}" presName="gear2" presStyleLbl="node1" presStyleIdx="1" presStyleCnt="3">
        <dgm:presLayoutVars>
          <dgm:chMax val="1"/>
          <dgm:bulletEnabled val="1"/>
        </dgm:presLayoutVars>
      </dgm:prSet>
      <dgm:spPr/>
      <dgm:t>
        <a:bodyPr/>
        <a:lstStyle/>
        <a:p>
          <a:endParaRPr lang="ro-RO"/>
        </a:p>
      </dgm:t>
    </dgm:pt>
    <dgm:pt modelId="{7040CE5E-63B3-46B5-96FD-5D7CD5D6E70A}" type="pres">
      <dgm:prSet presAssocID="{75FE4E70-B4B7-48BB-A082-3C42D2C4F845}" presName="gear2srcNode" presStyleLbl="node1" presStyleIdx="1" presStyleCnt="3"/>
      <dgm:spPr/>
      <dgm:t>
        <a:bodyPr/>
        <a:lstStyle/>
        <a:p>
          <a:endParaRPr lang="ro-RO"/>
        </a:p>
      </dgm:t>
    </dgm:pt>
    <dgm:pt modelId="{AEA33059-DB49-4C9D-971A-906DF1EAFB3E}" type="pres">
      <dgm:prSet presAssocID="{75FE4E70-B4B7-48BB-A082-3C42D2C4F845}" presName="gear2dstNode" presStyleLbl="node1" presStyleIdx="1" presStyleCnt="3"/>
      <dgm:spPr/>
      <dgm:t>
        <a:bodyPr/>
        <a:lstStyle/>
        <a:p>
          <a:endParaRPr lang="ro-RO"/>
        </a:p>
      </dgm:t>
    </dgm:pt>
    <dgm:pt modelId="{7EBC0FEC-ED5D-41BD-B689-49B4A59FE727}" type="pres">
      <dgm:prSet presAssocID="{A3E4F0FF-12C9-47C1-AFF5-36CCE9D9357F}" presName="gear3" presStyleLbl="node1" presStyleIdx="2" presStyleCnt="3"/>
      <dgm:spPr/>
      <dgm:t>
        <a:bodyPr/>
        <a:lstStyle/>
        <a:p>
          <a:endParaRPr lang="ro-RO"/>
        </a:p>
      </dgm:t>
    </dgm:pt>
    <dgm:pt modelId="{C4D5E100-129B-4A8B-A6D3-AF31BEE54967}" type="pres">
      <dgm:prSet presAssocID="{A3E4F0FF-12C9-47C1-AFF5-36CCE9D9357F}" presName="gear3tx" presStyleLbl="node1" presStyleIdx="2" presStyleCnt="3">
        <dgm:presLayoutVars>
          <dgm:chMax val="1"/>
          <dgm:bulletEnabled val="1"/>
        </dgm:presLayoutVars>
      </dgm:prSet>
      <dgm:spPr/>
      <dgm:t>
        <a:bodyPr/>
        <a:lstStyle/>
        <a:p>
          <a:endParaRPr lang="ro-RO"/>
        </a:p>
      </dgm:t>
    </dgm:pt>
    <dgm:pt modelId="{189038EA-B5DC-4497-919B-E18E18A474C1}" type="pres">
      <dgm:prSet presAssocID="{A3E4F0FF-12C9-47C1-AFF5-36CCE9D9357F}" presName="gear3srcNode" presStyleLbl="node1" presStyleIdx="2" presStyleCnt="3"/>
      <dgm:spPr/>
      <dgm:t>
        <a:bodyPr/>
        <a:lstStyle/>
        <a:p>
          <a:endParaRPr lang="ro-RO"/>
        </a:p>
      </dgm:t>
    </dgm:pt>
    <dgm:pt modelId="{AFCCE5DA-E976-4348-939D-05FCA4F9F64D}" type="pres">
      <dgm:prSet presAssocID="{A3E4F0FF-12C9-47C1-AFF5-36CCE9D9357F}" presName="gear3dstNode" presStyleLbl="node1" presStyleIdx="2" presStyleCnt="3"/>
      <dgm:spPr/>
      <dgm:t>
        <a:bodyPr/>
        <a:lstStyle/>
        <a:p>
          <a:endParaRPr lang="ro-RO"/>
        </a:p>
      </dgm:t>
    </dgm:pt>
    <dgm:pt modelId="{1D924D1D-D8DE-4F65-8B56-466BD4449D0B}" type="pres">
      <dgm:prSet presAssocID="{2E9B60B6-BF70-4A00-A9A0-035E8F46E40C}" presName="connector1" presStyleLbl="sibTrans2D1" presStyleIdx="0" presStyleCnt="3"/>
      <dgm:spPr/>
      <dgm:t>
        <a:bodyPr/>
        <a:lstStyle/>
        <a:p>
          <a:endParaRPr lang="ro-RO"/>
        </a:p>
      </dgm:t>
    </dgm:pt>
    <dgm:pt modelId="{035D0A14-24BF-4592-B245-8AA32DCC9708}" type="pres">
      <dgm:prSet presAssocID="{0AA4DFBE-306F-456B-B316-8C3307DDD222}" presName="connector2" presStyleLbl="sibTrans2D1" presStyleIdx="1" presStyleCnt="3"/>
      <dgm:spPr/>
      <dgm:t>
        <a:bodyPr/>
        <a:lstStyle/>
        <a:p>
          <a:endParaRPr lang="ro-RO"/>
        </a:p>
      </dgm:t>
    </dgm:pt>
    <dgm:pt modelId="{3C653F84-C353-442D-89C2-CA08C3DA942B}" type="pres">
      <dgm:prSet presAssocID="{1D83EE13-4FC8-4173-8BC9-1F94668B0BA1}" presName="connector3" presStyleLbl="sibTrans2D1" presStyleIdx="2" presStyleCnt="3"/>
      <dgm:spPr/>
      <dgm:t>
        <a:bodyPr/>
        <a:lstStyle/>
        <a:p>
          <a:endParaRPr lang="ro-RO"/>
        </a:p>
      </dgm:t>
    </dgm:pt>
  </dgm:ptLst>
  <dgm:cxnLst>
    <dgm:cxn modelId="{C3ADE526-01AA-43EB-B619-64959A189C1C}" type="presOf" srcId="{8F49E808-15A1-48B7-9AC7-313D12B96367}" destId="{AE3B3487-338D-4DD6-831E-7820D3DE71EE}" srcOrd="0" destOrd="0" presId="urn:microsoft.com/office/officeart/2005/8/layout/gear1"/>
    <dgm:cxn modelId="{9890BAE8-7046-47FC-8883-620338AA7A1C}" type="presOf" srcId="{A3E4F0FF-12C9-47C1-AFF5-36CCE9D9357F}" destId="{C4D5E100-129B-4A8B-A6D3-AF31BEE54967}" srcOrd="1" destOrd="0" presId="urn:microsoft.com/office/officeart/2005/8/layout/gear1"/>
    <dgm:cxn modelId="{EC795D41-0D1D-49D4-A6A3-9A6B87EBF9F8}" type="presOf" srcId="{3FCCDF4F-37EB-42D5-9F8C-A448E1B36496}" destId="{D17FFD0C-9B52-4D02-8A90-A4A35A20035F}" srcOrd="0" destOrd="0" presId="urn:microsoft.com/office/officeart/2005/8/layout/gear1"/>
    <dgm:cxn modelId="{015541AE-41E1-4508-9C28-0852F2B8AA49}" type="presOf" srcId="{A3E4F0FF-12C9-47C1-AFF5-36CCE9D9357F}" destId="{AFCCE5DA-E976-4348-939D-05FCA4F9F64D}" srcOrd="3" destOrd="0" presId="urn:microsoft.com/office/officeart/2005/8/layout/gear1"/>
    <dgm:cxn modelId="{ECB330A5-D5B3-4424-BEF4-D42EB3F6CFF5}" srcId="{8F49E808-15A1-48B7-9AC7-313D12B96367}" destId="{75FE4E70-B4B7-48BB-A082-3C42D2C4F845}" srcOrd="1" destOrd="0" parTransId="{B436DB24-55D8-4B30-8860-8E55AD312CEC}" sibTransId="{0AA4DFBE-306F-456B-B316-8C3307DDD222}"/>
    <dgm:cxn modelId="{28A869C4-8587-4B0F-B7D0-DE52E4CD52A0}" type="presOf" srcId="{A3E4F0FF-12C9-47C1-AFF5-36CCE9D9357F}" destId="{7EBC0FEC-ED5D-41BD-B689-49B4A59FE727}" srcOrd="0" destOrd="0" presId="urn:microsoft.com/office/officeart/2005/8/layout/gear1"/>
    <dgm:cxn modelId="{43A82FE0-C526-45F3-8595-E92DEC541388}" type="presOf" srcId="{75FE4E70-B4B7-48BB-A082-3C42D2C4F845}" destId="{1B0ADD8B-0B63-4F7F-8BC5-5946CEFC438B}" srcOrd="0" destOrd="0" presId="urn:microsoft.com/office/officeart/2005/8/layout/gear1"/>
    <dgm:cxn modelId="{70ED550D-9F7E-45E2-B32C-944B1DE8562D}" type="presOf" srcId="{2E9B60B6-BF70-4A00-A9A0-035E8F46E40C}" destId="{1D924D1D-D8DE-4F65-8B56-466BD4449D0B}" srcOrd="0" destOrd="0" presId="urn:microsoft.com/office/officeart/2005/8/layout/gear1"/>
    <dgm:cxn modelId="{02B1C922-88FE-4500-905B-949AFB731FD0}" type="presOf" srcId="{A3E4F0FF-12C9-47C1-AFF5-36CCE9D9357F}" destId="{189038EA-B5DC-4497-919B-E18E18A474C1}" srcOrd="2" destOrd="0" presId="urn:microsoft.com/office/officeart/2005/8/layout/gear1"/>
    <dgm:cxn modelId="{791B32D8-E1AC-49F9-AA1D-31DED16BA567}" type="presOf" srcId="{3FCCDF4F-37EB-42D5-9F8C-A448E1B36496}" destId="{927BF66A-E66C-4E66-AA55-63DA77B2CC8C}" srcOrd="2" destOrd="0" presId="urn:microsoft.com/office/officeart/2005/8/layout/gear1"/>
    <dgm:cxn modelId="{87EC861C-6996-464F-B136-F28CD94F446F}" type="presOf" srcId="{0AA4DFBE-306F-456B-B316-8C3307DDD222}" destId="{035D0A14-24BF-4592-B245-8AA32DCC9708}" srcOrd="0" destOrd="0" presId="urn:microsoft.com/office/officeart/2005/8/layout/gear1"/>
    <dgm:cxn modelId="{CE6BB7BF-DA6C-44A4-BE8D-985C35BB7C06}" srcId="{8F49E808-15A1-48B7-9AC7-313D12B96367}" destId="{A3E4F0FF-12C9-47C1-AFF5-36CCE9D9357F}" srcOrd="2" destOrd="0" parTransId="{B14538E7-484D-4CCE-A90A-A8AB33248187}" sibTransId="{1D83EE13-4FC8-4173-8BC9-1F94668B0BA1}"/>
    <dgm:cxn modelId="{916625BA-08CD-4CCE-AF92-688D252A9FD9}" type="presOf" srcId="{75FE4E70-B4B7-48BB-A082-3C42D2C4F845}" destId="{7040CE5E-63B3-46B5-96FD-5D7CD5D6E70A}" srcOrd="1" destOrd="0" presId="urn:microsoft.com/office/officeart/2005/8/layout/gear1"/>
    <dgm:cxn modelId="{6E99395B-CB58-4576-9A55-4B65A9A570F4}" srcId="{8F49E808-15A1-48B7-9AC7-313D12B96367}" destId="{3FCCDF4F-37EB-42D5-9F8C-A448E1B36496}" srcOrd="0" destOrd="0" parTransId="{D378BF78-B045-4974-AC22-4AFF769A52FD}" sibTransId="{2E9B60B6-BF70-4A00-A9A0-035E8F46E40C}"/>
    <dgm:cxn modelId="{54A68CE5-7CE6-46A3-BD3D-C6C557305D52}" type="presOf" srcId="{3FCCDF4F-37EB-42D5-9F8C-A448E1B36496}" destId="{D2223FD2-3FEA-44B9-B5C7-144A2E1A6201}" srcOrd="1" destOrd="0" presId="urn:microsoft.com/office/officeart/2005/8/layout/gear1"/>
    <dgm:cxn modelId="{7D46095F-9568-4BD8-B056-EA55EFE57AC9}" type="presOf" srcId="{75FE4E70-B4B7-48BB-A082-3C42D2C4F845}" destId="{AEA33059-DB49-4C9D-971A-906DF1EAFB3E}" srcOrd="2" destOrd="0" presId="urn:microsoft.com/office/officeart/2005/8/layout/gear1"/>
    <dgm:cxn modelId="{ABA4A651-78E8-42D4-B2B8-DFC6E7B755FC}" type="presOf" srcId="{1D83EE13-4FC8-4173-8BC9-1F94668B0BA1}" destId="{3C653F84-C353-442D-89C2-CA08C3DA942B}" srcOrd="0" destOrd="0" presId="urn:microsoft.com/office/officeart/2005/8/layout/gear1"/>
    <dgm:cxn modelId="{9FDB980B-6074-4018-8F57-9B5291E541D1}" type="presParOf" srcId="{AE3B3487-338D-4DD6-831E-7820D3DE71EE}" destId="{D17FFD0C-9B52-4D02-8A90-A4A35A20035F}" srcOrd="0" destOrd="0" presId="urn:microsoft.com/office/officeart/2005/8/layout/gear1"/>
    <dgm:cxn modelId="{03FE2CDD-5016-4B5F-8FC0-94F2235E7653}" type="presParOf" srcId="{AE3B3487-338D-4DD6-831E-7820D3DE71EE}" destId="{D2223FD2-3FEA-44B9-B5C7-144A2E1A6201}" srcOrd="1" destOrd="0" presId="urn:microsoft.com/office/officeart/2005/8/layout/gear1"/>
    <dgm:cxn modelId="{B103F769-B2A9-423B-8705-B34E6DA80F95}" type="presParOf" srcId="{AE3B3487-338D-4DD6-831E-7820D3DE71EE}" destId="{927BF66A-E66C-4E66-AA55-63DA77B2CC8C}" srcOrd="2" destOrd="0" presId="urn:microsoft.com/office/officeart/2005/8/layout/gear1"/>
    <dgm:cxn modelId="{A1E48CEF-CFAD-479E-AE54-E3BE2FCAF6A9}" type="presParOf" srcId="{AE3B3487-338D-4DD6-831E-7820D3DE71EE}" destId="{1B0ADD8B-0B63-4F7F-8BC5-5946CEFC438B}" srcOrd="3" destOrd="0" presId="urn:microsoft.com/office/officeart/2005/8/layout/gear1"/>
    <dgm:cxn modelId="{AF49C6F3-6D8D-40F9-BBD1-98D86EBC3093}" type="presParOf" srcId="{AE3B3487-338D-4DD6-831E-7820D3DE71EE}" destId="{7040CE5E-63B3-46B5-96FD-5D7CD5D6E70A}" srcOrd="4" destOrd="0" presId="urn:microsoft.com/office/officeart/2005/8/layout/gear1"/>
    <dgm:cxn modelId="{D896C25E-46A4-4DA5-B211-47721DCC679A}" type="presParOf" srcId="{AE3B3487-338D-4DD6-831E-7820D3DE71EE}" destId="{AEA33059-DB49-4C9D-971A-906DF1EAFB3E}" srcOrd="5" destOrd="0" presId="urn:microsoft.com/office/officeart/2005/8/layout/gear1"/>
    <dgm:cxn modelId="{B79A4FED-B235-4407-B3E4-EE9C2C26E530}" type="presParOf" srcId="{AE3B3487-338D-4DD6-831E-7820D3DE71EE}" destId="{7EBC0FEC-ED5D-41BD-B689-49B4A59FE727}" srcOrd="6" destOrd="0" presId="urn:microsoft.com/office/officeart/2005/8/layout/gear1"/>
    <dgm:cxn modelId="{22475605-50D6-4F97-8EFE-550423711424}" type="presParOf" srcId="{AE3B3487-338D-4DD6-831E-7820D3DE71EE}" destId="{C4D5E100-129B-4A8B-A6D3-AF31BEE54967}" srcOrd="7" destOrd="0" presId="urn:microsoft.com/office/officeart/2005/8/layout/gear1"/>
    <dgm:cxn modelId="{3D3E869F-4AA9-459F-AB3C-B5C40426FE1F}" type="presParOf" srcId="{AE3B3487-338D-4DD6-831E-7820D3DE71EE}" destId="{189038EA-B5DC-4497-919B-E18E18A474C1}" srcOrd="8" destOrd="0" presId="urn:microsoft.com/office/officeart/2005/8/layout/gear1"/>
    <dgm:cxn modelId="{CB5A2139-B0BC-4B06-A484-786C6737EBA0}" type="presParOf" srcId="{AE3B3487-338D-4DD6-831E-7820D3DE71EE}" destId="{AFCCE5DA-E976-4348-939D-05FCA4F9F64D}" srcOrd="9" destOrd="0" presId="urn:microsoft.com/office/officeart/2005/8/layout/gear1"/>
    <dgm:cxn modelId="{10738188-2616-4287-AC6C-E667AC3F0C40}" type="presParOf" srcId="{AE3B3487-338D-4DD6-831E-7820D3DE71EE}" destId="{1D924D1D-D8DE-4F65-8B56-466BD4449D0B}" srcOrd="10" destOrd="0" presId="urn:microsoft.com/office/officeart/2005/8/layout/gear1"/>
    <dgm:cxn modelId="{ACC99FC7-15D0-4C2C-9649-F99062F0C27E}" type="presParOf" srcId="{AE3B3487-338D-4DD6-831E-7820D3DE71EE}" destId="{035D0A14-24BF-4592-B245-8AA32DCC9708}" srcOrd="11" destOrd="0" presId="urn:microsoft.com/office/officeart/2005/8/layout/gear1"/>
    <dgm:cxn modelId="{4517AF00-962C-414F-A1EE-253B599917CC}" type="presParOf" srcId="{AE3B3487-338D-4DD6-831E-7820D3DE71EE}" destId="{3C653F84-C353-442D-89C2-CA08C3DA942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2E8FBB-2384-4AB2-8C04-D18CE3B18F61}" type="doc">
      <dgm:prSet loTypeId="urn:microsoft.com/office/officeart/2011/layout/ConvergingText" loCatId="process" qsTypeId="urn:microsoft.com/office/officeart/2005/8/quickstyle/simple1" qsCatId="simple" csTypeId="urn:microsoft.com/office/officeart/2005/8/colors/accent1_2" csCatId="accent1" phldr="1"/>
      <dgm:spPr/>
      <dgm:t>
        <a:bodyPr/>
        <a:lstStyle/>
        <a:p>
          <a:endParaRPr lang="ro-RO"/>
        </a:p>
      </dgm:t>
    </dgm:pt>
    <dgm:pt modelId="{85575FE9-D7E5-4308-BFDD-707EC1A8192A}">
      <dgm:prSet phldrT="[Text]"/>
      <dgm:spPr/>
      <dgm:t>
        <a:bodyPr/>
        <a:lstStyle/>
        <a:p>
          <a:r>
            <a:rPr lang="ro-RO" dirty="0" smtClean="0"/>
            <a:t>implementare</a:t>
          </a:r>
          <a:endParaRPr lang="ro-RO" dirty="0"/>
        </a:p>
      </dgm:t>
    </dgm:pt>
    <dgm:pt modelId="{68D1E2AF-BADA-46D4-AB14-C6F616A4CEAA}" type="parTrans" cxnId="{1F35B60C-901B-4E23-B80D-D3D79EEFA831}">
      <dgm:prSet/>
      <dgm:spPr/>
      <dgm:t>
        <a:bodyPr/>
        <a:lstStyle/>
        <a:p>
          <a:endParaRPr lang="ro-RO"/>
        </a:p>
      </dgm:t>
    </dgm:pt>
    <dgm:pt modelId="{03E75BC2-FF7E-4CE9-8181-065C7B6638FC}" type="sibTrans" cxnId="{1F35B60C-901B-4E23-B80D-D3D79EEFA831}">
      <dgm:prSet/>
      <dgm:spPr/>
      <dgm:t>
        <a:bodyPr/>
        <a:lstStyle/>
        <a:p>
          <a:endParaRPr lang="ro-RO"/>
        </a:p>
      </dgm:t>
    </dgm:pt>
    <dgm:pt modelId="{70B5C9A2-2F46-414F-9C0E-927DF5230C8C}">
      <dgm:prSet phldrT="[Text]"/>
      <dgm:spPr/>
      <dgm:t>
        <a:bodyPr/>
        <a:lstStyle/>
        <a:p>
          <a:r>
            <a:rPr lang="ro-RO" dirty="0" smtClean="0"/>
            <a:t>Măsură de </a:t>
          </a:r>
          <a:r>
            <a:rPr lang="ro-RO" dirty="0" err="1" smtClean="0"/>
            <a:t>eficienţă</a:t>
          </a:r>
          <a:r>
            <a:rPr lang="ro-RO" dirty="0" smtClean="0"/>
            <a:t> energetică 1 </a:t>
          </a:r>
          <a:endParaRPr lang="ro-RO" dirty="0"/>
        </a:p>
      </dgm:t>
    </dgm:pt>
    <dgm:pt modelId="{EEB5967D-84FD-4DCE-AFE6-4816F737C5A7}" type="parTrans" cxnId="{304BF25F-993A-4230-9175-9D17954BAEAF}">
      <dgm:prSet/>
      <dgm:spPr/>
      <dgm:t>
        <a:bodyPr/>
        <a:lstStyle/>
        <a:p>
          <a:endParaRPr lang="ro-RO"/>
        </a:p>
      </dgm:t>
    </dgm:pt>
    <dgm:pt modelId="{5CD2DBC4-F7DA-4F75-B7A9-8886AA59BD39}" type="sibTrans" cxnId="{304BF25F-993A-4230-9175-9D17954BAEAF}">
      <dgm:prSet/>
      <dgm:spPr/>
      <dgm:t>
        <a:bodyPr/>
        <a:lstStyle/>
        <a:p>
          <a:endParaRPr lang="ro-RO"/>
        </a:p>
      </dgm:t>
    </dgm:pt>
    <dgm:pt modelId="{B6A7ECED-B11A-4353-A239-248423F60A39}">
      <dgm:prSet phldrT="[Text]"/>
      <dgm:spPr/>
      <dgm:t>
        <a:bodyPr/>
        <a:lstStyle/>
        <a:p>
          <a:r>
            <a:rPr lang="ro-RO" dirty="0" smtClean="0"/>
            <a:t>Măsura de </a:t>
          </a:r>
          <a:r>
            <a:rPr lang="ro-RO" dirty="0" err="1" smtClean="0"/>
            <a:t>eficienţă</a:t>
          </a:r>
          <a:r>
            <a:rPr lang="ro-RO" dirty="0" smtClean="0"/>
            <a:t> energetică 2</a:t>
          </a:r>
          <a:endParaRPr lang="ro-RO" dirty="0"/>
        </a:p>
      </dgm:t>
    </dgm:pt>
    <dgm:pt modelId="{5D75EF34-CCA9-4B29-B092-53C500CFD560}" type="parTrans" cxnId="{8A5FA04A-C550-4D66-BE84-962A5C87A1F7}">
      <dgm:prSet/>
      <dgm:spPr/>
      <dgm:t>
        <a:bodyPr/>
        <a:lstStyle/>
        <a:p>
          <a:endParaRPr lang="ro-RO"/>
        </a:p>
      </dgm:t>
    </dgm:pt>
    <dgm:pt modelId="{A5A450F3-7D31-4FEC-8121-1FE356534554}" type="sibTrans" cxnId="{8A5FA04A-C550-4D66-BE84-962A5C87A1F7}">
      <dgm:prSet/>
      <dgm:spPr/>
      <dgm:t>
        <a:bodyPr/>
        <a:lstStyle/>
        <a:p>
          <a:endParaRPr lang="ro-RO"/>
        </a:p>
      </dgm:t>
    </dgm:pt>
    <dgm:pt modelId="{400CB199-609A-4AE8-9209-C1067F652F19}">
      <dgm:prSet phldrT="[Text]"/>
      <dgm:spPr/>
      <dgm:t>
        <a:bodyPr/>
        <a:lstStyle/>
        <a:p>
          <a:r>
            <a:rPr lang="ro-RO" dirty="0" smtClean="0"/>
            <a:t>Măsură de </a:t>
          </a:r>
          <a:r>
            <a:rPr lang="ro-RO" dirty="0" err="1" smtClean="0"/>
            <a:t>eficienţă</a:t>
          </a:r>
          <a:r>
            <a:rPr lang="ro-RO" dirty="0" smtClean="0"/>
            <a:t> energetică </a:t>
          </a:r>
          <a:r>
            <a:rPr lang="en-US" dirty="0" smtClean="0"/>
            <a:t>“</a:t>
          </a:r>
          <a:r>
            <a:rPr lang="ro-RO" dirty="0" smtClean="0"/>
            <a:t>n</a:t>
          </a:r>
          <a:r>
            <a:rPr lang="en-US" dirty="0" smtClean="0"/>
            <a:t>”</a:t>
          </a:r>
          <a:endParaRPr lang="ro-RO" dirty="0"/>
        </a:p>
      </dgm:t>
    </dgm:pt>
    <dgm:pt modelId="{5D2EAB1A-9F94-4669-A051-483DD97426F0}" type="parTrans" cxnId="{792AE58A-D853-4B97-ABD0-28F5A9C7E3B8}">
      <dgm:prSet/>
      <dgm:spPr/>
      <dgm:t>
        <a:bodyPr/>
        <a:lstStyle/>
        <a:p>
          <a:endParaRPr lang="ro-RO"/>
        </a:p>
      </dgm:t>
    </dgm:pt>
    <dgm:pt modelId="{9BEFBF7F-695D-46B9-B7DD-CAADE0147FC2}" type="sibTrans" cxnId="{792AE58A-D853-4B97-ABD0-28F5A9C7E3B8}">
      <dgm:prSet/>
      <dgm:spPr/>
      <dgm:t>
        <a:bodyPr/>
        <a:lstStyle/>
        <a:p>
          <a:endParaRPr lang="ro-RO"/>
        </a:p>
      </dgm:t>
    </dgm:pt>
    <dgm:pt modelId="{61069886-905B-40F5-A0DA-42148423D31A}" type="pres">
      <dgm:prSet presAssocID="{2A2E8FBB-2384-4AB2-8C04-D18CE3B18F61}" presName="Name0" presStyleCnt="0">
        <dgm:presLayoutVars>
          <dgm:chMax/>
          <dgm:chPref val="1"/>
          <dgm:dir/>
          <dgm:animOne val="branch"/>
          <dgm:animLvl val="lvl"/>
          <dgm:resizeHandles/>
        </dgm:presLayoutVars>
      </dgm:prSet>
      <dgm:spPr/>
      <dgm:t>
        <a:bodyPr/>
        <a:lstStyle/>
        <a:p>
          <a:endParaRPr lang="ro-RO"/>
        </a:p>
      </dgm:t>
    </dgm:pt>
    <dgm:pt modelId="{A88B4615-E7DE-476A-ACC6-45DFB95559B5}" type="pres">
      <dgm:prSet presAssocID="{85575FE9-D7E5-4308-BFDD-707EC1A8192A}" presName="composite" presStyleCnt="0"/>
      <dgm:spPr/>
    </dgm:pt>
    <dgm:pt modelId="{FE870EC8-7199-42F7-BE4A-731D38B3C14C}" type="pres">
      <dgm:prSet presAssocID="{85575FE9-D7E5-4308-BFDD-707EC1A8192A}" presName="ParentAccent1" presStyleLbl="alignNode1" presStyleIdx="0" presStyleCnt="34"/>
      <dgm:spPr/>
    </dgm:pt>
    <dgm:pt modelId="{4B41E28D-78DF-4B71-B78C-D6705E6032FD}" type="pres">
      <dgm:prSet presAssocID="{85575FE9-D7E5-4308-BFDD-707EC1A8192A}" presName="ParentAccent2" presStyleLbl="alignNode1" presStyleIdx="1" presStyleCnt="34"/>
      <dgm:spPr/>
    </dgm:pt>
    <dgm:pt modelId="{C27CE84A-B8C7-4B80-A325-3AB6995C6FD7}" type="pres">
      <dgm:prSet presAssocID="{85575FE9-D7E5-4308-BFDD-707EC1A8192A}" presName="ParentAccent3" presStyleLbl="alignNode1" presStyleIdx="2" presStyleCnt="34"/>
      <dgm:spPr/>
    </dgm:pt>
    <dgm:pt modelId="{57AB2D00-DFC6-4748-AA89-C2FB5C94536A}" type="pres">
      <dgm:prSet presAssocID="{85575FE9-D7E5-4308-BFDD-707EC1A8192A}" presName="ParentAccent4" presStyleLbl="alignNode1" presStyleIdx="3" presStyleCnt="34"/>
      <dgm:spPr/>
    </dgm:pt>
    <dgm:pt modelId="{4B093264-36A2-407E-900E-F6D110C32596}" type="pres">
      <dgm:prSet presAssocID="{85575FE9-D7E5-4308-BFDD-707EC1A8192A}" presName="ParentAccent5" presStyleLbl="alignNode1" presStyleIdx="4" presStyleCnt="34"/>
      <dgm:spPr/>
    </dgm:pt>
    <dgm:pt modelId="{603AE0DE-9658-4569-B02F-A4AF2EC7A949}" type="pres">
      <dgm:prSet presAssocID="{85575FE9-D7E5-4308-BFDD-707EC1A8192A}" presName="ParentAccent6" presStyleLbl="alignNode1" presStyleIdx="5" presStyleCnt="34" custLinFactNeighborX="38680" custLinFactNeighborY="-5381"/>
      <dgm:spPr/>
    </dgm:pt>
    <dgm:pt modelId="{80A1E706-7105-4522-B6CC-C4D2212D99B2}" type="pres">
      <dgm:prSet presAssocID="{85575FE9-D7E5-4308-BFDD-707EC1A8192A}" presName="ParentAccent7" presStyleLbl="alignNode1" presStyleIdx="6" presStyleCnt="34"/>
      <dgm:spPr/>
    </dgm:pt>
    <dgm:pt modelId="{614C160A-1A25-47C9-9E4A-7C3D7FB195C5}" type="pres">
      <dgm:prSet presAssocID="{85575FE9-D7E5-4308-BFDD-707EC1A8192A}" presName="ParentAccent8" presStyleLbl="alignNode1" presStyleIdx="7" presStyleCnt="34"/>
      <dgm:spPr/>
    </dgm:pt>
    <dgm:pt modelId="{941F1675-33E2-44A7-B0BF-2693ACCDCBC0}" type="pres">
      <dgm:prSet presAssocID="{85575FE9-D7E5-4308-BFDD-707EC1A8192A}" presName="ParentAccent9" presStyleLbl="alignNode1" presStyleIdx="8" presStyleCnt="34"/>
      <dgm:spPr/>
    </dgm:pt>
    <dgm:pt modelId="{B08A2A2D-480B-4567-8E2C-D4578216FBB4}" type="pres">
      <dgm:prSet presAssocID="{85575FE9-D7E5-4308-BFDD-707EC1A8192A}" presName="ParentAccent10" presStyleLbl="alignNode1" presStyleIdx="9" presStyleCnt="34"/>
      <dgm:spPr/>
    </dgm:pt>
    <dgm:pt modelId="{D7215DCF-20C0-4989-8E08-2F9AE6D96E7D}" type="pres">
      <dgm:prSet presAssocID="{85575FE9-D7E5-4308-BFDD-707EC1A8192A}" presName="Parent" presStyleLbl="alignNode1" presStyleIdx="10" presStyleCnt="34" custScaleX="117667" custScaleY="120260">
        <dgm:presLayoutVars>
          <dgm:chMax val="5"/>
          <dgm:chPref val="3"/>
          <dgm:bulletEnabled val="1"/>
        </dgm:presLayoutVars>
      </dgm:prSet>
      <dgm:spPr/>
      <dgm:t>
        <a:bodyPr/>
        <a:lstStyle/>
        <a:p>
          <a:endParaRPr lang="ro-RO"/>
        </a:p>
      </dgm:t>
    </dgm:pt>
    <dgm:pt modelId="{01E80FED-5905-4C4B-A024-F2D24A4EB053}" type="pres">
      <dgm:prSet presAssocID="{70B5C9A2-2F46-414F-9C0E-927DF5230C8C}" presName="Child1Accent1" presStyleLbl="alignNode1" presStyleIdx="11" presStyleCnt="34"/>
      <dgm:spPr/>
    </dgm:pt>
    <dgm:pt modelId="{E23A55FF-7D48-463F-94C9-2967CDBA9FC9}" type="pres">
      <dgm:prSet presAssocID="{70B5C9A2-2F46-414F-9C0E-927DF5230C8C}" presName="Child1Accent2" presStyleLbl="alignNode1" presStyleIdx="12" presStyleCnt="34"/>
      <dgm:spPr/>
    </dgm:pt>
    <dgm:pt modelId="{9A9C1B90-ECE2-43E0-B1AC-C6A774E3E16E}" type="pres">
      <dgm:prSet presAssocID="{70B5C9A2-2F46-414F-9C0E-927DF5230C8C}" presName="Child1Accent3" presStyleLbl="alignNode1" presStyleIdx="13" presStyleCnt="34"/>
      <dgm:spPr/>
    </dgm:pt>
    <dgm:pt modelId="{25B810DD-6145-4E64-B9C7-8DD44CC9D432}" type="pres">
      <dgm:prSet presAssocID="{70B5C9A2-2F46-414F-9C0E-927DF5230C8C}" presName="Child1Accent4" presStyleLbl="alignNode1" presStyleIdx="14" presStyleCnt="34"/>
      <dgm:spPr/>
    </dgm:pt>
    <dgm:pt modelId="{C25EC534-E446-451E-A3C7-C7A13CF099F8}" type="pres">
      <dgm:prSet presAssocID="{70B5C9A2-2F46-414F-9C0E-927DF5230C8C}" presName="Child1Accent5" presStyleLbl="alignNode1" presStyleIdx="15" presStyleCnt="34"/>
      <dgm:spPr/>
    </dgm:pt>
    <dgm:pt modelId="{A80FAEA9-5E3A-4C69-B52B-87270B682932}" type="pres">
      <dgm:prSet presAssocID="{70B5C9A2-2F46-414F-9C0E-927DF5230C8C}" presName="Child1Accent6" presStyleLbl="alignNode1" presStyleIdx="16" presStyleCnt="34"/>
      <dgm:spPr/>
    </dgm:pt>
    <dgm:pt modelId="{835E8829-EF99-463D-853B-4B3374A34175}" type="pres">
      <dgm:prSet presAssocID="{70B5C9A2-2F46-414F-9C0E-927DF5230C8C}" presName="Child1Accent7" presStyleLbl="alignNode1" presStyleIdx="17" presStyleCnt="34"/>
      <dgm:spPr/>
    </dgm:pt>
    <dgm:pt modelId="{A86D8A02-308C-4391-A131-808DE871F1F6}" type="pres">
      <dgm:prSet presAssocID="{70B5C9A2-2F46-414F-9C0E-927DF5230C8C}" presName="Child1Accent8" presStyleLbl="alignNode1" presStyleIdx="18" presStyleCnt="34"/>
      <dgm:spPr/>
    </dgm:pt>
    <dgm:pt modelId="{9C4C85DD-955F-4FFC-AB11-D6DBC65316ED}" type="pres">
      <dgm:prSet presAssocID="{70B5C9A2-2F46-414F-9C0E-927DF5230C8C}" presName="Child1Accent9" presStyleLbl="alignNode1" presStyleIdx="19" presStyleCnt="34"/>
      <dgm:spPr/>
    </dgm:pt>
    <dgm:pt modelId="{1E76465B-FEEC-4C25-B525-844D192C7608}" type="pres">
      <dgm:prSet presAssocID="{70B5C9A2-2F46-414F-9C0E-927DF5230C8C}" presName="Child1" presStyleLbl="revTx" presStyleIdx="0" presStyleCnt="3">
        <dgm:presLayoutVars>
          <dgm:chMax/>
          <dgm:chPref val="0"/>
          <dgm:bulletEnabled val="1"/>
        </dgm:presLayoutVars>
      </dgm:prSet>
      <dgm:spPr/>
      <dgm:t>
        <a:bodyPr/>
        <a:lstStyle/>
        <a:p>
          <a:endParaRPr lang="ro-RO"/>
        </a:p>
      </dgm:t>
    </dgm:pt>
    <dgm:pt modelId="{455EC5C6-BACA-4C43-886E-C928B87D79E2}" type="pres">
      <dgm:prSet presAssocID="{B6A7ECED-B11A-4353-A239-248423F60A39}" presName="Child2Accent1" presStyleLbl="alignNode1" presStyleIdx="20" presStyleCnt="34"/>
      <dgm:spPr/>
    </dgm:pt>
    <dgm:pt modelId="{2A82B1C1-9620-45F4-AAF3-F23F79FDCF76}" type="pres">
      <dgm:prSet presAssocID="{B6A7ECED-B11A-4353-A239-248423F60A39}" presName="Child2Accent2" presStyleLbl="alignNode1" presStyleIdx="21" presStyleCnt="34"/>
      <dgm:spPr/>
    </dgm:pt>
    <dgm:pt modelId="{838407FC-C08F-4458-A72A-294ACB81E305}" type="pres">
      <dgm:prSet presAssocID="{B6A7ECED-B11A-4353-A239-248423F60A39}" presName="Child2Accent3" presStyleLbl="alignNode1" presStyleIdx="22" presStyleCnt="34"/>
      <dgm:spPr/>
    </dgm:pt>
    <dgm:pt modelId="{E10DAF0F-4BD8-465E-9282-D62D70FD99DB}" type="pres">
      <dgm:prSet presAssocID="{B6A7ECED-B11A-4353-A239-248423F60A39}" presName="Child2Accent4" presStyleLbl="alignNode1" presStyleIdx="23" presStyleCnt="34"/>
      <dgm:spPr/>
    </dgm:pt>
    <dgm:pt modelId="{24718B00-CCB2-4622-BC70-A07F63F24CE7}" type="pres">
      <dgm:prSet presAssocID="{B6A7ECED-B11A-4353-A239-248423F60A39}" presName="Child2Accent5" presStyleLbl="alignNode1" presStyleIdx="24" presStyleCnt="34"/>
      <dgm:spPr/>
    </dgm:pt>
    <dgm:pt modelId="{9BDD74ED-8C54-4B08-938A-54A31A5D3978}" type="pres">
      <dgm:prSet presAssocID="{B6A7ECED-B11A-4353-A239-248423F60A39}" presName="Child2Accent6" presStyleLbl="alignNode1" presStyleIdx="25" presStyleCnt="34"/>
      <dgm:spPr/>
    </dgm:pt>
    <dgm:pt modelId="{76D1D758-B54D-4CE5-8B53-40BC6E360BD1}" type="pres">
      <dgm:prSet presAssocID="{B6A7ECED-B11A-4353-A239-248423F60A39}" presName="Child2Accent7" presStyleLbl="alignNode1" presStyleIdx="26" presStyleCnt="34"/>
      <dgm:spPr/>
    </dgm:pt>
    <dgm:pt modelId="{81D2E9B0-F8BC-4BEB-951C-1731C4637615}" type="pres">
      <dgm:prSet presAssocID="{B6A7ECED-B11A-4353-A239-248423F60A39}" presName="Child2" presStyleLbl="revTx" presStyleIdx="1" presStyleCnt="3">
        <dgm:presLayoutVars>
          <dgm:chMax/>
          <dgm:chPref val="0"/>
          <dgm:bulletEnabled val="1"/>
        </dgm:presLayoutVars>
      </dgm:prSet>
      <dgm:spPr/>
      <dgm:t>
        <a:bodyPr/>
        <a:lstStyle/>
        <a:p>
          <a:endParaRPr lang="ro-RO"/>
        </a:p>
      </dgm:t>
    </dgm:pt>
    <dgm:pt modelId="{B477B757-8348-41E6-AF25-BE06BB94CEEB}" type="pres">
      <dgm:prSet presAssocID="{400CB199-609A-4AE8-9209-C1067F652F19}" presName="Child3Accent1" presStyleLbl="alignNode1" presStyleIdx="27" presStyleCnt="34"/>
      <dgm:spPr/>
    </dgm:pt>
    <dgm:pt modelId="{49BC4C97-8EDB-46BF-8C3A-DC1137085A40}" type="pres">
      <dgm:prSet presAssocID="{400CB199-609A-4AE8-9209-C1067F652F19}" presName="Child3Accent2" presStyleLbl="alignNode1" presStyleIdx="28" presStyleCnt="34"/>
      <dgm:spPr/>
    </dgm:pt>
    <dgm:pt modelId="{39EB2FE4-B171-4382-87FD-66106FFADDB0}" type="pres">
      <dgm:prSet presAssocID="{400CB199-609A-4AE8-9209-C1067F652F19}" presName="Child3Accent3" presStyleLbl="alignNode1" presStyleIdx="29" presStyleCnt="34"/>
      <dgm:spPr/>
    </dgm:pt>
    <dgm:pt modelId="{89350D97-C8BD-4160-99D4-8C028D8E4590}" type="pres">
      <dgm:prSet presAssocID="{400CB199-609A-4AE8-9209-C1067F652F19}" presName="Child3Accent4" presStyleLbl="alignNode1" presStyleIdx="30" presStyleCnt="34"/>
      <dgm:spPr/>
    </dgm:pt>
    <dgm:pt modelId="{A2A7B1F7-6B97-4FB6-A463-698E9A84B7E0}" type="pres">
      <dgm:prSet presAssocID="{400CB199-609A-4AE8-9209-C1067F652F19}" presName="Child3Accent5" presStyleLbl="alignNode1" presStyleIdx="31" presStyleCnt="34"/>
      <dgm:spPr/>
    </dgm:pt>
    <dgm:pt modelId="{8005AC6E-14FE-4E78-B625-91194AD6C45D}" type="pres">
      <dgm:prSet presAssocID="{400CB199-609A-4AE8-9209-C1067F652F19}" presName="Child3Accent6" presStyleLbl="alignNode1" presStyleIdx="32" presStyleCnt="34"/>
      <dgm:spPr/>
    </dgm:pt>
    <dgm:pt modelId="{326BE44C-30DE-4038-B129-A2ABA5F34188}" type="pres">
      <dgm:prSet presAssocID="{400CB199-609A-4AE8-9209-C1067F652F19}" presName="Child3Accent7" presStyleLbl="alignNode1" presStyleIdx="33" presStyleCnt="34"/>
      <dgm:spPr/>
    </dgm:pt>
    <dgm:pt modelId="{D1594461-B98A-40B3-85D3-C28D743AEADC}" type="pres">
      <dgm:prSet presAssocID="{400CB199-609A-4AE8-9209-C1067F652F19}" presName="Child3" presStyleLbl="revTx" presStyleIdx="2" presStyleCnt="3">
        <dgm:presLayoutVars>
          <dgm:chMax/>
          <dgm:chPref val="0"/>
          <dgm:bulletEnabled val="1"/>
        </dgm:presLayoutVars>
      </dgm:prSet>
      <dgm:spPr/>
      <dgm:t>
        <a:bodyPr/>
        <a:lstStyle/>
        <a:p>
          <a:endParaRPr lang="ro-RO"/>
        </a:p>
      </dgm:t>
    </dgm:pt>
  </dgm:ptLst>
  <dgm:cxnLst>
    <dgm:cxn modelId="{792AE58A-D853-4B97-ABD0-28F5A9C7E3B8}" srcId="{85575FE9-D7E5-4308-BFDD-707EC1A8192A}" destId="{400CB199-609A-4AE8-9209-C1067F652F19}" srcOrd="2" destOrd="0" parTransId="{5D2EAB1A-9F94-4669-A051-483DD97426F0}" sibTransId="{9BEFBF7F-695D-46B9-B7DD-CAADE0147FC2}"/>
    <dgm:cxn modelId="{69BA6FAB-BBDA-407A-90B5-DF8467C377B3}" type="presOf" srcId="{70B5C9A2-2F46-414F-9C0E-927DF5230C8C}" destId="{1E76465B-FEEC-4C25-B525-844D192C7608}" srcOrd="0" destOrd="0" presId="urn:microsoft.com/office/officeart/2011/layout/ConvergingText"/>
    <dgm:cxn modelId="{304BF25F-993A-4230-9175-9D17954BAEAF}" srcId="{85575FE9-D7E5-4308-BFDD-707EC1A8192A}" destId="{70B5C9A2-2F46-414F-9C0E-927DF5230C8C}" srcOrd="0" destOrd="0" parTransId="{EEB5967D-84FD-4DCE-AFE6-4816F737C5A7}" sibTransId="{5CD2DBC4-F7DA-4F75-B7A9-8886AA59BD39}"/>
    <dgm:cxn modelId="{0A1F3BAD-ACEA-47E2-A4FE-2059F02B22EB}" type="presOf" srcId="{2A2E8FBB-2384-4AB2-8C04-D18CE3B18F61}" destId="{61069886-905B-40F5-A0DA-42148423D31A}" srcOrd="0" destOrd="0" presId="urn:microsoft.com/office/officeart/2011/layout/ConvergingText"/>
    <dgm:cxn modelId="{8A5FA04A-C550-4D66-BE84-962A5C87A1F7}" srcId="{85575FE9-D7E5-4308-BFDD-707EC1A8192A}" destId="{B6A7ECED-B11A-4353-A239-248423F60A39}" srcOrd="1" destOrd="0" parTransId="{5D75EF34-CCA9-4B29-B092-53C500CFD560}" sibTransId="{A5A450F3-7D31-4FEC-8121-1FE356534554}"/>
    <dgm:cxn modelId="{0C7EAE5C-14D2-4487-8773-6BDE472E70FF}" type="presOf" srcId="{B6A7ECED-B11A-4353-A239-248423F60A39}" destId="{81D2E9B0-F8BC-4BEB-951C-1731C4637615}" srcOrd="0" destOrd="0" presId="urn:microsoft.com/office/officeart/2011/layout/ConvergingText"/>
    <dgm:cxn modelId="{44678989-7661-4B84-9C3E-D094F013A192}" type="presOf" srcId="{400CB199-609A-4AE8-9209-C1067F652F19}" destId="{D1594461-B98A-40B3-85D3-C28D743AEADC}" srcOrd="0" destOrd="0" presId="urn:microsoft.com/office/officeart/2011/layout/ConvergingText"/>
    <dgm:cxn modelId="{9A603002-B866-4D3E-BE67-C94E004128F4}" type="presOf" srcId="{85575FE9-D7E5-4308-BFDD-707EC1A8192A}" destId="{D7215DCF-20C0-4989-8E08-2F9AE6D96E7D}" srcOrd="0" destOrd="0" presId="urn:microsoft.com/office/officeart/2011/layout/ConvergingText"/>
    <dgm:cxn modelId="{1F35B60C-901B-4E23-B80D-D3D79EEFA831}" srcId="{2A2E8FBB-2384-4AB2-8C04-D18CE3B18F61}" destId="{85575FE9-D7E5-4308-BFDD-707EC1A8192A}" srcOrd="0" destOrd="0" parTransId="{68D1E2AF-BADA-46D4-AB14-C6F616A4CEAA}" sibTransId="{03E75BC2-FF7E-4CE9-8181-065C7B6638FC}"/>
    <dgm:cxn modelId="{7B30AA63-4D5D-438B-B0B7-5F6CCBC1A06D}" type="presParOf" srcId="{61069886-905B-40F5-A0DA-42148423D31A}" destId="{A88B4615-E7DE-476A-ACC6-45DFB95559B5}" srcOrd="0" destOrd="0" presId="urn:microsoft.com/office/officeart/2011/layout/ConvergingText"/>
    <dgm:cxn modelId="{B952E376-5C18-43E3-89E4-FF07ED9E9A21}" type="presParOf" srcId="{A88B4615-E7DE-476A-ACC6-45DFB95559B5}" destId="{FE870EC8-7199-42F7-BE4A-731D38B3C14C}" srcOrd="0" destOrd="0" presId="urn:microsoft.com/office/officeart/2011/layout/ConvergingText"/>
    <dgm:cxn modelId="{F868A83A-512B-4B13-9677-94719B9B6816}" type="presParOf" srcId="{A88B4615-E7DE-476A-ACC6-45DFB95559B5}" destId="{4B41E28D-78DF-4B71-B78C-D6705E6032FD}" srcOrd="1" destOrd="0" presId="urn:microsoft.com/office/officeart/2011/layout/ConvergingText"/>
    <dgm:cxn modelId="{31132071-4CBF-4153-8429-B1BFDADC9A7F}" type="presParOf" srcId="{A88B4615-E7DE-476A-ACC6-45DFB95559B5}" destId="{C27CE84A-B8C7-4B80-A325-3AB6995C6FD7}" srcOrd="2" destOrd="0" presId="urn:microsoft.com/office/officeart/2011/layout/ConvergingText"/>
    <dgm:cxn modelId="{91546285-F003-43EE-B0C6-DFC671F736D6}" type="presParOf" srcId="{A88B4615-E7DE-476A-ACC6-45DFB95559B5}" destId="{57AB2D00-DFC6-4748-AA89-C2FB5C94536A}" srcOrd="3" destOrd="0" presId="urn:microsoft.com/office/officeart/2011/layout/ConvergingText"/>
    <dgm:cxn modelId="{ACBD14CE-D048-4657-8EB1-93BDB7C445CA}" type="presParOf" srcId="{A88B4615-E7DE-476A-ACC6-45DFB95559B5}" destId="{4B093264-36A2-407E-900E-F6D110C32596}" srcOrd="4" destOrd="0" presId="urn:microsoft.com/office/officeart/2011/layout/ConvergingText"/>
    <dgm:cxn modelId="{595C3192-2864-4137-A319-3976EE3B34CB}" type="presParOf" srcId="{A88B4615-E7DE-476A-ACC6-45DFB95559B5}" destId="{603AE0DE-9658-4569-B02F-A4AF2EC7A949}" srcOrd="5" destOrd="0" presId="urn:microsoft.com/office/officeart/2011/layout/ConvergingText"/>
    <dgm:cxn modelId="{B80214A9-6AEA-44E1-8CE1-B89C5E5B165B}" type="presParOf" srcId="{A88B4615-E7DE-476A-ACC6-45DFB95559B5}" destId="{80A1E706-7105-4522-B6CC-C4D2212D99B2}" srcOrd="6" destOrd="0" presId="urn:microsoft.com/office/officeart/2011/layout/ConvergingText"/>
    <dgm:cxn modelId="{24BC7D4E-CB43-490B-86D0-F22EBBE0E251}" type="presParOf" srcId="{A88B4615-E7DE-476A-ACC6-45DFB95559B5}" destId="{614C160A-1A25-47C9-9E4A-7C3D7FB195C5}" srcOrd="7" destOrd="0" presId="urn:microsoft.com/office/officeart/2011/layout/ConvergingText"/>
    <dgm:cxn modelId="{765639DC-E9A5-44E6-9711-9192B79F8099}" type="presParOf" srcId="{A88B4615-E7DE-476A-ACC6-45DFB95559B5}" destId="{941F1675-33E2-44A7-B0BF-2693ACCDCBC0}" srcOrd="8" destOrd="0" presId="urn:microsoft.com/office/officeart/2011/layout/ConvergingText"/>
    <dgm:cxn modelId="{6EA5FFFE-0A10-434B-A1D0-C2BCD0ADAC7D}" type="presParOf" srcId="{A88B4615-E7DE-476A-ACC6-45DFB95559B5}" destId="{B08A2A2D-480B-4567-8E2C-D4578216FBB4}" srcOrd="9" destOrd="0" presId="urn:microsoft.com/office/officeart/2011/layout/ConvergingText"/>
    <dgm:cxn modelId="{2075977F-9E65-43F6-B5AF-B1C10BE07E29}" type="presParOf" srcId="{A88B4615-E7DE-476A-ACC6-45DFB95559B5}" destId="{D7215DCF-20C0-4989-8E08-2F9AE6D96E7D}" srcOrd="10" destOrd="0" presId="urn:microsoft.com/office/officeart/2011/layout/ConvergingText"/>
    <dgm:cxn modelId="{436EFA32-1FCE-42E8-9D3F-F79722D085DB}" type="presParOf" srcId="{A88B4615-E7DE-476A-ACC6-45DFB95559B5}" destId="{01E80FED-5905-4C4B-A024-F2D24A4EB053}" srcOrd="11" destOrd="0" presId="urn:microsoft.com/office/officeart/2011/layout/ConvergingText"/>
    <dgm:cxn modelId="{86DE31D7-4F18-4931-AAF0-A46B2E449A8B}" type="presParOf" srcId="{A88B4615-E7DE-476A-ACC6-45DFB95559B5}" destId="{E23A55FF-7D48-463F-94C9-2967CDBA9FC9}" srcOrd="12" destOrd="0" presId="urn:microsoft.com/office/officeart/2011/layout/ConvergingText"/>
    <dgm:cxn modelId="{9C74D3D6-7B6F-4926-BF03-7938387BEAE2}" type="presParOf" srcId="{A88B4615-E7DE-476A-ACC6-45DFB95559B5}" destId="{9A9C1B90-ECE2-43E0-B1AC-C6A774E3E16E}" srcOrd="13" destOrd="0" presId="urn:microsoft.com/office/officeart/2011/layout/ConvergingText"/>
    <dgm:cxn modelId="{24E42E97-EB35-4AD3-B2B7-9EB435D1097F}" type="presParOf" srcId="{A88B4615-E7DE-476A-ACC6-45DFB95559B5}" destId="{25B810DD-6145-4E64-B9C7-8DD44CC9D432}" srcOrd="14" destOrd="0" presId="urn:microsoft.com/office/officeart/2011/layout/ConvergingText"/>
    <dgm:cxn modelId="{7ADC7BA0-FBCF-446B-8C6A-228ED1B0572A}" type="presParOf" srcId="{A88B4615-E7DE-476A-ACC6-45DFB95559B5}" destId="{C25EC534-E446-451E-A3C7-C7A13CF099F8}" srcOrd="15" destOrd="0" presId="urn:microsoft.com/office/officeart/2011/layout/ConvergingText"/>
    <dgm:cxn modelId="{EAC0F3FD-795F-42AC-B694-2FF36A731D96}" type="presParOf" srcId="{A88B4615-E7DE-476A-ACC6-45DFB95559B5}" destId="{A80FAEA9-5E3A-4C69-B52B-87270B682932}" srcOrd="16" destOrd="0" presId="urn:microsoft.com/office/officeart/2011/layout/ConvergingText"/>
    <dgm:cxn modelId="{42387FF4-6204-428D-A0A3-B38B441FC72B}" type="presParOf" srcId="{A88B4615-E7DE-476A-ACC6-45DFB95559B5}" destId="{835E8829-EF99-463D-853B-4B3374A34175}" srcOrd="17" destOrd="0" presId="urn:microsoft.com/office/officeart/2011/layout/ConvergingText"/>
    <dgm:cxn modelId="{D5E7BE06-0A35-40BE-A9A9-2C1EFDE92008}" type="presParOf" srcId="{A88B4615-E7DE-476A-ACC6-45DFB95559B5}" destId="{A86D8A02-308C-4391-A131-808DE871F1F6}" srcOrd="18" destOrd="0" presId="urn:microsoft.com/office/officeart/2011/layout/ConvergingText"/>
    <dgm:cxn modelId="{C0FEFF68-BA16-4C8E-B9D3-9CF8B56EDA9A}" type="presParOf" srcId="{A88B4615-E7DE-476A-ACC6-45DFB95559B5}" destId="{9C4C85DD-955F-4FFC-AB11-D6DBC65316ED}" srcOrd="19" destOrd="0" presId="urn:microsoft.com/office/officeart/2011/layout/ConvergingText"/>
    <dgm:cxn modelId="{51EED579-1B94-499E-9E01-D3A4BEE551EE}" type="presParOf" srcId="{A88B4615-E7DE-476A-ACC6-45DFB95559B5}" destId="{1E76465B-FEEC-4C25-B525-844D192C7608}" srcOrd="20" destOrd="0" presId="urn:microsoft.com/office/officeart/2011/layout/ConvergingText"/>
    <dgm:cxn modelId="{0A254AB6-86AD-497E-B0B4-A9A52DE7811A}" type="presParOf" srcId="{A88B4615-E7DE-476A-ACC6-45DFB95559B5}" destId="{455EC5C6-BACA-4C43-886E-C928B87D79E2}" srcOrd="21" destOrd="0" presId="urn:microsoft.com/office/officeart/2011/layout/ConvergingText"/>
    <dgm:cxn modelId="{CC70C0DC-7005-44E5-8228-995562557247}" type="presParOf" srcId="{A88B4615-E7DE-476A-ACC6-45DFB95559B5}" destId="{2A82B1C1-9620-45F4-AAF3-F23F79FDCF76}" srcOrd="22" destOrd="0" presId="urn:microsoft.com/office/officeart/2011/layout/ConvergingText"/>
    <dgm:cxn modelId="{32FE9723-821D-4B0B-B817-8DF7FC039BAE}" type="presParOf" srcId="{A88B4615-E7DE-476A-ACC6-45DFB95559B5}" destId="{838407FC-C08F-4458-A72A-294ACB81E305}" srcOrd="23" destOrd="0" presId="urn:microsoft.com/office/officeart/2011/layout/ConvergingText"/>
    <dgm:cxn modelId="{D29FCE59-6A10-4AC8-A757-FED12BDBCFB7}" type="presParOf" srcId="{A88B4615-E7DE-476A-ACC6-45DFB95559B5}" destId="{E10DAF0F-4BD8-465E-9282-D62D70FD99DB}" srcOrd="24" destOrd="0" presId="urn:microsoft.com/office/officeart/2011/layout/ConvergingText"/>
    <dgm:cxn modelId="{844E2DE1-C5CC-46BB-9FA4-B6D79679B0DC}" type="presParOf" srcId="{A88B4615-E7DE-476A-ACC6-45DFB95559B5}" destId="{24718B00-CCB2-4622-BC70-A07F63F24CE7}" srcOrd="25" destOrd="0" presId="urn:microsoft.com/office/officeart/2011/layout/ConvergingText"/>
    <dgm:cxn modelId="{C8F1D86C-E33C-4BDE-A331-24C1B92A8A59}" type="presParOf" srcId="{A88B4615-E7DE-476A-ACC6-45DFB95559B5}" destId="{9BDD74ED-8C54-4B08-938A-54A31A5D3978}" srcOrd="26" destOrd="0" presId="urn:microsoft.com/office/officeart/2011/layout/ConvergingText"/>
    <dgm:cxn modelId="{8ED8CA0F-80BD-468D-9720-2C50923C606C}" type="presParOf" srcId="{A88B4615-E7DE-476A-ACC6-45DFB95559B5}" destId="{76D1D758-B54D-4CE5-8B53-40BC6E360BD1}" srcOrd="27" destOrd="0" presId="urn:microsoft.com/office/officeart/2011/layout/ConvergingText"/>
    <dgm:cxn modelId="{6D65D3B8-1C36-4E1B-B057-B3DD60FBB5AD}" type="presParOf" srcId="{A88B4615-E7DE-476A-ACC6-45DFB95559B5}" destId="{81D2E9B0-F8BC-4BEB-951C-1731C4637615}" srcOrd="28" destOrd="0" presId="urn:microsoft.com/office/officeart/2011/layout/ConvergingText"/>
    <dgm:cxn modelId="{B0F60C2C-B3FE-4954-BDE0-E74111724525}" type="presParOf" srcId="{A88B4615-E7DE-476A-ACC6-45DFB95559B5}" destId="{B477B757-8348-41E6-AF25-BE06BB94CEEB}" srcOrd="29" destOrd="0" presId="urn:microsoft.com/office/officeart/2011/layout/ConvergingText"/>
    <dgm:cxn modelId="{BDBD0244-311D-4204-AA07-677D35DDA4FA}" type="presParOf" srcId="{A88B4615-E7DE-476A-ACC6-45DFB95559B5}" destId="{49BC4C97-8EDB-46BF-8C3A-DC1137085A40}" srcOrd="30" destOrd="0" presId="urn:microsoft.com/office/officeart/2011/layout/ConvergingText"/>
    <dgm:cxn modelId="{3017DF2B-B327-4160-9479-AD1093606DD7}" type="presParOf" srcId="{A88B4615-E7DE-476A-ACC6-45DFB95559B5}" destId="{39EB2FE4-B171-4382-87FD-66106FFADDB0}" srcOrd="31" destOrd="0" presId="urn:microsoft.com/office/officeart/2011/layout/ConvergingText"/>
    <dgm:cxn modelId="{397753B8-A179-44D7-9B4C-0EC0846A5133}" type="presParOf" srcId="{A88B4615-E7DE-476A-ACC6-45DFB95559B5}" destId="{89350D97-C8BD-4160-99D4-8C028D8E4590}" srcOrd="32" destOrd="0" presId="urn:microsoft.com/office/officeart/2011/layout/ConvergingText"/>
    <dgm:cxn modelId="{59F668E4-5FE6-4DE5-BCBC-B005DA94771C}" type="presParOf" srcId="{A88B4615-E7DE-476A-ACC6-45DFB95559B5}" destId="{A2A7B1F7-6B97-4FB6-A463-698E9A84B7E0}" srcOrd="33" destOrd="0" presId="urn:microsoft.com/office/officeart/2011/layout/ConvergingText"/>
    <dgm:cxn modelId="{550B4E53-F04C-4720-A61D-366A4E38B22E}" type="presParOf" srcId="{A88B4615-E7DE-476A-ACC6-45DFB95559B5}" destId="{8005AC6E-14FE-4E78-B625-91194AD6C45D}" srcOrd="34" destOrd="0" presId="urn:microsoft.com/office/officeart/2011/layout/ConvergingText"/>
    <dgm:cxn modelId="{9E3BE472-7C0F-46DC-82B1-756AB60FC422}" type="presParOf" srcId="{A88B4615-E7DE-476A-ACC6-45DFB95559B5}" destId="{326BE44C-30DE-4038-B129-A2ABA5F34188}" srcOrd="35" destOrd="0" presId="urn:microsoft.com/office/officeart/2011/layout/ConvergingText"/>
    <dgm:cxn modelId="{54C34DC3-B5F9-49B9-BCC9-68E62C9A3826}" type="presParOf" srcId="{A88B4615-E7DE-476A-ACC6-45DFB95559B5}" destId="{D1594461-B98A-40B3-85D3-C28D743AEADC}" srcOrd="36" destOrd="0" presId="urn:microsoft.com/office/officeart/2011/layout/ConvergingTex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740EF-4411-49C3-A0B4-DA78CB1350A6}" type="doc">
      <dgm:prSet loTypeId="urn:microsoft.com/office/officeart/2005/8/layout/funnel1" loCatId="relationship" qsTypeId="urn:microsoft.com/office/officeart/2005/8/quickstyle/simple1" qsCatId="simple" csTypeId="urn:microsoft.com/office/officeart/2005/8/colors/colorful5" csCatId="colorful" phldr="1"/>
      <dgm:spPr/>
      <dgm:t>
        <a:bodyPr/>
        <a:lstStyle/>
        <a:p>
          <a:endParaRPr lang="ro-RO"/>
        </a:p>
      </dgm:t>
    </dgm:pt>
    <dgm:pt modelId="{45FB7736-6B77-45CD-A4C9-34F31B2825A3}">
      <dgm:prSet phldrT="[Text]"/>
      <dgm:spPr/>
      <dgm:t>
        <a:bodyPr/>
        <a:lstStyle/>
        <a:p>
          <a:r>
            <a:rPr lang="ro-RO" dirty="0" smtClean="0"/>
            <a:t>Caiet de sarcini</a:t>
          </a:r>
          <a:endParaRPr lang="ro-RO" dirty="0"/>
        </a:p>
      </dgm:t>
    </dgm:pt>
    <dgm:pt modelId="{42B88DA3-B557-40D6-9563-AEFE8994B392}" type="parTrans" cxnId="{77387BF9-D140-4E85-8801-F014B783107B}">
      <dgm:prSet/>
      <dgm:spPr/>
      <dgm:t>
        <a:bodyPr/>
        <a:lstStyle/>
        <a:p>
          <a:endParaRPr lang="ro-RO"/>
        </a:p>
      </dgm:t>
    </dgm:pt>
    <dgm:pt modelId="{166838B8-4599-4BF4-97BD-C75A93425DE6}" type="sibTrans" cxnId="{77387BF9-D140-4E85-8801-F014B783107B}">
      <dgm:prSet/>
      <dgm:spPr/>
      <dgm:t>
        <a:bodyPr/>
        <a:lstStyle/>
        <a:p>
          <a:endParaRPr lang="ro-RO"/>
        </a:p>
      </dgm:t>
    </dgm:pt>
    <dgm:pt modelId="{60F90B63-D2EB-4EF9-8212-6F59BE68B98D}">
      <dgm:prSet phldrT="[Text]" custT="1"/>
      <dgm:spPr/>
      <dgm:t>
        <a:bodyPr/>
        <a:lstStyle/>
        <a:p>
          <a:endParaRPr lang="ro-RO" sz="2400" dirty="0" smtClean="0"/>
        </a:p>
        <a:p>
          <a:r>
            <a:rPr lang="ro-RO" sz="2400" dirty="0" smtClean="0"/>
            <a:t>Audit energetic de calitate</a:t>
          </a:r>
          <a:endParaRPr lang="ro-RO" sz="2400" dirty="0"/>
        </a:p>
      </dgm:t>
    </dgm:pt>
    <dgm:pt modelId="{D145DB2A-8B0D-48AD-AE68-F38266BD8889}" type="parTrans" cxnId="{C5B633F6-7791-44B5-A8DA-74B7050B9650}">
      <dgm:prSet/>
      <dgm:spPr/>
      <dgm:t>
        <a:bodyPr/>
        <a:lstStyle/>
        <a:p>
          <a:endParaRPr lang="ro-RO"/>
        </a:p>
      </dgm:t>
    </dgm:pt>
    <dgm:pt modelId="{F5BE2994-0ED1-40D0-B23B-9F538F692966}" type="sibTrans" cxnId="{C5B633F6-7791-44B5-A8DA-74B7050B9650}">
      <dgm:prSet/>
      <dgm:spPr/>
      <dgm:t>
        <a:bodyPr/>
        <a:lstStyle/>
        <a:p>
          <a:endParaRPr lang="ro-RO"/>
        </a:p>
      </dgm:t>
    </dgm:pt>
    <dgm:pt modelId="{F69AF6AA-36D0-4BF3-9DA9-7440D2516829}">
      <dgm:prSet/>
      <dgm:spPr/>
      <dgm:t>
        <a:bodyPr/>
        <a:lstStyle/>
        <a:p>
          <a:r>
            <a:rPr lang="ro-RO" dirty="0" err="1" smtClean="0"/>
            <a:t>Recepţia</a:t>
          </a:r>
          <a:r>
            <a:rPr lang="ro-RO" dirty="0" smtClean="0"/>
            <a:t> auditului</a:t>
          </a:r>
          <a:endParaRPr lang="ro-RO" dirty="0"/>
        </a:p>
      </dgm:t>
    </dgm:pt>
    <dgm:pt modelId="{9CCC66F4-17AE-4451-BD35-2DA5732BF9E9}" type="parTrans" cxnId="{B8CE4A25-0980-4BAF-B367-7E2A2E36B70D}">
      <dgm:prSet/>
      <dgm:spPr/>
      <dgm:t>
        <a:bodyPr/>
        <a:lstStyle/>
        <a:p>
          <a:endParaRPr lang="ro-RO"/>
        </a:p>
      </dgm:t>
    </dgm:pt>
    <dgm:pt modelId="{CFAAA848-3AA8-4C29-BBFD-ECF2A5B6EB48}" type="sibTrans" cxnId="{B8CE4A25-0980-4BAF-B367-7E2A2E36B70D}">
      <dgm:prSet/>
      <dgm:spPr/>
      <dgm:t>
        <a:bodyPr/>
        <a:lstStyle/>
        <a:p>
          <a:endParaRPr lang="ro-RO"/>
        </a:p>
      </dgm:t>
    </dgm:pt>
    <dgm:pt modelId="{1BFDA66F-F736-4ACA-81C6-80ED17419F63}">
      <dgm:prSet phldrT="[Text]"/>
      <dgm:spPr>
        <a:solidFill>
          <a:schemeClr val="accent3">
            <a:lumMod val="75000"/>
          </a:schemeClr>
        </a:solidFill>
      </dgm:spPr>
      <dgm:t>
        <a:bodyPr/>
        <a:lstStyle/>
        <a:p>
          <a:r>
            <a:rPr lang="ro-RO" dirty="0" smtClean="0"/>
            <a:t>Punctaj pentru prelungire autorizaţie</a:t>
          </a:r>
          <a:endParaRPr lang="ro-RO" dirty="0"/>
        </a:p>
      </dgm:t>
    </dgm:pt>
    <dgm:pt modelId="{0439430A-D34D-4464-BB14-123E5E2F9F1E}" type="parTrans" cxnId="{D51365EC-3D7C-494E-A254-F246EEC5A78A}">
      <dgm:prSet/>
      <dgm:spPr/>
      <dgm:t>
        <a:bodyPr/>
        <a:lstStyle/>
        <a:p>
          <a:endParaRPr lang="ro-RO"/>
        </a:p>
      </dgm:t>
    </dgm:pt>
    <dgm:pt modelId="{9E652866-E7B3-4B99-9BE0-FDA2EA47E4A3}" type="sibTrans" cxnId="{D51365EC-3D7C-494E-A254-F246EEC5A78A}">
      <dgm:prSet/>
      <dgm:spPr/>
      <dgm:t>
        <a:bodyPr/>
        <a:lstStyle/>
        <a:p>
          <a:endParaRPr lang="ro-RO"/>
        </a:p>
      </dgm:t>
    </dgm:pt>
    <dgm:pt modelId="{521714B0-93D0-469A-AEAD-C7B1929EFF32}">
      <dgm:prSet phldrT="[Text]"/>
      <dgm:spPr/>
      <dgm:t>
        <a:bodyPr/>
        <a:lstStyle/>
        <a:p>
          <a:endParaRPr lang="ro-RO" dirty="0"/>
        </a:p>
      </dgm:t>
    </dgm:pt>
    <dgm:pt modelId="{A16633E3-E38B-47F5-9EC0-8D8CAB331376}" type="parTrans" cxnId="{1FA14CAD-1123-48E2-AFA4-EEE061EE0B2A}">
      <dgm:prSet/>
      <dgm:spPr/>
      <dgm:t>
        <a:bodyPr/>
        <a:lstStyle/>
        <a:p>
          <a:endParaRPr lang="ro-RO"/>
        </a:p>
      </dgm:t>
    </dgm:pt>
    <dgm:pt modelId="{00F721B1-CD3C-41CD-A693-744B48A61626}" type="sibTrans" cxnId="{1FA14CAD-1123-48E2-AFA4-EEE061EE0B2A}">
      <dgm:prSet/>
      <dgm:spPr/>
      <dgm:t>
        <a:bodyPr/>
        <a:lstStyle/>
        <a:p>
          <a:endParaRPr lang="ro-RO"/>
        </a:p>
      </dgm:t>
    </dgm:pt>
    <dgm:pt modelId="{1B2B58FD-4533-42A8-A7B2-7CC4BCCC6BA6}" type="pres">
      <dgm:prSet presAssocID="{775740EF-4411-49C3-A0B4-DA78CB1350A6}" presName="Name0" presStyleCnt="0">
        <dgm:presLayoutVars>
          <dgm:chMax val="4"/>
          <dgm:resizeHandles val="exact"/>
        </dgm:presLayoutVars>
      </dgm:prSet>
      <dgm:spPr/>
      <dgm:t>
        <a:bodyPr/>
        <a:lstStyle/>
        <a:p>
          <a:endParaRPr lang="ro-RO"/>
        </a:p>
      </dgm:t>
    </dgm:pt>
    <dgm:pt modelId="{29370B69-4392-4B09-8492-4475565A2576}" type="pres">
      <dgm:prSet presAssocID="{775740EF-4411-49C3-A0B4-DA78CB1350A6}" presName="ellipse" presStyleLbl="trBgShp" presStyleIdx="0" presStyleCnt="1" custLinFactNeighborX="3485" custLinFactNeighborY="22852"/>
      <dgm:spPr>
        <a:noFill/>
        <a:ln>
          <a:noFill/>
        </a:ln>
      </dgm:spPr>
    </dgm:pt>
    <dgm:pt modelId="{6EBFC22F-89C2-4498-B5F2-7EDBC7B1B8CE}" type="pres">
      <dgm:prSet presAssocID="{775740EF-4411-49C3-A0B4-DA78CB1350A6}" presName="arrow1" presStyleLbl="fgShp" presStyleIdx="0" presStyleCnt="1" custScaleY="107613" custLinFactNeighborX="19852" custLinFactNeighborY="42187"/>
      <dgm:spPr/>
    </dgm:pt>
    <dgm:pt modelId="{88F1BB07-8231-486A-9689-ADEC9363C376}" type="pres">
      <dgm:prSet presAssocID="{775740EF-4411-49C3-A0B4-DA78CB1350A6}" presName="rectangle" presStyleLbl="revTx" presStyleIdx="0" presStyleCnt="1" custLinFactNeighborX="3146" custLinFactNeighborY="-10985">
        <dgm:presLayoutVars>
          <dgm:bulletEnabled val="1"/>
        </dgm:presLayoutVars>
      </dgm:prSet>
      <dgm:spPr/>
      <dgm:t>
        <a:bodyPr/>
        <a:lstStyle/>
        <a:p>
          <a:endParaRPr lang="ro-RO"/>
        </a:p>
      </dgm:t>
    </dgm:pt>
    <dgm:pt modelId="{67352EC7-8F05-45EC-B846-70BC6DFA0C12}" type="pres">
      <dgm:prSet presAssocID="{1BFDA66F-F736-4ACA-81C6-80ED17419F63}" presName="item1" presStyleLbl="node1" presStyleIdx="0" presStyleCnt="3" custLinFactNeighborX="3409" custLinFactNeighborY="36136">
        <dgm:presLayoutVars>
          <dgm:bulletEnabled val="1"/>
        </dgm:presLayoutVars>
      </dgm:prSet>
      <dgm:spPr/>
      <dgm:t>
        <a:bodyPr/>
        <a:lstStyle/>
        <a:p>
          <a:endParaRPr lang="ro-RO"/>
        </a:p>
      </dgm:t>
    </dgm:pt>
    <dgm:pt modelId="{49B7579E-DCA2-49B1-A261-BAAB28CDC14E}" type="pres">
      <dgm:prSet presAssocID="{F69AF6AA-36D0-4BF3-9DA9-7440D2516829}" presName="item2" presStyleLbl="node1" presStyleIdx="1" presStyleCnt="3" custLinFactNeighborX="-6881" custLinFactNeighborY="-6816">
        <dgm:presLayoutVars>
          <dgm:bulletEnabled val="1"/>
        </dgm:presLayoutVars>
      </dgm:prSet>
      <dgm:spPr/>
      <dgm:t>
        <a:bodyPr/>
        <a:lstStyle/>
        <a:p>
          <a:endParaRPr lang="ro-RO"/>
        </a:p>
      </dgm:t>
    </dgm:pt>
    <dgm:pt modelId="{9E5E9C55-9FBA-41A4-9F50-450F53B1069B}" type="pres">
      <dgm:prSet presAssocID="{60F90B63-D2EB-4EF9-8212-6F59BE68B98D}" presName="item3" presStyleLbl="node1" presStyleIdx="2" presStyleCnt="3" custLinFactNeighborX="45006" custLinFactNeighborY="-14973">
        <dgm:presLayoutVars>
          <dgm:bulletEnabled val="1"/>
        </dgm:presLayoutVars>
      </dgm:prSet>
      <dgm:spPr/>
      <dgm:t>
        <a:bodyPr/>
        <a:lstStyle/>
        <a:p>
          <a:endParaRPr lang="ro-RO"/>
        </a:p>
      </dgm:t>
    </dgm:pt>
    <dgm:pt modelId="{F98B19F5-4316-4D40-A071-17C6C8578482}" type="pres">
      <dgm:prSet presAssocID="{775740EF-4411-49C3-A0B4-DA78CB1350A6}" presName="funnel" presStyleLbl="trAlignAcc1" presStyleIdx="0" presStyleCnt="1" custLinFactNeighborX="4274" custLinFactNeighborY="4682"/>
      <dgm:spPr/>
    </dgm:pt>
  </dgm:ptLst>
  <dgm:cxnLst>
    <dgm:cxn modelId="{D51365EC-3D7C-494E-A254-F246EEC5A78A}" srcId="{775740EF-4411-49C3-A0B4-DA78CB1350A6}" destId="{1BFDA66F-F736-4ACA-81C6-80ED17419F63}" srcOrd="1" destOrd="0" parTransId="{0439430A-D34D-4464-BB14-123E5E2F9F1E}" sibTransId="{9E652866-E7B3-4B99-9BE0-FDA2EA47E4A3}"/>
    <dgm:cxn modelId="{B8CE4A25-0980-4BAF-B367-7E2A2E36B70D}" srcId="{775740EF-4411-49C3-A0B4-DA78CB1350A6}" destId="{F69AF6AA-36D0-4BF3-9DA9-7440D2516829}" srcOrd="2" destOrd="0" parTransId="{9CCC66F4-17AE-4451-BD35-2DA5732BF9E9}" sibTransId="{CFAAA848-3AA8-4C29-BBFD-ECF2A5B6EB48}"/>
    <dgm:cxn modelId="{1FA14CAD-1123-48E2-AFA4-EEE061EE0B2A}" srcId="{775740EF-4411-49C3-A0B4-DA78CB1350A6}" destId="{521714B0-93D0-469A-AEAD-C7B1929EFF32}" srcOrd="4" destOrd="0" parTransId="{A16633E3-E38B-47F5-9EC0-8D8CAB331376}" sibTransId="{00F721B1-CD3C-41CD-A693-744B48A61626}"/>
    <dgm:cxn modelId="{99D1ABE3-8A09-4022-8625-B7E260F44907}" type="presOf" srcId="{45FB7736-6B77-45CD-A4C9-34F31B2825A3}" destId="{9E5E9C55-9FBA-41A4-9F50-450F53B1069B}" srcOrd="0" destOrd="0" presId="urn:microsoft.com/office/officeart/2005/8/layout/funnel1"/>
    <dgm:cxn modelId="{DCD2488A-2212-494A-9719-EF3F1FEAC4E8}" type="presOf" srcId="{60F90B63-D2EB-4EF9-8212-6F59BE68B98D}" destId="{88F1BB07-8231-486A-9689-ADEC9363C376}" srcOrd="0" destOrd="0" presId="urn:microsoft.com/office/officeart/2005/8/layout/funnel1"/>
    <dgm:cxn modelId="{5F8E1B1C-452B-4B58-B156-CA7607408A71}" type="presOf" srcId="{775740EF-4411-49C3-A0B4-DA78CB1350A6}" destId="{1B2B58FD-4533-42A8-A7B2-7CC4BCCC6BA6}" srcOrd="0" destOrd="0" presId="urn:microsoft.com/office/officeart/2005/8/layout/funnel1"/>
    <dgm:cxn modelId="{C5B633F6-7791-44B5-A8DA-74B7050B9650}" srcId="{775740EF-4411-49C3-A0B4-DA78CB1350A6}" destId="{60F90B63-D2EB-4EF9-8212-6F59BE68B98D}" srcOrd="3" destOrd="0" parTransId="{D145DB2A-8B0D-48AD-AE68-F38266BD8889}" sibTransId="{F5BE2994-0ED1-40D0-B23B-9F538F692966}"/>
    <dgm:cxn modelId="{2117844C-89F1-4730-B685-E83A47A61E15}" type="presOf" srcId="{F69AF6AA-36D0-4BF3-9DA9-7440D2516829}" destId="{67352EC7-8F05-45EC-B846-70BC6DFA0C12}" srcOrd="0" destOrd="0" presId="urn:microsoft.com/office/officeart/2005/8/layout/funnel1"/>
    <dgm:cxn modelId="{77387BF9-D140-4E85-8801-F014B783107B}" srcId="{775740EF-4411-49C3-A0B4-DA78CB1350A6}" destId="{45FB7736-6B77-45CD-A4C9-34F31B2825A3}" srcOrd="0" destOrd="0" parTransId="{42B88DA3-B557-40D6-9563-AEFE8994B392}" sibTransId="{166838B8-4599-4BF4-97BD-C75A93425DE6}"/>
    <dgm:cxn modelId="{D55C346A-617E-4B94-86B9-11DA10E0ADCE}" type="presOf" srcId="{1BFDA66F-F736-4ACA-81C6-80ED17419F63}" destId="{49B7579E-DCA2-49B1-A261-BAAB28CDC14E}" srcOrd="0" destOrd="0" presId="urn:microsoft.com/office/officeart/2005/8/layout/funnel1"/>
    <dgm:cxn modelId="{DBEC0688-75DB-4FEB-8BCD-56E314055CEE}" type="presParOf" srcId="{1B2B58FD-4533-42A8-A7B2-7CC4BCCC6BA6}" destId="{29370B69-4392-4B09-8492-4475565A2576}" srcOrd="0" destOrd="0" presId="urn:microsoft.com/office/officeart/2005/8/layout/funnel1"/>
    <dgm:cxn modelId="{E6C5BB9B-46BB-4C56-9CC3-A98A35E1F346}" type="presParOf" srcId="{1B2B58FD-4533-42A8-A7B2-7CC4BCCC6BA6}" destId="{6EBFC22F-89C2-4498-B5F2-7EDBC7B1B8CE}" srcOrd="1" destOrd="0" presId="urn:microsoft.com/office/officeart/2005/8/layout/funnel1"/>
    <dgm:cxn modelId="{28E56AC8-E990-4882-BBF3-616D73380086}" type="presParOf" srcId="{1B2B58FD-4533-42A8-A7B2-7CC4BCCC6BA6}" destId="{88F1BB07-8231-486A-9689-ADEC9363C376}" srcOrd="2" destOrd="0" presId="urn:microsoft.com/office/officeart/2005/8/layout/funnel1"/>
    <dgm:cxn modelId="{10ADD205-20DE-49C9-9217-1326642B7C45}" type="presParOf" srcId="{1B2B58FD-4533-42A8-A7B2-7CC4BCCC6BA6}" destId="{67352EC7-8F05-45EC-B846-70BC6DFA0C12}" srcOrd="3" destOrd="0" presId="urn:microsoft.com/office/officeart/2005/8/layout/funnel1"/>
    <dgm:cxn modelId="{9D475CA1-8BDB-4067-8780-59DA59E3F8CB}" type="presParOf" srcId="{1B2B58FD-4533-42A8-A7B2-7CC4BCCC6BA6}" destId="{49B7579E-DCA2-49B1-A261-BAAB28CDC14E}" srcOrd="4" destOrd="0" presId="urn:microsoft.com/office/officeart/2005/8/layout/funnel1"/>
    <dgm:cxn modelId="{41816A7C-A4D7-4828-AEAE-8ADCE3EE099A}" type="presParOf" srcId="{1B2B58FD-4533-42A8-A7B2-7CC4BCCC6BA6}" destId="{9E5E9C55-9FBA-41A4-9F50-450F53B1069B}" srcOrd="5" destOrd="0" presId="urn:microsoft.com/office/officeart/2005/8/layout/funnel1"/>
    <dgm:cxn modelId="{2C4ADC4E-BE98-4082-BDF8-947E43AF11D2}" type="presParOf" srcId="{1B2B58FD-4533-42A8-A7B2-7CC4BCCC6BA6}" destId="{F98B19F5-4316-4D40-A071-17C6C8578482}"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AFB0D4-F640-4060-895C-2EECA71197F7}"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ro-RO"/>
        </a:p>
      </dgm:t>
    </dgm:pt>
    <dgm:pt modelId="{CF7610A5-20DB-475C-B7AE-9C760C20E9F1}">
      <dgm:prSet phldrT="[Text]" custT="1"/>
      <dgm:spPr/>
      <dgm:t>
        <a:bodyPr/>
        <a:lstStyle/>
        <a:p>
          <a:r>
            <a:rPr lang="ro-RO" sz="1200" b="1" dirty="0" smtClean="0">
              <a:latin typeface="Times New Roman" panose="02020603050405020304" pitchFamily="18" charset="0"/>
              <a:ea typeface="Times New Roman" panose="02020603050405020304" pitchFamily="18" charset="0"/>
            </a:rPr>
            <a:t>Criterii minime pentru elaborarea  auditurilor energetice</a:t>
          </a:r>
          <a:endParaRPr lang="ro-RO" sz="1200" dirty="0"/>
        </a:p>
      </dgm:t>
    </dgm:pt>
    <dgm:pt modelId="{CFCFB7CB-15F0-447D-8340-5A22B6C3D0BC}" type="parTrans" cxnId="{0C43F160-DB3D-4EA5-A195-B513BC3B371B}">
      <dgm:prSet/>
      <dgm:spPr/>
      <dgm:t>
        <a:bodyPr/>
        <a:lstStyle/>
        <a:p>
          <a:endParaRPr lang="ro-RO"/>
        </a:p>
      </dgm:t>
    </dgm:pt>
    <dgm:pt modelId="{205C74AE-12E9-45BD-A962-5EE773B6C210}" type="sibTrans" cxnId="{0C43F160-DB3D-4EA5-A195-B513BC3B371B}">
      <dgm:prSet/>
      <dgm:spPr/>
      <dgm:t>
        <a:bodyPr/>
        <a:lstStyle/>
        <a:p>
          <a:endParaRPr lang="ro-RO"/>
        </a:p>
      </dgm:t>
    </dgm:pt>
    <dgm:pt modelId="{9AF05888-AA91-4327-831D-C3B1B53D0367}">
      <dgm:prSet phldrT="[Text]" custT="1"/>
      <dgm:spPr/>
      <dgm:t>
        <a:bodyPr/>
        <a:lstStyle/>
        <a:p>
          <a:r>
            <a:rPr lang="en-US" sz="900" dirty="0" err="1" smtClean="0"/>
            <a:t>calcule</a:t>
          </a:r>
          <a:r>
            <a:rPr lang="en-US" sz="900" dirty="0" smtClean="0"/>
            <a:t> </a:t>
          </a:r>
          <a:r>
            <a:rPr lang="en-US" sz="900" dirty="0" err="1" smtClean="0"/>
            <a:t>detaliate</a:t>
          </a:r>
          <a:r>
            <a:rPr lang="en-US" sz="900" dirty="0" smtClean="0"/>
            <a:t> şi validate </a:t>
          </a:r>
          <a:r>
            <a:rPr lang="en-US" sz="900" dirty="0" err="1" smtClean="0"/>
            <a:t>pentru</a:t>
          </a:r>
          <a:r>
            <a:rPr lang="en-US" sz="900" dirty="0" smtClean="0"/>
            <a:t> </a:t>
          </a:r>
          <a:r>
            <a:rPr lang="en-US" sz="900" dirty="0" err="1" smtClean="0"/>
            <a:t>măsurile</a:t>
          </a:r>
          <a:r>
            <a:rPr lang="en-US" sz="900" dirty="0" smtClean="0"/>
            <a:t> </a:t>
          </a:r>
          <a:r>
            <a:rPr lang="en-US" sz="900" dirty="0" err="1" smtClean="0"/>
            <a:t>propuse</a:t>
          </a:r>
          <a:r>
            <a:rPr lang="en-US" sz="900" dirty="0" smtClean="0"/>
            <a:t>, </a:t>
          </a:r>
          <a:r>
            <a:rPr lang="en-US" sz="900" dirty="0" err="1" smtClean="0"/>
            <a:t>astfel</a:t>
          </a:r>
          <a:r>
            <a:rPr lang="en-US" sz="900" dirty="0" smtClean="0"/>
            <a:t> </a:t>
          </a:r>
          <a:r>
            <a:rPr lang="en-US" sz="900" dirty="0" err="1" smtClean="0"/>
            <a:t>încât</a:t>
          </a:r>
          <a:r>
            <a:rPr lang="en-US" sz="900" dirty="0" smtClean="0"/>
            <a:t> </a:t>
          </a:r>
          <a:r>
            <a:rPr lang="en-US" sz="900" dirty="0" err="1" smtClean="0"/>
            <a:t>să</a:t>
          </a:r>
          <a:r>
            <a:rPr lang="en-US" sz="900" dirty="0" smtClean="0"/>
            <a:t> </a:t>
          </a:r>
          <a:r>
            <a:rPr lang="en-US" sz="900" dirty="0" err="1" smtClean="0"/>
            <a:t>furnizeze</a:t>
          </a:r>
          <a:r>
            <a:rPr lang="en-US" sz="900" dirty="0" smtClean="0"/>
            <a:t> </a:t>
          </a:r>
          <a:r>
            <a:rPr lang="en-US" sz="900" dirty="0" err="1" smtClean="0"/>
            <a:t>informaţii</a:t>
          </a:r>
          <a:r>
            <a:rPr lang="en-US" sz="900" dirty="0" smtClean="0"/>
            <a:t> </a:t>
          </a:r>
          <a:r>
            <a:rPr lang="en-US" sz="900" dirty="0" err="1" smtClean="0"/>
            <a:t>clare</a:t>
          </a:r>
          <a:r>
            <a:rPr lang="en-US" sz="900" dirty="0" smtClean="0"/>
            <a:t> cu </a:t>
          </a:r>
          <a:r>
            <a:rPr lang="en-US" sz="900" dirty="0" err="1" smtClean="0"/>
            <a:t>privire</a:t>
          </a:r>
          <a:r>
            <a:rPr lang="en-US" sz="900" dirty="0" smtClean="0"/>
            <a:t> la </a:t>
          </a:r>
          <a:r>
            <a:rPr lang="en-US" sz="900" dirty="0" err="1" smtClean="0"/>
            <a:t>economiile</a:t>
          </a:r>
          <a:r>
            <a:rPr lang="en-US" sz="900" dirty="0" smtClean="0"/>
            <a:t> </a:t>
          </a:r>
          <a:r>
            <a:rPr lang="en-US" sz="900" dirty="0" err="1" smtClean="0"/>
            <a:t>potenţiale</a:t>
          </a:r>
          <a:endParaRPr lang="ro-RO" sz="900" dirty="0"/>
        </a:p>
      </dgm:t>
    </dgm:pt>
    <dgm:pt modelId="{95FA4D76-07C6-4CFC-95D5-94CA35379F81}" type="parTrans" cxnId="{B1C029F3-8B5F-4DE9-AF67-37852AAE6581}">
      <dgm:prSet/>
      <dgm:spPr/>
      <dgm:t>
        <a:bodyPr/>
        <a:lstStyle/>
        <a:p>
          <a:endParaRPr lang="ro-RO"/>
        </a:p>
      </dgm:t>
    </dgm:pt>
    <dgm:pt modelId="{D1309979-A1F3-4DC7-A5FD-191239F752CA}" type="sibTrans" cxnId="{B1C029F3-8B5F-4DE9-AF67-37852AAE6581}">
      <dgm:prSet/>
      <dgm:spPr/>
      <dgm:t>
        <a:bodyPr/>
        <a:lstStyle/>
        <a:p>
          <a:endParaRPr lang="ro-RO"/>
        </a:p>
      </dgm:t>
    </dgm:pt>
    <dgm:pt modelId="{0F8ADF4F-41CD-4A18-B315-CDCD4890AC85}">
      <dgm:prSet phldrT="[Text]" custT="1"/>
      <dgm:spPr/>
      <dgm:t>
        <a:bodyPr/>
        <a:lstStyle/>
        <a:p>
          <a:r>
            <a:rPr lang="ro-RO" sz="900" dirty="0" smtClean="0"/>
            <a:t>a</a:t>
          </a:r>
          <a:r>
            <a:rPr lang="en-US" sz="900" dirty="0" err="1" smtClean="0"/>
            <a:t>naliza</a:t>
          </a:r>
          <a:r>
            <a:rPr lang="en-US" sz="900" dirty="0" smtClean="0"/>
            <a:t> </a:t>
          </a:r>
          <a:r>
            <a:rPr lang="en-US" sz="900" dirty="0" err="1" smtClean="0"/>
            <a:t>costurilor</a:t>
          </a:r>
          <a:r>
            <a:rPr lang="en-US" sz="900" dirty="0" smtClean="0"/>
            <a:t> </a:t>
          </a:r>
          <a:r>
            <a:rPr lang="en-US" sz="900" dirty="0" err="1" smtClean="0"/>
            <a:t>ciclului</a:t>
          </a:r>
          <a:r>
            <a:rPr lang="en-US" sz="900" dirty="0" smtClean="0"/>
            <a:t> de </a:t>
          </a:r>
          <a:r>
            <a:rPr lang="en-US" sz="900" dirty="0" err="1" smtClean="0"/>
            <a:t>viaţă</a:t>
          </a:r>
          <a:r>
            <a:rPr lang="en-US" sz="900" dirty="0" smtClean="0"/>
            <a:t> </a:t>
          </a:r>
          <a:r>
            <a:rPr lang="en-US" sz="900" dirty="0" err="1" smtClean="0"/>
            <a:t>pentru</a:t>
          </a:r>
          <a:r>
            <a:rPr lang="en-US" sz="900" dirty="0" smtClean="0"/>
            <a:t> a </a:t>
          </a:r>
          <a:r>
            <a:rPr lang="en-US" sz="900" dirty="0" err="1" smtClean="0"/>
            <a:t>lua</a:t>
          </a:r>
          <a:r>
            <a:rPr lang="en-US" sz="900" dirty="0" smtClean="0"/>
            <a:t> în </a:t>
          </a:r>
          <a:r>
            <a:rPr lang="en-US" sz="900" dirty="0" err="1" smtClean="0"/>
            <a:t>considerare</a:t>
          </a:r>
          <a:r>
            <a:rPr lang="en-US" sz="900" dirty="0" smtClean="0"/>
            <a:t> </a:t>
          </a:r>
          <a:r>
            <a:rPr lang="en-US" sz="900" dirty="0" err="1" smtClean="0"/>
            <a:t>economiile</a:t>
          </a:r>
          <a:r>
            <a:rPr lang="en-US" sz="900" dirty="0" smtClean="0"/>
            <a:t> </a:t>
          </a:r>
          <a:r>
            <a:rPr lang="en-US" sz="900" dirty="0" err="1" smtClean="0"/>
            <a:t>pe</a:t>
          </a:r>
          <a:r>
            <a:rPr lang="en-US" sz="900" dirty="0" smtClean="0"/>
            <a:t> </a:t>
          </a:r>
          <a:r>
            <a:rPr lang="en-US" sz="900" dirty="0" err="1" smtClean="0"/>
            <a:t>termen</a:t>
          </a:r>
          <a:r>
            <a:rPr lang="en-US" sz="900" dirty="0" smtClean="0"/>
            <a:t> lung, </a:t>
          </a:r>
          <a:r>
            <a:rPr lang="en-US" sz="900" dirty="0" err="1" smtClean="0"/>
            <a:t>valorile</a:t>
          </a:r>
          <a:r>
            <a:rPr lang="en-US" sz="900" dirty="0" smtClean="0"/>
            <a:t> </a:t>
          </a:r>
          <a:r>
            <a:rPr lang="en-US" sz="900" dirty="0" err="1" smtClean="0"/>
            <a:t>reziduale</a:t>
          </a:r>
          <a:r>
            <a:rPr lang="en-US" sz="900" dirty="0" smtClean="0"/>
            <a:t> ale </a:t>
          </a:r>
          <a:r>
            <a:rPr lang="en-US" sz="900" dirty="0" err="1" smtClean="0"/>
            <a:t>investiţiilor</a:t>
          </a:r>
          <a:r>
            <a:rPr lang="en-US" sz="900" dirty="0" smtClean="0"/>
            <a:t> </a:t>
          </a:r>
          <a:r>
            <a:rPr lang="en-US" sz="900" dirty="0" err="1" smtClean="0"/>
            <a:t>pe</a:t>
          </a:r>
          <a:r>
            <a:rPr lang="en-US" sz="900" dirty="0" smtClean="0"/>
            <a:t> </a:t>
          </a:r>
          <a:r>
            <a:rPr lang="en-US" sz="900" dirty="0" err="1" smtClean="0"/>
            <a:t>termen</a:t>
          </a:r>
          <a:r>
            <a:rPr lang="en-US" sz="900" dirty="0" smtClean="0"/>
            <a:t> lung şi </a:t>
          </a:r>
          <a:r>
            <a:rPr lang="en-US" sz="900" dirty="0" err="1" smtClean="0"/>
            <a:t>ratele</a:t>
          </a:r>
          <a:r>
            <a:rPr lang="en-US" sz="900" dirty="0" smtClean="0"/>
            <a:t> de </a:t>
          </a:r>
          <a:r>
            <a:rPr lang="en-US" sz="900" dirty="0" err="1" smtClean="0"/>
            <a:t>actualizare</a:t>
          </a:r>
          <a:r>
            <a:rPr lang="en-US" sz="900" dirty="0" smtClean="0"/>
            <a:t>. </a:t>
          </a:r>
          <a:endParaRPr lang="ro-RO" sz="900" dirty="0"/>
        </a:p>
      </dgm:t>
    </dgm:pt>
    <dgm:pt modelId="{0668FDCF-F79A-40E7-97D1-84D24353CA7C}" type="parTrans" cxnId="{E2DC6A3E-A3F4-4520-B875-E6AF5A34D784}">
      <dgm:prSet/>
      <dgm:spPr/>
      <dgm:t>
        <a:bodyPr/>
        <a:lstStyle/>
        <a:p>
          <a:endParaRPr lang="ro-RO"/>
        </a:p>
      </dgm:t>
    </dgm:pt>
    <dgm:pt modelId="{E95067AA-5F8E-412B-8985-A1E7B06E91F1}" type="sibTrans" cxnId="{E2DC6A3E-A3F4-4520-B875-E6AF5A34D784}">
      <dgm:prSet/>
      <dgm:spPr/>
      <dgm:t>
        <a:bodyPr/>
        <a:lstStyle/>
        <a:p>
          <a:endParaRPr lang="ro-RO"/>
        </a:p>
      </dgm:t>
    </dgm:pt>
    <dgm:pt modelId="{C2B86563-630A-4923-B362-663367CC997E}">
      <dgm:prSet phldrT="[Text]" custT="1"/>
      <dgm:spPr/>
      <dgm:t>
        <a:bodyPr/>
        <a:lstStyle/>
        <a:p>
          <a:r>
            <a:rPr lang="ro-RO" sz="900" dirty="0" smtClean="0"/>
            <a:t> p</a:t>
          </a:r>
          <a:r>
            <a:rPr lang="it-IT" sz="900" dirty="0" smtClean="0"/>
            <a:t>roporţionalitate, reprezentativitate</a:t>
          </a:r>
          <a:r>
            <a:rPr lang="ro-RO" sz="900" dirty="0" smtClean="0"/>
            <a:t> pentru </a:t>
          </a:r>
          <a:r>
            <a:rPr lang="it-IT" sz="900" dirty="0" smtClean="0"/>
            <a:t> identificarea fiabilă a celor mai semnificative oportunităţi de îmbunătăţire</a:t>
          </a:r>
          <a:endParaRPr lang="ro-RO" sz="900" dirty="0"/>
        </a:p>
      </dgm:t>
    </dgm:pt>
    <dgm:pt modelId="{2754ED6D-3F47-42DB-9BBA-994E531831F4}" type="parTrans" cxnId="{04D27A94-AA66-4BCA-9121-AA909F482135}">
      <dgm:prSet/>
      <dgm:spPr/>
      <dgm:t>
        <a:bodyPr/>
        <a:lstStyle/>
        <a:p>
          <a:endParaRPr lang="ro-RO"/>
        </a:p>
      </dgm:t>
    </dgm:pt>
    <dgm:pt modelId="{2E0D230D-0EEE-46A7-9C0D-B709BE5C2F7B}" type="sibTrans" cxnId="{04D27A94-AA66-4BCA-9121-AA909F482135}">
      <dgm:prSet/>
      <dgm:spPr/>
      <dgm:t>
        <a:bodyPr/>
        <a:lstStyle/>
        <a:p>
          <a:endParaRPr lang="ro-RO"/>
        </a:p>
      </dgm:t>
    </dgm:pt>
    <dgm:pt modelId="{D9F69FB1-5EE5-4949-9440-BB5A312B8AB0}">
      <dgm:prSet phldrT="[Text]" custT="1"/>
      <dgm:spPr/>
      <dgm:t>
        <a:bodyPr/>
        <a:lstStyle/>
        <a:p>
          <a:r>
            <a:rPr lang="en-US" sz="900" dirty="0" err="1" smtClean="0">
              <a:effectLst/>
              <a:latin typeface="Times New Roman" panose="02020603050405020304" pitchFamily="18" charset="0"/>
              <a:ea typeface="Calibri" panose="020F0502020204030204" pitchFamily="34" charset="0"/>
            </a:rPr>
            <a:t>revizuire</a:t>
          </a:r>
          <a:r>
            <a:rPr lang="en-US" sz="900" dirty="0" smtClean="0">
              <a:effectLst/>
              <a:latin typeface="Times New Roman" panose="02020603050405020304" pitchFamily="18" charset="0"/>
              <a:ea typeface="Calibri" panose="020F0502020204030204" pitchFamily="34" charset="0"/>
            </a:rPr>
            <a:t> </a:t>
          </a:r>
          <a:r>
            <a:rPr lang="en-US" sz="900" dirty="0" err="1" smtClean="0">
              <a:effectLst/>
              <a:latin typeface="Times New Roman" panose="02020603050405020304" pitchFamily="18" charset="0"/>
              <a:ea typeface="Calibri" panose="020F0502020204030204" pitchFamily="34" charset="0"/>
            </a:rPr>
            <a:t>detaliată</a:t>
          </a:r>
          <a:r>
            <a:rPr lang="en-US" sz="900" dirty="0" smtClean="0">
              <a:effectLst/>
              <a:latin typeface="Times New Roman" panose="02020603050405020304" pitchFamily="18" charset="0"/>
              <a:ea typeface="Calibri" panose="020F0502020204030204" pitchFamily="34" charset="0"/>
            </a:rPr>
            <a:t> a </a:t>
          </a:r>
          <a:r>
            <a:rPr lang="en-US" sz="900" dirty="0" err="1" smtClean="0">
              <a:effectLst/>
              <a:latin typeface="Times New Roman" panose="02020603050405020304" pitchFamily="18" charset="0"/>
              <a:ea typeface="Calibri" panose="020F0502020204030204" pitchFamily="34" charset="0"/>
            </a:rPr>
            <a:t>profilului</a:t>
          </a:r>
          <a:r>
            <a:rPr lang="en-US" sz="900" dirty="0" smtClean="0">
              <a:effectLst/>
              <a:latin typeface="Times New Roman" panose="02020603050405020304" pitchFamily="18" charset="0"/>
              <a:ea typeface="Calibri" panose="020F0502020204030204" pitchFamily="34" charset="0"/>
            </a:rPr>
            <a:t> de </a:t>
          </a:r>
          <a:r>
            <a:rPr lang="en-US" sz="900" dirty="0" err="1" smtClean="0">
              <a:effectLst/>
              <a:latin typeface="Times New Roman" panose="02020603050405020304" pitchFamily="18" charset="0"/>
              <a:ea typeface="Calibri" panose="020F0502020204030204" pitchFamily="34" charset="0"/>
            </a:rPr>
            <a:t>consum</a:t>
          </a:r>
          <a:r>
            <a:rPr lang="en-US" sz="900" dirty="0" smtClean="0">
              <a:effectLst/>
              <a:latin typeface="Times New Roman" panose="02020603050405020304" pitchFamily="18" charset="0"/>
              <a:ea typeface="Calibri" panose="020F0502020204030204" pitchFamily="34" charset="0"/>
            </a:rPr>
            <a:t> de </a:t>
          </a:r>
          <a:r>
            <a:rPr lang="en-US" sz="900" dirty="0" err="1" smtClean="0">
              <a:effectLst/>
              <a:latin typeface="Times New Roman" panose="02020603050405020304" pitchFamily="18" charset="0"/>
              <a:ea typeface="Calibri" panose="020F0502020204030204" pitchFamily="34" charset="0"/>
            </a:rPr>
            <a:t>energie</a:t>
          </a:r>
          <a:r>
            <a:rPr lang="en-US" sz="900" dirty="0" smtClean="0">
              <a:effectLst/>
              <a:latin typeface="Times New Roman" panose="02020603050405020304" pitchFamily="18" charset="0"/>
              <a:ea typeface="Calibri" panose="020F0502020204030204" pitchFamily="34" charset="0"/>
            </a:rPr>
            <a:t> al  </a:t>
          </a:r>
          <a:r>
            <a:rPr lang="en-US" sz="900" dirty="0" err="1" smtClean="0">
              <a:effectLst/>
              <a:latin typeface="Times New Roman" panose="02020603050405020304" pitchFamily="18" charset="0"/>
              <a:ea typeface="Calibri" panose="020F0502020204030204" pitchFamily="34" charset="0"/>
            </a:rPr>
            <a:t>operaţiunilor</a:t>
          </a:r>
          <a:r>
            <a:rPr lang="en-US" sz="900" dirty="0" smtClean="0">
              <a:effectLst/>
              <a:latin typeface="Times New Roman" panose="02020603050405020304" pitchFamily="18" charset="0"/>
              <a:ea typeface="Calibri" panose="020F0502020204030204" pitchFamily="34" charset="0"/>
            </a:rPr>
            <a:t> </a:t>
          </a:r>
          <a:r>
            <a:rPr lang="en-US" sz="900" dirty="0" err="1" smtClean="0">
              <a:effectLst/>
              <a:latin typeface="Times New Roman" panose="02020603050405020304" pitchFamily="18" charset="0"/>
              <a:ea typeface="Calibri" panose="020F0502020204030204" pitchFamily="34" charset="0"/>
            </a:rPr>
            <a:t>sau</a:t>
          </a:r>
          <a:r>
            <a:rPr lang="en-US" sz="900" dirty="0" smtClean="0">
              <a:effectLst/>
              <a:latin typeface="Times New Roman" panose="02020603050405020304" pitchFamily="18" charset="0"/>
              <a:ea typeface="Calibri" panose="020F0502020204030204" pitchFamily="34" charset="0"/>
            </a:rPr>
            <a:t> </a:t>
          </a:r>
          <a:r>
            <a:rPr lang="en-US" sz="900" dirty="0" err="1" smtClean="0">
              <a:effectLst/>
              <a:latin typeface="Times New Roman" panose="02020603050405020304" pitchFamily="18" charset="0"/>
              <a:ea typeface="Calibri" panose="020F0502020204030204" pitchFamily="34" charset="0"/>
            </a:rPr>
            <a:t>instalaţiilor</a:t>
          </a:r>
          <a:r>
            <a:rPr lang="en-US" sz="900" dirty="0" smtClean="0">
              <a:effectLst/>
              <a:latin typeface="Times New Roman" panose="02020603050405020304" pitchFamily="18" charset="0"/>
              <a:ea typeface="Calibri" panose="020F0502020204030204" pitchFamily="34" charset="0"/>
            </a:rPr>
            <a:t> </a:t>
          </a:r>
          <a:r>
            <a:rPr lang="en-US" sz="900" dirty="0" err="1" smtClean="0">
              <a:effectLst/>
              <a:latin typeface="Times New Roman" panose="02020603050405020304" pitchFamily="18" charset="0"/>
              <a:ea typeface="Calibri" panose="020F0502020204030204" pitchFamily="34" charset="0"/>
            </a:rPr>
            <a:t>industri</a:t>
          </a:r>
          <a:r>
            <a:rPr lang="ro-RO" sz="900" dirty="0" smtClean="0">
              <a:effectLst/>
              <a:latin typeface="Times New Roman" panose="02020603050405020304" pitchFamily="18" charset="0"/>
              <a:ea typeface="Calibri" panose="020F0502020204030204" pitchFamily="34" charset="0"/>
            </a:rPr>
            <a:t>a</a:t>
          </a:r>
          <a:r>
            <a:rPr lang="en-US" sz="900" dirty="0" smtClean="0">
              <a:effectLst/>
              <a:latin typeface="Times New Roman" panose="02020603050405020304" pitchFamily="18" charset="0"/>
              <a:ea typeface="Calibri" panose="020F0502020204030204" pitchFamily="34" charset="0"/>
            </a:rPr>
            <a:t>le, </a:t>
          </a:r>
          <a:r>
            <a:rPr lang="en-US" sz="900" dirty="0" err="1" smtClean="0">
              <a:effectLst/>
              <a:latin typeface="Times New Roman" panose="02020603050405020304" pitchFamily="18" charset="0"/>
              <a:ea typeface="Calibri" panose="020F0502020204030204" pitchFamily="34" charset="0"/>
            </a:rPr>
            <a:t>inclusiv</a:t>
          </a:r>
          <a:r>
            <a:rPr lang="en-US" sz="900" dirty="0" smtClean="0">
              <a:effectLst/>
              <a:latin typeface="Times New Roman" panose="02020603050405020304" pitchFamily="18" charset="0"/>
              <a:ea typeface="Calibri" panose="020F0502020204030204" pitchFamily="34" charset="0"/>
            </a:rPr>
            <a:t> </a:t>
          </a:r>
          <a:r>
            <a:rPr lang="en-US" sz="900" dirty="0" err="1" smtClean="0">
              <a:effectLst/>
              <a:latin typeface="Times New Roman" panose="02020603050405020304" pitchFamily="18" charset="0"/>
              <a:ea typeface="Times New Roman" panose="02020603050405020304" pitchFamily="18" charset="0"/>
            </a:rPr>
            <a:t>transporturile</a:t>
          </a:r>
          <a:endParaRPr lang="ro-RO" sz="900" dirty="0"/>
        </a:p>
      </dgm:t>
    </dgm:pt>
    <dgm:pt modelId="{A4733412-BE8A-42E2-B561-822BA494EE9A}" type="parTrans" cxnId="{79B7A10C-1B4F-489F-B06A-A4631F6CDEAB}">
      <dgm:prSet/>
      <dgm:spPr/>
      <dgm:t>
        <a:bodyPr/>
        <a:lstStyle/>
        <a:p>
          <a:endParaRPr lang="ro-RO"/>
        </a:p>
      </dgm:t>
    </dgm:pt>
    <dgm:pt modelId="{35F3B738-9C86-488E-8925-BA6CFF9DF36B}" type="sibTrans" cxnId="{79B7A10C-1B4F-489F-B06A-A4631F6CDEAB}">
      <dgm:prSet/>
      <dgm:spPr/>
      <dgm:t>
        <a:bodyPr/>
        <a:lstStyle/>
        <a:p>
          <a:endParaRPr lang="ro-RO"/>
        </a:p>
      </dgm:t>
    </dgm:pt>
    <dgm:pt modelId="{7004057F-E900-4EB6-84CC-1BAE4BCA71EF}">
      <dgm:prSet phldrT="[Text]" custT="1"/>
      <dgm:spPr/>
      <dgm:t>
        <a:bodyPr/>
        <a:lstStyle/>
        <a:p>
          <a:r>
            <a:rPr lang="ro-RO" sz="900" dirty="0" smtClean="0"/>
            <a:t>d</a:t>
          </a:r>
          <a:r>
            <a:rPr lang="en-US" sz="900" dirty="0" err="1" smtClean="0"/>
            <a:t>atele</a:t>
          </a:r>
          <a:r>
            <a:rPr lang="en-US" sz="900" dirty="0" smtClean="0"/>
            <a:t> </a:t>
          </a:r>
          <a:r>
            <a:rPr lang="en-US" sz="900" dirty="0" err="1" smtClean="0"/>
            <a:t>utilizate</a:t>
          </a:r>
          <a:r>
            <a:rPr lang="en-US" sz="900" dirty="0" smtClean="0"/>
            <a:t> în </a:t>
          </a:r>
          <a:r>
            <a:rPr lang="en-US" sz="900" dirty="0" err="1" smtClean="0"/>
            <a:t>auditurile</a:t>
          </a:r>
          <a:r>
            <a:rPr lang="en-US" sz="900" dirty="0" smtClean="0"/>
            <a:t> energetice </a:t>
          </a:r>
          <a:r>
            <a:rPr lang="en-US" sz="900" dirty="0" err="1" smtClean="0"/>
            <a:t>sunt</a:t>
          </a:r>
          <a:r>
            <a:rPr lang="en-US" sz="900" dirty="0" smtClean="0"/>
            <a:t> </a:t>
          </a:r>
          <a:r>
            <a:rPr lang="en-US" sz="900" dirty="0" err="1" smtClean="0"/>
            <a:t>stocabile</a:t>
          </a:r>
          <a:r>
            <a:rPr lang="en-US" sz="900" dirty="0" smtClean="0"/>
            <a:t> în </a:t>
          </a:r>
          <a:r>
            <a:rPr lang="en-US" sz="900" dirty="0" err="1" smtClean="0"/>
            <a:t>scopul</a:t>
          </a:r>
          <a:r>
            <a:rPr lang="en-US" sz="900" dirty="0" smtClean="0"/>
            <a:t> </a:t>
          </a:r>
          <a:r>
            <a:rPr lang="en-US" sz="900" dirty="0" err="1" smtClean="0"/>
            <a:t>analizei</a:t>
          </a:r>
          <a:r>
            <a:rPr lang="en-US" sz="900" dirty="0" smtClean="0"/>
            <a:t> </a:t>
          </a:r>
          <a:r>
            <a:rPr lang="en-US" sz="900" dirty="0" err="1" smtClean="0"/>
            <a:t>istorice</a:t>
          </a:r>
          <a:r>
            <a:rPr lang="en-US" sz="900" dirty="0" smtClean="0"/>
            <a:t> şi al </a:t>
          </a:r>
          <a:r>
            <a:rPr lang="en-US" sz="900" dirty="0" err="1" smtClean="0"/>
            <a:t>urmăririi</a:t>
          </a:r>
          <a:r>
            <a:rPr lang="en-US" sz="900" dirty="0" smtClean="0"/>
            <a:t> </a:t>
          </a:r>
          <a:r>
            <a:rPr lang="en-US" sz="900" dirty="0" err="1" smtClean="0"/>
            <a:t>performanţei</a:t>
          </a:r>
          <a:endParaRPr lang="ro-RO" sz="900" dirty="0"/>
        </a:p>
      </dgm:t>
    </dgm:pt>
    <dgm:pt modelId="{88711644-65B4-4F5B-ABC8-E2E7EE06E011}" type="parTrans" cxnId="{714228D5-5A6C-42FC-9D20-083DE765D3AA}">
      <dgm:prSet/>
      <dgm:spPr/>
      <dgm:t>
        <a:bodyPr/>
        <a:lstStyle/>
        <a:p>
          <a:endParaRPr lang="ro-RO"/>
        </a:p>
      </dgm:t>
    </dgm:pt>
    <dgm:pt modelId="{12D2073D-5FAD-4260-B823-90DC35B4F46A}" type="sibTrans" cxnId="{714228D5-5A6C-42FC-9D20-083DE765D3AA}">
      <dgm:prSet/>
      <dgm:spPr/>
      <dgm:t>
        <a:bodyPr/>
        <a:lstStyle/>
        <a:p>
          <a:endParaRPr lang="ro-RO"/>
        </a:p>
      </dgm:t>
    </dgm:pt>
    <dgm:pt modelId="{3AF354A9-0B9F-409B-B645-AEC1F6D29409}">
      <dgm:prSet phldrT="[Text]" phldr="1"/>
      <dgm:spPr/>
      <dgm:t>
        <a:bodyPr/>
        <a:lstStyle/>
        <a:p>
          <a:endParaRPr lang="ro-RO" dirty="0"/>
        </a:p>
      </dgm:t>
    </dgm:pt>
    <dgm:pt modelId="{CC1AC095-0BC3-4674-8A78-069E253BA875}" type="parTrans" cxnId="{6F4D0CA2-7A87-4165-8D60-C72981EC3EA4}">
      <dgm:prSet/>
      <dgm:spPr/>
      <dgm:t>
        <a:bodyPr/>
        <a:lstStyle/>
        <a:p>
          <a:endParaRPr lang="ro-RO"/>
        </a:p>
      </dgm:t>
    </dgm:pt>
    <dgm:pt modelId="{A146D32B-96DC-4E2B-8939-CD28F65B3B55}" type="sibTrans" cxnId="{6F4D0CA2-7A87-4165-8D60-C72981EC3EA4}">
      <dgm:prSet/>
      <dgm:spPr/>
      <dgm:t>
        <a:bodyPr/>
        <a:lstStyle/>
        <a:p>
          <a:endParaRPr lang="ro-RO"/>
        </a:p>
      </dgm:t>
    </dgm:pt>
    <dgm:pt modelId="{4DECDF33-A5E9-4EA4-9718-359AAD9F64D1}">
      <dgm:prSet/>
      <dgm:spPr/>
      <dgm:t>
        <a:bodyPr/>
        <a:lstStyle/>
        <a:p>
          <a:endParaRPr lang="en-GB" dirty="0"/>
        </a:p>
      </dgm:t>
    </dgm:pt>
    <dgm:pt modelId="{0DBE87D6-2B56-4D57-9651-2A3E88955648}" type="parTrans" cxnId="{B58BF747-C6AE-4EB4-ADC1-8EF67A71F176}">
      <dgm:prSet/>
      <dgm:spPr/>
      <dgm:t>
        <a:bodyPr/>
        <a:lstStyle/>
        <a:p>
          <a:endParaRPr lang="ro-RO"/>
        </a:p>
      </dgm:t>
    </dgm:pt>
    <dgm:pt modelId="{1C69D333-72B5-434A-B724-17A15502F475}" type="sibTrans" cxnId="{B58BF747-C6AE-4EB4-ADC1-8EF67A71F176}">
      <dgm:prSet/>
      <dgm:spPr/>
      <dgm:t>
        <a:bodyPr/>
        <a:lstStyle/>
        <a:p>
          <a:endParaRPr lang="ro-RO"/>
        </a:p>
      </dgm:t>
    </dgm:pt>
    <dgm:pt modelId="{24AB6A22-65EE-48C6-B3C3-161625A172FA}">
      <dgm:prSet/>
      <dgm:spPr/>
      <dgm:t>
        <a:bodyPr/>
        <a:lstStyle/>
        <a:p>
          <a:endParaRPr lang="ro-RO"/>
        </a:p>
      </dgm:t>
    </dgm:pt>
    <dgm:pt modelId="{04BD764D-106A-48DD-9384-03261A0AB2CD}" type="parTrans" cxnId="{51DDC846-2488-4839-9947-3AA548BBED1C}">
      <dgm:prSet/>
      <dgm:spPr/>
      <dgm:t>
        <a:bodyPr/>
        <a:lstStyle/>
        <a:p>
          <a:endParaRPr lang="ro-RO"/>
        </a:p>
      </dgm:t>
    </dgm:pt>
    <dgm:pt modelId="{230328A5-5F0D-4BEB-BF2C-521BC6E01BA7}" type="sibTrans" cxnId="{51DDC846-2488-4839-9947-3AA548BBED1C}">
      <dgm:prSet/>
      <dgm:spPr/>
      <dgm:t>
        <a:bodyPr/>
        <a:lstStyle/>
        <a:p>
          <a:endParaRPr lang="ro-RO"/>
        </a:p>
      </dgm:t>
    </dgm:pt>
    <dgm:pt modelId="{9A216B1E-37DA-44C4-9237-CF4CCC0588CA}">
      <dgm:prSet custT="1"/>
      <dgm:spPr/>
      <dgm:t>
        <a:bodyPr/>
        <a:lstStyle/>
        <a:p>
          <a:r>
            <a:rPr lang="en-US" sz="900" dirty="0" smtClean="0"/>
            <a:t> date </a:t>
          </a:r>
          <a:r>
            <a:rPr lang="en-US" sz="900" dirty="0" err="1" smtClean="0"/>
            <a:t>operaţionale</a:t>
          </a:r>
          <a:r>
            <a:rPr lang="en-US" sz="900" dirty="0" smtClean="0"/>
            <a:t> </a:t>
          </a:r>
          <a:r>
            <a:rPr lang="en-US" sz="900" dirty="0" err="1" smtClean="0"/>
            <a:t>actualizate</a:t>
          </a:r>
          <a:r>
            <a:rPr lang="en-US" sz="900" dirty="0" smtClean="0"/>
            <a:t>, </a:t>
          </a:r>
          <a:r>
            <a:rPr lang="en-US" sz="900" dirty="0" err="1" smtClean="0"/>
            <a:t>măsurate</a:t>
          </a:r>
          <a:r>
            <a:rPr lang="en-US" sz="900" dirty="0" smtClean="0"/>
            <a:t>, </a:t>
          </a:r>
          <a:r>
            <a:rPr lang="en-US" sz="900" dirty="0" err="1" smtClean="0"/>
            <a:t>verificabile</a:t>
          </a:r>
          <a:r>
            <a:rPr lang="en-US" sz="900" dirty="0" smtClean="0"/>
            <a:t> şi </a:t>
          </a:r>
          <a:r>
            <a:rPr lang="en-US" sz="900" dirty="0" err="1" smtClean="0"/>
            <a:t>trasabile</a:t>
          </a:r>
          <a:r>
            <a:rPr lang="en-US" sz="900" dirty="0" smtClean="0"/>
            <a:t> </a:t>
          </a:r>
          <a:r>
            <a:rPr lang="en-US" sz="900" dirty="0" err="1" smtClean="0"/>
            <a:t>privind</a:t>
          </a:r>
          <a:r>
            <a:rPr lang="en-US" sz="900" dirty="0" smtClean="0"/>
            <a:t> </a:t>
          </a:r>
          <a:r>
            <a:rPr lang="en-US" sz="900" dirty="0" err="1" smtClean="0"/>
            <a:t>consumul</a:t>
          </a:r>
          <a:r>
            <a:rPr lang="en-US" sz="900" dirty="0" smtClean="0"/>
            <a:t> de </a:t>
          </a:r>
          <a:r>
            <a:rPr lang="en-US" sz="900" dirty="0" err="1" smtClean="0"/>
            <a:t>energie</a:t>
          </a:r>
          <a:r>
            <a:rPr lang="en-US" sz="900" dirty="0" smtClean="0"/>
            <a:t> şi </a:t>
          </a:r>
          <a:r>
            <a:rPr lang="en-US" sz="900" dirty="0" err="1" smtClean="0"/>
            <a:t>profilurile</a:t>
          </a:r>
          <a:r>
            <a:rPr lang="en-US" sz="900" dirty="0" smtClean="0"/>
            <a:t> de </a:t>
          </a:r>
          <a:r>
            <a:rPr lang="en-US" sz="900" dirty="0" err="1" smtClean="0"/>
            <a:t>sarcină</a:t>
          </a:r>
          <a:endParaRPr lang="ro-RO" sz="900" dirty="0"/>
        </a:p>
      </dgm:t>
    </dgm:pt>
    <dgm:pt modelId="{47FB6E0C-E85E-43F7-8A3F-A455E6F973AA}" type="sibTrans" cxnId="{C5D8E2FD-76F8-49D1-8476-7BDEA2F9F27F}">
      <dgm:prSet/>
      <dgm:spPr/>
      <dgm:t>
        <a:bodyPr/>
        <a:lstStyle/>
        <a:p>
          <a:endParaRPr lang="ro-RO"/>
        </a:p>
      </dgm:t>
    </dgm:pt>
    <dgm:pt modelId="{CD9F1B33-BA72-47E9-B8D1-5D86D18FD6CB}" type="parTrans" cxnId="{C5D8E2FD-76F8-49D1-8476-7BDEA2F9F27F}">
      <dgm:prSet/>
      <dgm:spPr/>
      <dgm:t>
        <a:bodyPr/>
        <a:lstStyle/>
        <a:p>
          <a:endParaRPr lang="ro-RO"/>
        </a:p>
      </dgm:t>
    </dgm:pt>
    <dgm:pt modelId="{30E856F9-2AD4-446D-AD75-5A14A82BBC97}" type="pres">
      <dgm:prSet presAssocID="{10AFB0D4-F640-4060-895C-2EECA71197F7}" presName="Name0" presStyleCnt="0">
        <dgm:presLayoutVars>
          <dgm:chMax val="1"/>
          <dgm:chPref val="1"/>
          <dgm:dir/>
          <dgm:animOne val="branch"/>
          <dgm:animLvl val="lvl"/>
        </dgm:presLayoutVars>
      </dgm:prSet>
      <dgm:spPr/>
      <dgm:t>
        <a:bodyPr/>
        <a:lstStyle/>
        <a:p>
          <a:endParaRPr lang="ro-RO"/>
        </a:p>
      </dgm:t>
    </dgm:pt>
    <dgm:pt modelId="{5B96A49A-117A-4CD3-A5C0-CC9589E4ED6C}" type="pres">
      <dgm:prSet presAssocID="{CF7610A5-20DB-475C-B7AE-9C760C20E9F1}" presName="Parent" presStyleLbl="node0" presStyleIdx="0" presStyleCnt="1">
        <dgm:presLayoutVars>
          <dgm:chMax val="6"/>
          <dgm:chPref val="6"/>
        </dgm:presLayoutVars>
      </dgm:prSet>
      <dgm:spPr/>
      <dgm:t>
        <a:bodyPr/>
        <a:lstStyle/>
        <a:p>
          <a:endParaRPr lang="ro-RO"/>
        </a:p>
      </dgm:t>
    </dgm:pt>
    <dgm:pt modelId="{B3CDF459-5557-4A9A-A654-B2B250A02511}" type="pres">
      <dgm:prSet presAssocID="{9AF05888-AA91-4327-831D-C3B1B53D0367}" presName="Accent1" presStyleCnt="0"/>
      <dgm:spPr/>
    </dgm:pt>
    <dgm:pt modelId="{129E89E7-65B8-4C3E-8621-DA9FCD1E1B56}" type="pres">
      <dgm:prSet presAssocID="{9AF05888-AA91-4327-831D-C3B1B53D0367}" presName="Accent" presStyleLbl="bgShp" presStyleIdx="0" presStyleCnt="6"/>
      <dgm:spPr/>
    </dgm:pt>
    <dgm:pt modelId="{D6B0D1CA-1444-492B-B4DC-B2CEA1879487}" type="pres">
      <dgm:prSet presAssocID="{9AF05888-AA91-4327-831D-C3B1B53D0367}" presName="Child1" presStyleLbl="node1" presStyleIdx="0" presStyleCnt="6">
        <dgm:presLayoutVars>
          <dgm:chMax val="0"/>
          <dgm:chPref val="0"/>
          <dgm:bulletEnabled val="1"/>
        </dgm:presLayoutVars>
      </dgm:prSet>
      <dgm:spPr/>
      <dgm:t>
        <a:bodyPr/>
        <a:lstStyle/>
        <a:p>
          <a:endParaRPr lang="ro-RO"/>
        </a:p>
      </dgm:t>
    </dgm:pt>
    <dgm:pt modelId="{48331F8E-E291-4341-B8AF-0A25D611B146}" type="pres">
      <dgm:prSet presAssocID="{0F8ADF4F-41CD-4A18-B315-CDCD4890AC85}" presName="Accent2" presStyleCnt="0"/>
      <dgm:spPr/>
    </dgm:pt>
    <dgm:pt modelId="{80702141-47A7-4243-92C9-E0F1C8AE39B5}" type="pres">
      <dgm:prSet presAssocID="{0F8ADF4F-41CD-4A18-B315-CDCD4890AC85}" presName="Accent" presStyleLbl="bgShp" presStyleIdx="1" presStyleCnt="6"/>
      <dgm:spPr/>
    </dgm:pt>
    <dgm:pt modelId="{C3662DEA-0314-4DF9-8B85-631142EA14B1}" type="pres">
      <dgm:prSet presAssocID="{0F8ADF4F-41CD-4A18-B315-CDCD4890AC85}" presName="Child2" presStyleLbl="node1" presStyleIdx="1" presStyleCnt="6">
        <dgm:presLayoutVars>
          <dgm:chMax val="0"/>
          <dgm:chPref val="0"/>
          <dgm:bulletEnabled val="1"/>
        </dgm:presLayoutVars>
      </dgm:prSet>
      <dgm:spPr/>
      <dgm:t>
        <a:bodyPr/>
        <a:lstStyle/>
        <a:p>
          <a:endParaRPr lang="ro-RO"/>
        </a:p>
      </dgm:t>
    </dgm:pt>
    <dgm:pt modelId="{0D665779-1AD2-4BEC-B98D-D9CCA538F5B6}" type="pres">
      <dgm:prSet presAssocID="{9A216B1E-37DA-44C4-9237-CF4CCC0588CA}" presName="Accent3" presStyleCnt="0"/>
      <dgm:spPr/>
    </dgm:pt>
    <dgm:pt modelId="{73F18447-744E-403E-94A8-1FB322C41639}" type="pres">
      <dgm:prSet presAssocID="{9A216B1E-37DA-44C4-9237-CF4CCC0588CA}" presName="Accent" presStyleLbl="bgShp" presStyleIdx="2" presStyleCnt="6"/>
      <dgm:spPr/>
    </dgm:pt>
    <dgm:pt modelId="{E0BFEF9E-B174-46B6-8B65-7EBC11D02A9A}" type="pres">
      <dgm:prSet presAssocID="{9A216B1E-37DA-44C4-9237-CF4CCC0588CA}" presName="Child3" presStyleLbl="node1" presStyleIdx="2" presStyleCnt="6">
        <dgm:presLayoutVars>
          <dgm:chMax val="0"/>
          <dgm:chPref val="0"/>
          <dgm:bulletEnabled val="1"/>
        </dgm:presLayoutVars>
      </dgm:prSet>
      <dgm:spPr/>
      <dgm:t>
        <a:bodyPr/>
        <a:lstStyle/>
        <a:p>
          <a:endParaRPr lang="ro-RO"/>
        </a:p>
      </dgm:t>
    </dgm:pt>
    <dgm:pt modelId="{1154C47A-1389-4BEF-A6A2-24F8A9827DD2}" type="pres">
      <dgm:prSet presAssocID="{C2B86563-630A-4923-B362-663367CC997E}" presName="Accent4" presStyleCnt="0"/>
      <dgm:spPr/>
    </dgm:pt>
    <dgm:pt modelId="{CA70C8FC-E8CB-4EF2-803C-BBACC6DAF569}" type="pres">
      <dgm:prSet presAssocID="{C2B86563-630A-4923-B362-663367CC997E}" presName="Accent" presStyleLbl="bgShp" presStyleIdx="3" presStyleCnt="6"/>
      <dgm:spPr/>
    </dgm:pt>
    <dgm:pt modelId="{05493057-DA5E-4DAA-B64A-557990ACB75D}" type="pres">
      <dgm:prSet presAssocID="{C2B86563-630A-4923-B362-663367CC997E}" presName="Child4" presStyleLbl="node1" presStyleIdx="3" presStyleCnt="6">
        <dgm:presLayoutVars>
          <dgm:chMax val="0"/>
          <dgm:chPref val="0"/>
          <dgm:bulletEnabled val="1"/>
        </dgm:presLayoutVars>
      </dgm:prSet>
      <dgm:spPr/>
      <dgm:t>
        <a:bodyPr/>
        <a:lstStyle/>
        <a:p>
          <a:endParaRPr lang="ro-RO"/>
        </a:p>
      </dgm:t>
    </dgm:pt>
    <dgm:pt modelId="{438A5F3C-AB9A-40BB-8EC4-23C3E1CE1A5C}" type="pres">
      <dgm:prSet presAssocID="{D9F69FB1-5EE5-4949-9440-BB5A312B8AB0}" presName="Accent5" presStyleCnt="0"/>
      <dgm:spPr/>
    </dgm:pt>
    <dgm:pt modelId="{5A75FF02-167F-4FAD-8ED5-F041BF6B41A8}" type="pres">
      <dgm:prSet presAssocID="{D9F69FB1-5EE5-4949-9440-BB5A312B8AB0}" presName="Accent" presStyleLbl="bgShp" presStyleIdx="4" presStyleCnt="6"/>
      <dgm:spPr/>
    </dgm:pt>
    <dgm:pt modelId="{BA9DCD7A-4552-405E-8353-93C47CFC487D}" type="pres">
      <dgm:prSet presAssocID="{D9F69FB1-5EE5-4949-9440-BB5A312B8AB0}" presName="Child5" presStyleLbl="node1" presStyleIdx="4" presStyleCnt="6">
        <dgm:presLayoutVars>
          <dgm:chMax val="0"/>
          <dgm:chPref val="0"/>
          <dgm:bulletEnabled val="1"/>
        </dgm:presLayoutVars>
      </dgm:prSet>
      <dgm:spPr/>
      <dgm:t>
        <a:bodyPr/>
        <a:lstStyle/>
        <a:p>
          <a:endParaRPr lang="ro-RO"/>
        </a:p>
      </dgm:t>
    </dgm:pt>
    <dgm:pt modelId="{7215C268-4372-45A1-B276-C6414391A0B8}" type="pres">
      <dgm:prSet presAssocID="{7004057F-E900-4EB6-84CC-1BAE4BCA71EF}" presName="Accent6" presStyleCnt="0"/>
      <dgm:spPr/>
    </dgm:pt>
    <dgm:pt modelId="{6DC85F92-A77E-4BB5-923A-80F063D014F6}" type="pres">
      <dgm:prSet presAssocID="{7004057F-E900-4EB6-84CC-1BAE4BCA71EF}" presName="Accent" presStyleLbl="bgShp" presStyleIdx="5" presStyleCnt="6"/>
      <dgm:spPr/>
    </dgm:pt>
    <dgm:pt modelId="{632D90A0-E9B8-4DBE-83F9-B5209C93FD5C}" type="pres">
      <dgm:prSet presAssocID="{7004057F-E900-4EB6-84CC-1BAE4BCA71EF}" presName="Child6" presStyleLbl="node1" presStyleIdx="5" presStyleCnt="6">
        <dgm:presLayoutVars>
          <dgm:chMax val="0"/>
          <dgm:chPref val="0"/>
          <dgm:bulletEnabled val="1"/>
        </dgm:presLayoutVars>
      </dgm:prSet>
      <dgm:spPr/>
      <dgm:t>
        <a:bodyPr/>
        <a:lstStyle/>
        <a:p>
          <a:endParaRPr lang="ro-RO"/>
        </a:p>
      </dgm:t>
    </dgm:pt>
  </dgm:ptLst>
  <dgm:cxnLst>
    <dgm:cxn modelId="{E351DB6C-2572-464D-9316-A61D82B7569B}" type="presOf" srcId="{D9F69FB1-5EE5-4949-9440-BB5A312B8AB0}" destId="{BA9DCD7A-4552-405E-8353-93C47CFC487D}" srcOrd="0" destOrd="0" presId="urn:microsoft.com/office/officeart/2011/layout/HexagonRadial"/>
    <dgm:cxn modelId="{04D27A94-AA66-4BCA-9121-AA909F482135}" srcId="{CF7610A5-20DB-475C-B7AE-9C760C20E9F1}" destId="{C2B86563-630A-4923-B362-663367CC997E}" srcOrd="3" destOrd="0" parTransId="{2754ED6D-3F47-42DB-9BBA-994E531831F4}" sibTransId="{2E0D230D-0EEE-46A7-9C0D-B709BE5C2F7B}"/>
    <dgm:cxn modelId="{10FC5BEC-93E3-4714-9034-A0F0B6A84BA5}" type="presOf" srcId="{C2B86563-630A-4923-B362-663367CC997E}" destId="{05493057-DA5E-4DAA-B64A-557990ACB75D}" srcOrd="0" destOrd="0" presId="urn:microsoft.com/office/officeart/2011/layout/HexagonRadial"/>
    <dgm:cxn modelId="{79B7A10C-1B4F-489F-B06A-A4631F6CDEAB}" srcId="{CF7610A5-20DB-475C-B7AE-9C760C20E9F1}" destId="{D9F69FB1-5EE5-4949-9440-BB5A312B8AB0}" srcOrd="4" destOrd="0" parTransId="{A4733412-BE8A-42E2-B561-822BA494EE9A}" sibTransId="{35F3B738-9C86-488E-8925-BA6CFF9DF36B}"/>
    <dgm:cxn modelId="{714228D5-5A6C-42FC-9D20-083DE765D3AA}" srcId="{CF7610A5-20DB-475C-B7AE-9C760C20E9F1}" destId="{7004057F-E900-4EB6-84CC-1BAE4BCA71EF}" srcOrd="5" destOrd="0" parTransId="{88711644-65B4-4F5B-ABC8-E2E7EE06E011}" sibTransId="{12D2073D-5FAD-4260-B823-90DC35B4F46A}"/>
    <dgm:cxn modelId="{B58BF747-C6AE-4EB4-ADC1-8EF67A71F176}" srcId="{CF7610A5-20DB-475C-B7AE-9C760C20E9F1}" destId="{4DECDF33-A5E9-4EA4-9718-359AAD9F64D1}" srcOrd="6" destOrd="0" parTransId="{0DBE87D6-2B56-4D57-9651-2A3E88955648}" sibTransId="{1C69D333-72B5-434A-B724-17A15502F475}"/>
    <dgm:cxn modelId="{D520A4C1-08ED-46C9-8D58-DA3E740AA249}" type="presOf" srcId="{7004057F-E900-4EB6-84CC-1BAE4BCA71EF}" destId="{632D90A0-E9B8-4DBE-83F9-B5209C93FD5C}" srcOrd="0" destOrd="0" presId="urn:microsoft.com/office/officeart/2011/layout/HexagonRadial"/>
    <dgm:cxn modelId="{B0DA853F-8F50-449E-99A4-7A921B7D788D}" type="presOf" srcId="{9AF05888-AA91-4327-831D-C3B1B53D0367}" destId="{D6B0D1CA-1444-492B-B4DC-B2CEA1879487}" srcOrd="0" destOrd="0" presId="urn:microsoft.com/office/officeart/2011/layout/HexagonRadial"/>
    <dgm:cxn modelId="{6D8CA760-66C6-4FE5-A79E-DA216B399793}" type="presOf" srcId="{10AFB0D4-F640-4060-895C-2EECA71197F7}" destId="{30E856F9-2AD4-446D-AD75-5A14A82BBC97}" srcOrd="0" destOrd="0" presId="urn:microsoft.com/office/officeart/2011/layout/HexagonRadial"/>
    <dgm:cxn modelId="{6F4D0CA2-7A87-4165-8D60-C72981EC3EA4}" srcId="{CF7610A5-20DB-475C-B7AE-9C760C20E9F1}" destId="{3AF354A9-0B9F-409B-B645-AEC1F6D29409}" srcOrd="7" destOrd="0" parTransId="{CC1AC095-0BC3-4674-8A78-069E253BA875}" sibTransId="{A146D32B-96DC-4E2B-8939-CD28F65B3B55}"/>
    <dgm:cxn modelId="{C5D8E2FD-76F8-49D1-8476-7BDEA2F9F27F}" srcId="{CF7610A5-20DB-475C-B7AE-9C760C20E9F1}" destId="{9A216B1E-37DA-44C4-9237-CF4CCC0588CA}" srcOrd="2" destOrd="0" parTransId="{CD9F1B33-BA72-47E9-B8D1-5D86D18FD6CB}" sibTransId="{47FB6E0C-E85E-43F7-8A3F-A455E6F973AA}"/>
    <dgm:cxn modelId="{51DDC846-2488-4839-9947-3AA548BBED1C}" srcId="{10AFB0D4-F640-4060-895C-2EECA71197F7}" destId="{24AB6A22-65EE-48C6-B3C3-161625A172FA}" srcOrd="1" destOrd="0" parTransId="{04BD764D-106A-48DD-9384-03261A0AB2CD}" sibTransId="{230328A5-5F0D-4BEB-BF2C-521BC6E01BA7}"/>
    <dgm:cxn modelId="{8BEA0292-41CC-4E4E-A807-4EC158068F41}" type="presOf" srcId="{9A216B1E-37DA-44C4-9237-CF4CCC0588CA}" destId="{E0BFEF9E-B174-46B6-8B65-7EBC11D02A9A}" srcOrd="0" destOrd="0" presId="urn:microsoft.com/office/officeart/2011/layout/HexagonRadial"/>
    <dgm:cxn modelId="{A8372DD8-2D32-4FC3-8B67-E582D533A705}" type="presOf" srcId="{0F8ADF4F-41CD-4A18-B315-CDCD4890AC85}" destId="{C3662DEA-0314-4DF9-8B85-631142EA14B1}" srcOrd="0" destOrd="0" presId="urn:microsoft.com/office/officeart/2011/layout/HexagonRadial"/>
    <dgm:cxn modelId="{D28F1A27-FC26-4AC2-B3EF-A327C516FF87}" type="presOf" srcId="{CF7610A5-20DB-475C-B7AE-9C760C20E9F1}" destId="{5B96A49A-117A-4CD3-A5C0-CC9589E4ED6C}" srcOrd="0" destOrd="0" presId="urn:microsoft.com/office/officeart/2011/layout/HexagonRadial"/>
    <dgm:cxn modelId="{0C43F160-DB3D-4EA5-A195-B513BC3B371B}" srcId="{10AFB0D4-F640-4060-895C-2EECA71197F7}" destId="{CF7610A5-20DB-475C-B7AE-9C760C20E9F1}" srcOrd="0" destOrd="0" parTransId="{CFCFB7CB-15F0-447D-8340-5A22B6C3D0BC}" sibTransId="{205C74AE-12E9-45BD-A962-5EE773B6C210}"/>
    <dgm:cxn modelId="{B1C029F3-8B5F-4DE9-AF67-37852AAE6581}" srcId="{CF7610A5-20DB-475C-B7AE-9C760C20E9F1}" destId="{9AF05888-AA91-4327-831D-C3B1B53D0367}" srcOrd="0" destOrd="0" parTransId="{95FA4D76-07C6-4CFC-95D5-94CA35379F81}" sibTransId="{D1309979-A1F3-4DC7-A5FD-191239F752CA}"/>
    <dgm:cxn modelId="{E2DC6A3E-A3F4-4520-B875-E6AF5A34D784}" srcId="{CF7610A5-20DB-475C-B7AE-9C760C20E9F1}" destId="{0F8ADF4F-41CD-4A18-B315-CDCD4890AC85}" srcOrd="1" destOrd="0" parTransId="{0668FDCF-F79A-40E7-97D1-84D24353CA7C}" sibTransId="{E95067AA-5F8E-412B-8985-A1E7B06E91F1}"/>
    <dgm:cxn modelId="{65148698-FBD7-4A05-80C7-BED21371BD0E}" type="presParOf" srcId="{30E856F9-2AD4-446D-AD75-5A14A82BBC97}" destId="{5B96A49A-117A-4CD3-A5C0-CC9589E4ED6C}" srcOrd="0" destOrd="0" presId="urn:microsoft.com/office/officeart/2011/layout/HexagonRadial"/>
    <dgm:cxn modelId="{EB722A2C-C5FB-4847-8AFC-0D7186EECE0D}" type="presParOf" srcId="{30E856F9-2AD4-446D-AD75-5A14A82BBC97}" destId="{B3CDF459-5557-4A9A-A654-B2B250A02511}" srcOrd="1" destOrd="0" presId="urn:microsoft.com/office/officeart/2011/layout/HexagonRadial"/>
    <dgm:cxn modelId="{A65CA386-F81F-4869-84B3-5AD9BF3E71AA}" type="presParOf" srcId="{B3CDF459-5557-4A9A-A654-B2B250A02511}" destId="{129E89E7-65B8-4C3E-8621-DA9FCD1E1B56}" srcOrd="0" destOrd="0" presId="urn:microsoft.com/office/officeart/2011/layout/HexagonRadial"/>
    <dgm:cxn modelId="{6EE4EBCC-53E5-4D2B-B5BD-23DA091E2AAA}" type="presParOf" srcId="{30E856F9-2AD4-446D-AD75-5A14A82BBC97}" destId="{D6B0D1CA-1444-492B-B4DC-B2CEA1879487}" srcOrd="2" destOrd="0" presId="urn:microsoft.com/office/officeart/2011/layout/HexagonRadial"/>
    <dgm:cxn modelId="{32582810-463C-4F84-A62E-6160D4E9F55A}" type="presParOf" srcId="{30E856F9-2AD4-446D-AD75-5A14A82BBC97}" destId="{48331F8E-E291-4341-B8AF-0A25D611B146}" srcOrd="3" destOrd="0" presId="urn:microsoft.com/office/officeart/2011/layout/HexagonRadial"/>
    <dgm:cxn modelId="{03BE08A3-94CC-41EE-9BFB-479047DD368D}" type="presParOf" srcId="{48331F8E-E291-4341-B8AF-0A25D611B146}" destId="{80702141-47A7-4243-92C9-E0F1C8AE39B5}" srcOrd="0" destOrd="0" presId="urn:microsoft.com/office/officeart/2011/layout/HexagonRadial"/>
    <dgm:cxn modelId="{CA0A4A27-3AF6-4B9B-9FE0-35B1A164DA3D}" type="presParOf" srcId="{30E856F9-2AD4-446D-AD75-5A14A82BBC97}" destId="{C3662DEA-0314-4DF9-8B85-631142EA14B1}" srcOrd="4" destOrd="0" presId="urn:microsoft.com/office/officeart/2011/layout/HexagonRadial"/>
    <dgm:cxn modelId="{0A2951B4-B7BA-4529-BB5A-984F553E508A}" type="presParOf" srcId="{30E856F9-2AD4-446D-AD75-5A14A82BBC97}" destId="{0D665779-1AD2-4BEC-B98D-D9CCA538F5B6}" srcOrd="5" destOrd="0" presId="urn:microsoft.com/office/officeart/2011/layout/HexagonRadial"/>
    <dgm:cxn modelId="{05C6FBA0-9EB1-4E38-A3B8-0D64D3ACC1DB}" type="presParOf" srcId="{0D665779-1AD2-4BEC-B98D-D9CCA538F5B6}" destId="{73F18447-744E-403E-94A8-1FB322C41639}" srcOrd="0" destOrd="0" presId="urn:microsoft.com/office/officeart/2011/layout/HexagonRadial"/>
    <dgm:cxn modelId="{AA6C92B8-24A2-425B-BB54-414EFB918ADA}" type="presParOf" srcId="{30E856F9-2AD4-446D-AD75-5A14A82BBC97}" destId="{E0BFEF9E-B174-46B6-8B65-7EBC11D02A9A}" srcOrd="6" destOrd="0" presId="urn:microsoft.com/office/officeart/2011/layout/HexagonRadial"/>
    <dgm:cxn modelId="{81A60193-A19C-4269-97A7-1A5307E7DFC9}" type="presParOf" srcId="{30E856F9-2AD4-446D-AD75-5A14A82BBC97}" destId="{1154C47A-1389-4BEF-A6A2-24F8A9827DD2}" srcOrd="7" destOrd="0" presId="urn:microsoft.com/office/officeart/2011/layout/HexagonRadial"/>
    <dgm:cxn modelId="{C3BBCCD0-69BA-42E5-B33D-D0421AC4556A}" type="presParOf" srcId="{1154C47A-1389-4BEF-A6A2-24F8A9827DD2}" destId="{CA70C8FC-E8CB-4EF2-803C-BBACC6DAF569}" srcOrd="0" destOrd="0" presId="urn:microsoft.com/office/officeart/2011/layout/HexagonRadial"/>
    <dgm:cxn modelId="{A07FFE29-046F-4457-AB3A-80D9245DC611}" type="presParOf" srcId="{30E856F9-2AD4-446D-AD75-5A14A82BBC97}" destId="{05493057-DA5E-4DAA-B64A-557990ACB75D}" srcOrd="8" destOrd="0" presId="urn:microsoft.com/office/officeart/2011/layout/HexagonRadial"/>
    <dgm:cxn modelId="{A0C2AE7A-C707-4EAD-BBD7-07453A0A30E9}" type="presParOf" srcId="{30E856F9-2AD4-446D-AD75-5A14A82BBC97}" destId="{438A5F3C-AB9A-40BB-8EC4-23C3E1CE1A5C}" srcOrd="9" destOrd="0" presId="urn:microsoft.com/office/officeart/2011/layout/HexagonRadial"/>
    <dgm:cxn modelId="{3452FF72-8088-4BB8-A593-C8A5D8EDCB34}" type="presParOf" srcId="{438A5F3C-AB9A-40BB-8EC4-23C3E1CE1A5C}" destId="{5A75FF02-167F-4FAD-8ED5-F041BF6B41A8}" srcOrd="0" destOrd="0" presId="urn:microsoft.com/office/officeart/2011/layout/HexagonRadial"/>
    <dgm:cxn modelId="{47EA8B6E-F32F-4374-B982-AEBD9F20E965}" type="presParOf" srcId="{30E856F9-2AD4-446D-AD75-5A14A82BBC97}" destId="{BA9DCD7A-4552-405E-8353-93C47CFC487D}" srcOrd="10" destOrd="0" presId="urn:microsoft.com/office/officeart/2011/layout/HexagonRadial"/>
    <dgm:cxn modelId="{642759A6-A72F-4AB6-B05D-37DBEC602403}" type="presParOf" srcId="{30E856F9-2AD4-446D-AD75-5A14A82BBC97}" destId="{7215C268-4372-45A1-B276-C6414391A0B8}" srcOrd="11" destOrd="0" presId="urn:microsoft.com/office/officeart/2011/layout/HexagonRadial"/>
    <dgm:cxn modelId="{09AD9797-9CFD-4FE7-BE8C-CEE1DE74C3A3}" type="presParOf" srcId="{7215C268-4372-45A1-B276-C6414391A0B8}" destId="{6DC85F92-A77E-4BB5-923A-80F063D014F6}" srcOrd="0" destOrd="0" presId="urn:microsoft.com/office/officeart/2011/layout/HexagonRadial"/>
    <dgm:cxn modelId="{BE6CDC53-25E6-49CF-B3C6-078FA4FE5C74}" type="presParOf" srcId="{30E856F9-2AD4-446D-AD75-5A14A82BBC97}" destId="{632D90A0-E9B8-4DBE-83F9-B5209C93FD5C}"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7FFD0C-9B52-4D02-8A90-A4A35A20035F}">
      <dsp:nvSpPr>
        <dsp:cNvPr id="0" name=""/>
        <dsp:cNvSpPr/>
      </dsp:nvSpPr>
      <dsp:spPr>
        <a:xfrm>
          <a:off x="2711353" y="1569892"/>
          <a:ext cx="1918758" cy="1918758"/>
        </a:xfrm>
        <a:prstGeom prst="gear9">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o-RO" sz="1100" kern="1200" dirty="0" err="1" smtClean="0"/>
            <a:t>masuratori</a:t>
          </a:r>
          <a:endParaRPr lang="ro-RO" sz="1100" kern="1200" dirty="0"/>
        </a:p>
      </dsp:txBody>
      <dsp:txXfrm>
        <a:off x="3097109" y="2019352"/>
        <a:ext cx="1147246" cy="986281"/>
      </dsp:txXfrm>
    </dsp:sp>
    <dsp:sp modelId="{1B0ADD8B-0B63-4F7F-8BC5-5946CEFC438B}">
      <dsp:nvSpPr>
        <dsp:cNvPr id="0" name=""/>
        <dsp:cNvSpPr/>
      </dsp:nvSpPr>
      <dsp:spPr>
        <a:xfrm>
          <a:off x="1594985" y="1116368"/>
          <a:ext cx="1395460" cy="1395460"/>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o-RO" sz="1100" kern="1200" dirty="0" smtClean="0"/>
            <a:t>analiza</a:t>
          </a:r>
          <a:endParaRPr lang="ro-RO" sz="1100" kern="1200" dirty="0"/>
        </a:p>
      </dsp:txBody>
      <dsp:txXfrm>
        <a:off x="1946296" y="1469803"/>
        <a:ext cx="692838" cy="688590"/>
      </dsp:txXfrm>
    </dsp:sp>
    <dsp:sp modelId="{7EBC0FEC-ED5D-41BD-B689-49B4A59FE727}">
      <dsp:nvSpPr>
        <dsp:cNvPr id="0" name=""/>
        <dsp:cNvSpPr/>
      </dsp:nvSpPr>
      <dsp:spPr>
        <a:xfrm rot="20700000">
          <a:off x="2376585" y="153643"/>
          <a:ext cx="1367266" cy="1367266"/>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err="1" smtClean="0"/>
            <a:t>recom</a:t>
          </a:r>
          <a:r>
            <a:rPr lang="ro-RO" sz="1100" kern="1200" dirty="0" err="1" smtClean="0"/>
            <a:t>andări</a:t>
          </a:r>
          <a:endParaRPr lang="ro-RO" sz="1100" kern="1200" dirty="0"/>
        </a:p>
      </dsp:txBody>
      <dsp:txXfrm rot="-20700000">
        <a:off x="2676467" y="453524"/>
        <a:ext cx="767503" cy="767503"/>
      </dsp:txXfrm>
    </dsp:sp>
    <dsp:sp modelId="{1D924D1D-D8DE-4F65-8B56-466BD4449D0B}">
      <dsp:nvSpPr>
        <dsp:cNvPr id="0" name=""/>
        <dsp:cNvSpPr/>
      </dsp:nvSpPr>
      <dsp:spPr>
        <a:xfrm>
          <a:off x="2556221" y="1284648"/>
          <a:ext cx="2456010" cy="2456010"/>
        </a:xfrm>
        <a:prstGeom prst="circularArrow">
          <a:avLst>
            <a:gd name="adj1" fmla="val 4687"/>
            <a:gd name="adj2" fmla="val 299029"/>
            <a:gd name="adj3" fmla="val 2496721"/>
            <a:gd name="adj4" fmla="val 15903818"/>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5D0A14-24BF-4592-B245-8AA32DCC9708}">
      <dsp:nvSpPr>
        <dsp:cNvPr id="0" name=""/>
        <dsp:cNvSpPr/>
      </dsp:nvSpPr>
      <dsp:spPr>
        <a:xfrm>
          <a:off x="1347852" y="810634"/>
          <a:ext cx="1784444" cy="1784444"/>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653F84-C353-442D-89C2-CA08C3DA942B}">
      <dsp:nvSpPr>
        <dsp:cNvPr id="0" name=""/>
        <dsp:cNvSpPr/>
      </dsp:nvSpPr>
      <dsp:spPr>
        <a:xfrm>
          <a:off x="2060323" y="-142811"/>
          <a:ext cx="1923991" cy="1923991"/>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870EC8-7199-42F7-BE4A-731D38B3C14C}">
      <dsp:nvSpPr>
        <dsp:cNvPr id="0" name=""/>
        <dsp:cNvSpPr/>
      </dsp:nvSpPr>
      <dsp:spPr>
        <a:xfrm>
          <a:off x="3991097"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41E28D-78DF-4B71-B78C-D6705E6032FD}">
      <dsp:nvSpPr>
        <dsp:cNvPr id="0" name=""/>
        <dsp:cNvSpPr/>
      </dsp:nvSpPr>
      <dsp:spPr>
        <a:xfrm>
          <a:off x="3774963"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7CE84A-B8C7-4B80-A325-3AB6995C6FD7}">
      <dsp:nvSpPr>
        <dsp:cNvPr id="0" name=""/>
        <dsp:cNvSpPr/>
      </dsp:nvSpPr>
      <dsp:spPr>
        <a:xfrm>
          <a:off x="3558828"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AB2D00-DFC6-4748-AA89-C2FB5C94536A}">
      <dsp:nvSpPr>
        <dsp:cNvPr id="0" name=""/>
        <dsp:cNvSpPr/>
      </dsp:nvSpPr>
      <dsp:spPr>
        <a:xfrm>
          <a:off x="3343104"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093264-36A2-407E-900E-F6D110C32596}">
      <dsp:nvSpPr>
        <dsp:cNvPr id="0" name=""/>
        <dsp:cNvSpPr/>
      </dsp:nvSpPr>
      <dsp:spPr>
        <a:xfrm>
          <a:off x="3126969"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3AE0DE-9658-4569-B02F-A4AF2EC7A949}">
      <dsp:nvSpPr>
        <dsp:cNvPr id="0" name=""/>
        <dsp:cNvSpPr/>
      </dsp:nvSpPr>
      <dsp:spPr>
        <a:xfrm>
          <a:off x="2884135" y="1279552"/>
          <a:ext cx="235858" cy="23604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A1E706-7105-4522-B6CC-C4D2212D99B2}">
      <dsp:nvSpPr>
        <dsp:cNvPr id="0" name=""/>
        <dsp:cNvSpPr/>
      </dsp:nvSpPr>
      <dsp:spPr>
        <a:xfrm>
          <a:off x="3798795" y="1107604"/>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4C160A-1A25-47C9-9E4A-7C3D7FB195C5}">
      <dsp:nvSpPr>
        <dsp:cNvPr id="0" name=""/>
        <dsp:cNvSpPr/>
      </dsp:nvSpPr>
      <dsp:spPr>
        <a:xfrm>
          <a:off x="3798795" y="1596576"/>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F1675-33E2-44A7-B0BF-2693ACCDCBC0}">
      <dsp:nvSpPr>
        <dsp:cNvPr id="0" name=""/>
        <dsp:cNvSpPr/>
      </dsp:nvSpPr>
      <dsp:spPr>
        <a:xfrm>
          <a:off x="3903986" y="1213506"/>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8A2A2D-480B-4567-8E2C-D4578216FBB4}">
      <dsp:nvSpPr>
        <dsp:cNvPr id="0" name=""/>
        <dsp:cNvSpPr/>
      </dsp:nvSpPr>
      <dsp:spPr>
        <a:xfrm>
          <a:off x="3910971" y="1491256"/>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215DCF-20C0-4989-8E08-2F9AE6D96E7D}">
      <dsp:nvSpPr>
        <dsp:cNvPr id="0" name=""/>
        <dsp:cNvSpPr/>
      </dsp:nvSpPr>
      <dsp:spPr>
        <a:xfrm>
          <a:off x="1395548" y="692201"/>
          <a:ext cx="1405041" cy="143615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ro-RO" sz="1300" kern="1200" dirty="0" smtClean="0"/>
            <a:t>implementare</a:t>
          </a:r>
          <a:endParaRPr lang="ro-RO" sz="1300" kern="1200" dirty="0"/>
        </a:p>
      </dsp:txBody>
      <dsp:txXfrm>
        <a:off x="1601311" y="902521"/>
        <a:ext cx="993515" cy="1015513"/>
      </dsp:txXfrm>
    </dsp:sp>
    <dsp:sp modelId="{01E80FED-5905-4C4B-A024-F2D24A4EB053}">
      <dsp:nvSpPr>
        <dsp:cNvPr id="0" name=""/>
        <dsp:cNvSpPr/>
      </dsp:nvSpPr>
      <dsp:spPr>
        <a:xfrm>
          <a:off x="1411861" y="711152"/>
          <a:ext cx="235858" cy="23604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3A55FF-7D48-463F-94C9-2967CDBA9FC9}">
      <dsp:nvSpPr>
        <dsp:cNvPr id="0" name=""/>
        <dsp:cNvSpPr/>
      </dsp:nvSpPr>
      <dsp:spPr>
        <a:xfrm>
          <a:off x="1260649"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9C1B90-ECE2-43E0-B1AC-C6A774E3E16E}">
      <dsp:nvSpPr>
        <dsp:cNvPr id="0" name=""/>
        <dsp:cNvSpPr/>
      </dsp:nvSpPr>
      <dsp:spPr>
        <a:xfrm>
          <a:off x="1008766"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B810DD-6145-4E64-B9C7-8DD44CC9D432}">
      <dsp:nvSpPr>
        <dsp:cNvPr id="0" name=""/>
        <dsp:cNvSpPr/>
      </dsp:nvSpPr>
      <dsp:spPr>
        <a:xfrm>
          <a:off x="756882"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EC534-E446-451E-A3C7-C7A13CF099F8}">
      <dsp:nvSpPr>
        <dsp:cNvPr id="0" name=""/>
        <dsp:cNvSpPr/>
      </dsp:nvSpPr>
      <dsp:spPr>
        <a:xfrm>
          <a:off x="504999"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0FAEA9-5E3A-4C69-B52B-87270B682932}">
      <dsp:nvSpPr>
        <dsp:cNvPr id="0" name=""/>
        <dsp:cNvSpPr/>
      </dsp:nvSpPr>
      <dsp:spPr>
        <a:xfrm>
          <a:off x="252705"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5E8829-EF99-463D-853B-4B3374A34175}">
      <dsp:nvSpPr>
        <dsp:cNvPr id="0" name=""/>
        <dsp:cNvSpPr/>
      </dsp:nvSpPr>
      <dsp:spPr>
        <a:xfrm>
          <a:off x="821" y="586630"/>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76465B-FEEC-4C25-B525-844D192C7608}">
      <dsp:nvSpPr>
        <dsp:cNvPr id="0" name=""/>
        <dsp:cNvSpPr/>
      </dsp:nvSpPr>
      <dsp:spPr>
        <a:xfrm>
          <a:off x="0" y="282308"/>
          <a:ext cx="1382276" cy="303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444500">
            <a:lnSpc>
              <a:spcPct val="90000"/>
            </a:lnSpc>
            <a:spcBef>
              <a:spcPct val="0"/>
            </a:spcBef>
            <a:spcAft>
              <a:spcPct val="35000"/>
            </a:spcAft>
          </a:pPr>
          <a:r>
            <a:rPr lang="ro-RO" sz="1000" kern="1200" dirty="0" smtClean="0"/>
            <a:t>Măsură de </a:t>
          </a:r>
          <a:r>
            <a:rPr lang="ro-RO" sz="1000" kern="1200" dirty="0" err="1" smtClean="0"/>
            <a:t>eficienţă</a:t>
          </a:r>
          <a:r>
            <a:rPr lang="ro-RO" sz="1000" kern="1200" dirty="0" smtClean="0"/>
            <a:t> energetică 1 </a:t>
          </a:r>
          <a:endParaRPr lang="ro-RO" sz="1000" kern="1200" dirty="0"/>
        </a:p>
      </dsp:txBody>
      <dsp:txXfrm>
        <a:off x="0" y="282308"/>
        <a:ext cx="1382276" cy="303352"/>
      </dsp:txXfrm>
    </dsp:sp>
    <dsp:sp modelId="{455EC5C6-BACA-4C43-886E-C928B87D79E2}">
      <dsp:nvSpPr>
        <dsp:cNvPr id="0" name=""/>
        <dsp:cNvSpPr/>
      </dsp:nvSpPr>
      <dsp:spPr>
        <a:xfrm>
          <a:off x="1166963" y="1292254"/>
          <a:ext cx="235858" cy="23604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82B1C1-9620-45F4-AAF3-F23F79FDCF76}">
      <dsp:nvSpPr>
        <dsp:cNvPr id="0" name=""/>
        <dsp:cNvSpPr/>
      </dsp:nvSpPr>
      <dsp:spPr>
        <a:xfrm>
          <a:off x="933570"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8407FC-C08F-4458-A72A-294ACB81E305}">
      <dsp:nvSpPr>
        <dsp:cNvPr id="0" name=""/>
        <dsp:cNvSpPr/>
      </dsp:nvSpPr>
      <dsp:spPr>
        <a:xfrm>
          <a:off x="700589"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0DAF0F-4BD8-465E-9282-D62D70FD99DB}">
      <dsp:nvSpPr>
        <dsp:cNvPr id="0" name=""/>
        <dsp:cNvSpPr/>
      </dsp:nvSpPr>
      <dsp:spPr>
        <a:xfrm>
          <a:off x="467196"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718B00-CCB2-4622-BC70-A07F63F24CE7}">
      <dsp:nvSpPr>
        <dsp:cNvPr id="0" name=""/>
        <dsp:cNvSpPr/>
      </dsp:nvSpPr>
      <dsp:spPr>
        <a:xfrm>
          <a:off x="234214"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DD74ED-8C54-4B08-938A-54A31A5D3978}">
      <dsp:nvSpPr>
        <dsp:cNvPr id="0" name=""/>
        <dsp:cNvSpPr/>
      </dsp:nvSpPr>
      <dsp:spPr>
        <a:xfrm>
          <a:off x="821" y="1351217"/>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2E9B0-F8BC-4BEB-951C-1731C4637615}">
      <dsp:nvSpPr>
        <dsp:cNvPr id="0" name=""/>
        <dsp:cNvSpPr/>
      </dsp:nvSpPr>
      <dsp:spPr>
        <a:xfrm>
          <a:off x="0" y="1049417"/>
          <a:ext cx="1045336" cy="303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444500">
            <a:lnSpc>
              <a:spcPct val="90000"/>
            </a:lnSpc>
            <a:spcBef>
              <a:spcPct val="0"/>
            </a:spcBef>
            <a:spcAft>
              <a:spcPct val="35000"/>
            </a:spcAft>
          </a:pPr>
          <a:r>
            <a:rPr lang="ro-RO" sz="1000" kern="1200" dirty="0" smtClean="0"/>
            <a:t>Măsura de </a:t>
          </a:r>
          <a:r>
            <a:rPr lang="ro-RO" sz="1000" kern="1200" dirty="0" err="1" smtClean="0"/>
            <a:t>eficienţă</a:t>
          </a:r>
          <a:r>
            <a:rPr lang="ro-RO" sz="1000" kern="1200" dirty="0" smtClean="0"/>
            <a:t> energetică 2</a:t>
          </a:r>
          <a:endParaRPr lang="ro-RO" sz="1000" kern="1200" dirty="0"/>
        </a:p>
      </dsp:txBody>
      <dsp:txXfrm>
        <a:off x="0" y="1049417"/>
        <a:ext cx="1045336" cy="303352"/>
      </dsp:txXfrm>
    </dsp:sp>
    <dsp:sp modelId="{B477B757-8348-41E6-AF25-BE06BB94CEEB}">
      <dsp:nvSpPr>
        <dsp:cNvPr id="0" name=""/>
        <dsp:cNvSpPr/>
      </dsp:nvSpPr>
      <dsp:spPr>
        <a:xfrm>
          <a:off x="1411861" y="1863658"/>
          <a:ext cx="235858" cy="23604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C4C97-8EDB-46BF-8C3A-DC1137085A40}">
      <dsp:nvSpPr>
        <dsp:cNvPr id="0" name=""/>
        <dsp:cNvSpPr/>
      </dsp:nvSpPr>
      <dsp:spPr>
        <a:xfrm>
          <a:off x="1260649"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EB2FE4-B171-4382-87FD-66106FFADDB0}">
      <dsp:nvSpPr>
        <dsp:cNvPr id="0" name=""/>
        <dsp:cNvSpPr/>
      </dsp:nvSpPr>
      <dsp:spPr>
        <a:xfrm>
          <a:off x="1008766"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350D97-C8BD-4160-99D4-8C028D8E4590}">
      <dsp:nvSpPr>
        <dsp:cNvPr id="0" name=""/>
        <dsp:cNvSpPr/>
      </dsp:nvSpPr>
      <dsp:spPr>
        <a:xfrm>
          <a:off x="756882"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7B1F7-6B97-4FB6-A463-698E9A84B7E0}">
      <dsp:nvSpPr>
        <dsp:cNvPr id="0" name=""/>
        <dsp:cNvSpPr/>
      </dsp:nvSpPr>
      <dsp:spPr>
        <a:xfrm>
          <a:off x="504999"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5AC6E-14FE-4E78-B625-91194AD6C45D}">
      <dsp:nvSpPr>
        <dsp:cNvPr id="0" name=""/>
        <dsp:cNvSpPr/>
      </dsp:nvSpPr>
      <dsp:spPr>
        <a:xfrm>
          <a:off x="252705"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6BE44C-30DE-4038-B129-A2ABA5F34188}">
      <dsp:nvSpPr>
        <dsp:cNvPr id="0" name=""/>
        <dsp:cNvSpPr/>
      </dsp:nvSpPr>
      <dsp:spPr>
        <a:xfrm>
          <a:off x="821" y="2103973"/>
          <a:ext cx="117929" cy="1179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594461-B98A-40B3-85D3-C28D743AEADC}">
      <dsp:nvSpPr>
        <dsp:cNvPr id="0" name=""/>
        <dsp:cNvSpPr/>
      </dsp:nvSpPr>
      <dsp:spPr>
        <a:xfrm>
          <a:off x="0" y="1799457"/>
          <a:ext cx="1382276" cy="303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l" defTabSz="444500">
            <a:lnSpc>
              <a:spcPct val="90000"/>
            </a:lnSpc>
            <a:spcBef>
              <a:spcPct val="0"/>
            </a:spcBef>
            <a:spcAft>
              <a:spcPct val="35000"/>
            </a:spcAft>
          </a:pPr>
          <a:r>
            <a:rPr lang="ro-RO" sz="1000" kern="1200" dirty="0" smtClean="0"/>
            <a:t>Măsură de </a:t>
          </a:r>
          <a:r>
            <a:rPr lang="ro-RO" sz="1000" kern="1200" dirty="0" err="1" smtClean="0"/>
            <a:t>eficienţă</a:t>
          </a:r>
          <a:r>
            <a:rPr lang="ro-RO" sz="1000" kern="1200" dirty="0" smtClean="0"/>
            <a:t> energetică </a:t>
          </a:r>
          <a:r>
            <a:rPr lang="en-US" sz="1000" kern="1200" dirty="0" smtClean="0"/>
            <a:t>“</a:t>
          </a:r>
          <a:r>
            <a:rPr lang="ro-RO" sz="1000" kern="1200" dirty="0" smtClean="0"/>
            <a:t>n</a:t>
          </a:r>
          <a:r>
            <a:rPr lang="en-US" sz="1000" kern="1200" dirty="0" smtClean="0"/>
            <a:t>”</a:t>
          </a:r>
          <a:endParaRPr lang="ro-RO" sz="1000" kern="1200" dirty="0"/>
        </a:p>
      </dsp:txBody>
      <dsp:txXfrm>
        <a:off x="0" y="1799457"/>
        <a:ext cx="1382276" cy="3033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370B69-4392-4B09-8492-4475565A2576}">
      <dsp:nvSpPr>
        <dsp:cNvPr id="0" name=""/>
        <dsp:cNvSpPr/>
      </dsp:nvSpPr>
      <dsp:spPr>
        <a:xfrm>
          <a:off x="1840301" y="618220"/>
          <a:ext cx="4764723" cy="1654725"/>
        </a:xfrm>
        <a:prstGeom prst="ellipse">
          <a:avLst/>
        </a:prstGeom>
        <a:noFill/>
        <a:ln>
          <a:noFill/>
        </a:ln>
        <a:effectLst/>
      </dsp:spPr>
      <dsp:style>
        <a:lnRef idx="0">
          <a:scrgbClr r="0" g="0" b="0"/>
        </a:lnRef>
        <a:fillRef idx="1">
          <a:scrgbClr r="0" g="0" b="0"/>
        </a:fillRef>
        <a:effectRef idx="0">
          <a:scrgbClr r="0" g="0" b="0"/>
        </a:effectRef>
        <a:fontRef idx="minor"/>
      </dsp:style>
    </dsp:sp>
    <dsp:sp modelId="{6EBFC22F-89C2-4498-B5F2-7EDBC7B1B8CE}">
      <dsp:nvSpPr>
        <dsp:cNvPr id="0" name=""/>
        <dsp:cNvSpPr/>
      </dsp:nvSpPr>
      <dsp:spPr>
        <a:xfrm>
          <a:off x="3785614" y="4518762"/>
          <a:ext cx="923395" cy="635964"/>
        </a:xfrm>
        <a:prstGeom prst="downArrow">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F1BB07-8231-486A-9689-ADEC9363C376}">
      <dsp:nvSpPr>
        <dsp:cNvPr id="0" name=""/>
        <dsp:cNvSpPr/>
      </dsp:nvSpPr>
      <dsp:spPr>
        <a:xfrm>
          <a:off x="1987289" y="4643000"/>
          <a:ext cx="4432300" cy="1108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endParaRPr lang="ro-RO" sz="2400" kern="1200" dirty="0" smtClean="0"/>
        </a:p>
        <a:p>
          <a:pPr lvl="0" algn="ctr" defTabSz="1066800">
            <a:lnSpc>
              <a:spcPct val="90000"/>
            </a:lnSpc>
            <a:spcBef>
              <a:spcPct val="0"/>
            </a:spcBef>
            <a:spcAft>
              <a:spcPct val="35000"/>
            </a:spcAft>
          </a:pPr>
          <a:r>
            <a:rPr lang="ro-RO" sz="2400" kern="1200" dirty="0" smtClean="0"/>
            <a:t>Audit energetic de calitate</a:t>
          </a:r>
          <a:endParaRPr lang="ro-RO" sz="2400" kern="1200" dirty="0"/>
        </a:p>
      </dsp:txBody>
      <dsp:txXfrm>
        <a:off x="1987289" y="4643000"/>
        <a:ext cx="4432300" cy="1108075"/>
      </dsp:txXfrm>
    </dsp:sp>
    <dsp:sp modelId="{67352EC7-8F05-45EC-B846-70BC6DFA0C12}">
      <dsp:nvSpPr>
        <dsp:cNvPr id="0" name=""/>
        <dsp:cNvSpPr/>
      </dsp:nvSpPr>
      <dsp:spPr>
        <a:xfrm>
          <a:off x="3463203" y="2623227"/>
          <a:ext cx="1662112" cy="166211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o-RO" sz="2000" kern="1200" dirty="0" err="1" smtClean="0"/>
            <a:t>Recepţia</a:t>
          </a:r>
          <a:r>
            <a:rPr lang="ro-RO" sz="2000" kern="1200" dirty="0" smtClean="0"/>
            <a:t> auditului</a:t>
          </a:r>
          <a:endParaRPr lang="ro-RO" sz="2000" kern="1200" dirty="0"/>
        </a:p>
      </dsp:txBody>
      <dsp:txXfrm>
        <a:off x="3706614" y="2866638"/>
        <a:ext cx="1175290" cy="1175290"/>
      </dsp:txXfrm>
    </dsp:sp>
    <dsp:sp modelId="{49B7579E-DCA2-49B1-A261-BAAB28CDC14E}">
      <dsp:nvSpPr>
        <dsp:cNvPr id="0" name=""/>
        <dsp:cNvSpPr/>
      </dsp:nvSpPr>
      <dsp:spPr>
        <a:xfrm>
          <a:off x="2102838" y="662362"/>
          <a:ext cx="1662112" cy="1662112"/>
        </a:xfrm>
        <a:prstGeom prst="ellipse">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o-RO" sz="2000" kern="1200" dirty="0" smtClean="0"/>
            <a:t>Punctaj pentru prelungire autorizaţie</a:t>
          </a:r>
          <a:endParaRPr lang="ro-RO" sz="2000" kern="1200" dirty="0"/>
        </a:p>
      </dsp:txBody>
      <dsp:txXfrm>
        <a:off x="2346249" y="905773"/>
        <a:ext cx="1175290" cy="1175290"/>
      </dsp:txXfrm>
    </dsp:sp>
    <dsp:sp modelId="{9E5E9C55-9FBA-41A4-9F50-450F53B1069B}">
      <dsp:nvSpPr>
        <dsp:cNvPr id="0" name=""/>
        <dsp:cNvSpPr/>
      </dsp:nvSpPr>
      <dsp:spPr>
        <a:xfrm>
          <a:off x="4664307" y="124922"/>
          <a:ext cx="1662112" cy="1662112"/>
        </a:xfrm>
        <a:prstGeom prst="ellips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o-RO" sz="2000" kern="1200" dirty="0" smtClean="0"/>
            <a:t>Caiet de sarcini</a:t>
          </a:r>
          <a:endParaRPr lang="ro-RO" sz="2000" kern="1200" dirty="0"/>
        </a:p>
      </dsp:txBody>
      <dsp:txXfrm>
        <a:off x="4907718" y="368333"/>
        <a:ext cx="1175290" cy="1175290"/>
      </dsp:txXfrm>
    </dsp:sp>
    <dsp:sp modelId="{F98B19F5-4316-4D40-A071-17C6C8578482}">
      <dsp:nvSpPr>
        <dsp:cNvPr id="0" name=""/>
        <dsp:cNvSpPr/>
      </dsp:nvSpPr>
      <dsp:spPr>
        <a:xfrm>
          <a:off x="1699500" y="230621"/>
          <a:ext cx="5171017" cy="4136813"/>
        </a:xfrm>
        <a:prstGeom prst="funnel">
          <a:avLst/>
        </a:prstGeom>
        <a:solidFill>
          <a:schemeClr val="lt1">
            <a:alpha val="4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96A49A-117A-4CD3-A5C0-CC9589E4ED6C}">
      <dsp:nvSpPr>
        <dsp:cNvPr id="0" name=""/>
        <dsp:cNvSpPr/>
      </dsp:nvSpPr>
      <dsp:spPr>
        <a:xfrm>
          <a:off x="4329596" y="1672701"/>
          <a:ext cx="2126076" cy="1839142"/>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b="1" kern="1200" dirty="0" smtClean="0">
              <a:latin typeface="Times New Roman" panose="02020603050405020304" pitchFamily="18" charset="0"/>
              <a:ea typeface="Times New Roman" panose="02020603050405020304" pitchFamily="18" charset="0"/>
            </a:rPr>
            <a:t>Criterii minime pentru elaborarea  auditurilor energetice</a:t>
          </a:r>
          <a:endParaRPr lang="ro-RO" sz="1200" kern="1200" dirty="0"/>
        </a:p>
      </dsp:txBody>
      <dsp:txXfrm>
        <a:off x="4681917" y="1977473"/>
        <a:ext cx="1421434" cy="1229598"/>
      </dsp:txXfrm>
    </dsp:sp>
    <dsp:sp modelId="{80702141-47A7-4243-92C9-E0F1C8AE39B5}">
      <dsp:nvSpPr>
        <dsp:cNvPr id="0" name=""/>
        <dsp:cNvSpPr/>
      </dsp:nvSpPr>
      <dsp:spPr>
        <a:xfrm>
          <a:off x="5660928" y="792796"/>
          <a:ext cx="802162" cy="69116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B0D1CA-1444-492B-B4DC-B2CEA1879487}">
      <dsp:nvSpPr>
        <dsp:cNvPr id="0" name=""/>
        <dsp:cNvSpPr/>
      </dsp:nvSpPr>
      <dsp:spPr>
        <a:xfrm>
          <a:off x="4525438" y="0"/>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err="1" smtClean="0"/>
            <a:t>calcule</a:t>
          </a:r>
          <a:r>
            <a:rPr lang="en-US" sz="900" kern="1200" dirty="0" smtClean="0"/>
            <a:t> </a:t>
          </a:r>
          <a:r>
            <a:rPr lang="en-US" sz="900" kern="1200" dirty="0" err="1" smtClean="0"/>
            <a:t>detaliate</a:t>
          </a:r>
          <a:r>
            <a:rPr lang="en-US" sz="900" kern="1200" dirty="0" smtClean="0"/>
            <a:t> şi validate </a:t>
          </a:r>
          <a:r>
            <a:rPr lang="en-US" sz="900" kern="1200" dirty="0" err="1" smtClean="0"/>
            <a:t>pentru</a:t>
          </a:r>
          <a:r>
            <a:rPr lang="en-US" sz="900" kern="1200" dirty="0" smtClean="0"/>
            <a:t> </a:t>
          </a:r>
          <a:r>
            <a:rPr lang="en-US" sz="900" kern="1200" dirty="0" err="1" smtClean="0"/>
            <a:t>măsurile</a:t>
          </a:r>
          <a:r>
            <a:rPr lang="en-US" sz="900" kern="1200" dirty="0" smtClean="0"/>
            <a:t> </a:t>
          </a:r>
          <a:r>
            <a:rPr lang="en-US" sz="900" kern="1200" dirty="0" err="1" smtClean="0"/>
            <a:t>propuse</a:t>
          </a:r>
          <a:r>
            <a:rPr lang="en-US" sz="900" kern="1200" dirty="0" smtClean="0"/>
            <a:t>, </a:t>
          </a:r>
          <a:r>
            <a:rPr lang="en-US" sz="900" kern="1200" dirty="0" err="1" smtClean="0"/>
            <a:t>astfel</a:t>
          </a:r>
          <a:r>
            <a:rPr lang="en-US" sz="900" kern="1200" dirty="0" smtClean="0"/>
            <a:t> </a:t>
          </a:r>
          <a:r>
            <a:rPr lang="en-US" sz="900" kern="1200" dirty="0" err="1" smtClean="0"/>
            <a:t>încât</a:t>
          </a:r>
          <a:r>
            <a:rPr lang="en-US" sz="900" kern="1200" dirty="0" smtClean="0"/>
            <a:t> </a:t>
          </a:r>
          <a:r>
            <a:rPr lang="en-US" sz="900" kern="1200" dirty="0" err="1" smtClean="0"/>
            <a:t>să</a:t>
          </a:r>
          <a:r>
            <a:rPr lang="en-US" sz="900" kern="1200" dirty="0" smtClean="0"/>
            <a:t> </a:t>
          </a:r>
          <a:r>
            <a:rPr lang="en-US" sz="900" kern="1200" dirty="0" err="1" smtClean="0"/>
            <a:t>furnizeze</a:t>
          </a:r>
          <a:r>
            <a:rPr lang="en-US" sz="900" kern="1200" dirty="0" smtClean="0"/>
            <a:t> </a:t>
          </a:r>
          <a:r>
            <a:rPr lang="en-US" sz="900" kern="1200" dirty="0" err="1" smtClean="0"/>
            <a:t>informaţii</a:t>
          </a:r>
          <a:r>
            <a:rPr lang="en-US" sz="900" kern="1200" dirty="0" smtClean="0"/>
            <a:t> </a:t>
          </a:r>
          <a:r>
            <a:rPr lang="en-US" sz="900" kern="1200" dirty="0" err="1" smtClean="0"/>
            <a:t>clare</a:t>
          </a:r>
          <a:r>
            <a:rPr lang="en-US" sz="900" kern="1200" dirty="0" smtClean="0"/>
            <a:t> cu </a:t>
          </a:r>
          <a:r>
            <a:rPr lang="en-US" sz="900" kern="1200" dirty="0" err="1" smtClean="0"/>
            <a:t>privire</a:t>
          </a:r>
          <a:r>
            <a:rPr lang="en-US" sz="900" kern="1200" dirty="0" smtClean="0"/>
            <a:t> la </a:t>
          </a:r>
          <a:r>
            <a:rPr lang="en-US" sz="900" kern="1200" dirty="0" err="1" smtClean="0"/>
            <a:t>economiile</a:t>
          </a:r>
          <a:r>
            <a:rPr lang="en-US" sz="900" kern="1200" dirty="0" smtClean="0"/>
            <a:t> </a:t>
          </a:r>
          <a:r>
            <a:rPr lang="en-US" sz="900" kern="1200" dirty="0" err="1" smtClean="0"/>
            <a:t>potenţiale</a:t>
          </a:r>
          <a:endParaRPr lang="ro-RO" sz="900" kern="1200" dirty="0"/>
        </a:p>
      </dsp:txBody>
      <dsp:txXfrm>
        <a:off x="4814175" y="249791"/>
        <a:ext cx="1164830" cy="1007716"/>
      </dsp:txXfrm>
    </dsp:sp>
    <dsp:sp modelId="{73F18447-744E-403E-94A8-1FB322C41639}">
      <dsp:nvSpPr>
        <dsp:cNvPr id="0" name=""/>
        <dsp:cNvSpPr/>
      </dsp:nvSpPr>
      <dsp:spPr>
        <a:xfrm>
          <a:off x="6597114" y="2084914"/>
          <a:ext cx="802162" cy="69116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662DEA-0314-4DF9-8B85-631142EA14B1}">
      <dsp:nvSpPr>
        <dsp:cNvPr id="0" name=""/>
        <dsp:cNvSpPr/>
      </dsp:nvSpPr>
      <dsp:spPr>
        <a:xfrm>
          <a:off x="6123334" y="927089"/>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ro-RO" sz="900" kern="1200" dirty="0" smtClean="0"/>
            <a:t>a</a:t>
          </a:r>
          <a:r>
            <a:rPr lang="en-US" sz="900" kern="1200" dirty="0" err="1" smtClean="0"/>
            <a:t>naliza</a:t>
          </a:r>
          <a:r>
            <a:rPr lang="en-US" sz="900" kern="1200" dirty="0" smtClean="0"/>
            <a:t> </a:t>
          </a:r>
          <a:r>
            <a:rPr lang="en-US" sz="900" kern="1200" dirty="0" err="1" smtClean="0"/>
            <a:t>costurilor</a:t>
          </a:r>
          <a:r>
            <a:rPr lang="en-US" sz="900" kern="1200" dirty="0" smtClean="0"/>
            <a:t> </a:t>
          </a:r>
          <a:r>
            <a:rPr lang="en-US" sz="900" kern="1200" dirty="0" err="1" smtClean="0"/>
            <a:t>ciclului</a:t>
          </a:r>
          <a:r>
            <a:rPr lang="en-US" sz="900" kern="1200" dirty="0" smtClean="0"/>
            <a:t> de </a:t>
          </a:r>
          <a:r>
            <a:rPr lang="en-US" sz="900" kern="1200" dirty="0" err="1" smtClean="0"/>
            <a:t>viaţă</a:t>
          </a:r>
          <a:r>
            <a:rPr lang="en-US" sz="900" kern="1200" dirty="0" smtClean="0"/>
            <a:t> </a:t>
          </a:r>
          <a:r>
            <a:rPr lang="en-US" sz="900" kern="1200" dirty="0" err="1" smtClean="0"/>
            <a:t>pentru</a:t>
          </a:r>
          <a:r>
            <a:rPr lang="en-US" sz="900" kern="1200" dirty="0" smtClean="0"/>
            <a:t> a </a:t>
          </a:r>
          <a:r>
            <a:rPr lang="en-US" sz="900" kern="1200" dirty="0" err="1" smtClean="0"/>
            <a:t>lua</a:t>
          </a:r>
          <a:r>
            <a:rPr lang="en-US" sz="900" kern="1200" dirty="0" smtClean="0"/>
            <a:t> în </a:t>
          </a:r>
          <a:r>
            <a:rPr lang="en-US" sz="900" kern="1200" dirty="0" err="1" smtClean="0"/>
            <a:t>considerare</a:t>
          </a:r>
          <a:r>
            <a:rPr lang="en-US" sz="900" kern="1200" dirty="0" smtClean="0"/>
            <a:t> </a:t>
          </a:r>
          <a:r>
            <a:rPr lang="en-US" sz="900" kern="1200" dirty="0" err="1" smtClean="0"/>
            <a:t>economiile</a:t>
          </a:r>
          <a:r>
            <a:rPr lang="en-US" sz="900" kern="1200" dirty="0" smtClean="0"/>
            <a:t> </a:t>
          </a:r>
          <a:r>
            <a:rPr lang="en-US" sz="900" kern="1200" dirty="0" err="1" smtClean="0"/>
            <a:t>pe</a:t>
          </a:r>
          <a:r>
            <a:rPr lang="en-US" sz="900" kern="1200" dirty="0" smtClean="0"/>
            <a:t> </a:t>
          </a:r>
          <a:r>
            <a:rPr lang="en-US" sz="900" kern="1200" dirty="0" err="1" smtClean="0"/>
            <a:t>termen</a:t>
          </a:r>
          <a:r>
            <a:rPr lang="en-US" sz="900" kern="1200" dirty="0" smtClean="0"/>
            <a:t> lung, </a:t>
          </a:r>
          <a:r>
            <a:rPr lang="en-US" sz="900" kern="1200" dirty="0" err="1" smtClean="0"/>
            <a:t>valorile</a:t>
          </a:r>
          <a:r>
            <a:rPr lang="en-US" sz="900" kern="1200" dirty="0" smtClean="0"/>
            <a:t> </a:t>
          </a:r>
          <a:r>
            <a:rPr lang="en-US" sz="900" kern="1200" dirty="0" err="1" smtClean="0"/>
            <a:t>reziduale</a:t>
          </a:r>
          <a:r>
            <a:rPr lang="en-US" sz="900" kern="1200" dirty="0" smtClean="0"/>
            <a:t> ale </a:t>
          </a:r>
          <a:r>
            <a:rPr lang="en-US" sz="900" kern="1200" dirty="0" err="1" smtClean="0"/>
            <a:t>investiţiilor</a:t>
          </a:r>
          <a:r>
            <a:rPr lang="en-US" sz="900" kern="1200" dirty="0" smtClean="0"/>
            <a:t> </a:t>
          </a:r>
          <a:r>
            <a:rPr lang="en-US" sz="900" kern="1200" dirty="0" err="1" smtClean="0"/>
            <a:t>pe</a:t>
          </a:r>
          <a:r>
            <a:rPr lang="en-US" sz="900" kern="1200" dirty="0" smtClean="0"/>
            <a:t> </a:t>
          </a:r>
          <a:r>
            <a:rPr lang="en-US" sz="900" kern="1200" dirty="0" err="1" smtClean="0"/>
            <a:t>termen</a:t>
          </a:r>
          <a:r>
            <a:rPr lang="en-US" sz="900" kern="1200" dirty="0" smtClean="0"/>
            <a:t> lung şi </a:t>
          </a:r>
          <a:r>
            <a:rPr lang="en-US" sz="900" kern="1200" dirty="0" err="1" smtClean="0"/>
            <a:t>ratele</a:t>
          </a:r>
          <a:r>
            <a:rPr lang="en-US" sz="900" kern="1200" dirty="0" smtClean="0"/>
            <a:t> de </a:t>
          </a:r>
          <a:r>
            <a:rPr lang="en-US" sz="900" kern="1200" dirty="0" err="1" smtClean="0"/>
            <a:t>actualizare</a:t>
          </a:r>
          <a:r>
            <a:rPr lang="en-US" sz="900" kern="1200" dirty="0" smtClean="0"/>
            <a:t>. </a:t>
          </a:r>
          <a:endParaRPr lang="ro-RO" sz="900" kern="1200" dirty="0"/>
        </a:p>
      </dsp:txBody>
      <dsp:txXfrm>
        <a:off x="6412071" y="1176880"/>
        <a:ext cx="1164830" cy="1007716"/>
      </dsp:txXfrm>
    </dsp:sp>
    <dsp:sp modelId="{CA70C8FC-E8CB-4EF2-803C-BBACC6DAF569}">
      <dsp:nvSpPr>
        <dsp:cNvPr id="0" name=""/>
        <dsp:cNvSpPr/>
      </dsp:nvSpPr>
      <dsp:spPr>
        <a:xfrm>
          <a:off x="5946779" y="3543472"/>
          <a:ext cx="802162" cy="69116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BFEF9E-B174-46B6-8B65-7EBC11D02A9A}">
      <dsp:nvSpPr>
        <dsp:cNvPr id="0" name=""/>
        <dsp:cNvSpPr/>
      </dsp:nvSpPr>
      <dsp:spPr>
        <a:xfrm>
          <a:off x="6123334" y="2749639"/>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 date </a:t>
          </a:r>
          <a:r>
            <a:rPr lang="en-US" sz="900" kern="1200" dirty="0" err="1" smtClean="0"/>
            <a:t>operaţionale</a:t>
          </a:r>
          <a:r>
            <a:rPr lang="en-US" sz="900" kern="1200" dirty="0" smtClean="0"/>
            <a:t> </a:t>
          </a:r>
          <a:r>
            <a:rPr lang="en-US" sz="900" kern="1200" dirty="0" err="1" smtClean="0"/>
            <a:t>actualizate</a:t>
          </a:r>
          <a:r>
            <a:rPr lang="en-US" sz="900" kern="1200" dirty="0" smtClean="0"/>
            <a:t>, </a:t>
          </a:r>
          <a:r>
            <a:rPr lang="en-US" sz="900" kern="1200" dirty="0" err="1" smtClean="0"/>
            <a:t>măsurate</a:t>
          </a:r>
          <a:r>
            <a:rPr lang="en-US" sz="900" kern="1200" dirty="0" smtClean="0"/>
            <a:t>, </a:t>
          </a:r>
          <a:r>
            <a:rPr lang="en-US" sz="900" kern="1200" dirty="0" err="1" smtClean="0"/>
            <a:t>verificabile</a:t>
          </a:r>
          <a:r>
            <a:rPr lang="en-US" sz="900" kern="1200" dirty="0" smtClean="0"/>
            <a:t> şi </a:t>
          </a:r>
          <a:r>
            <a:rPr lang="en-US" sz="900" kern="1200" dirty="0" err="1" smtClean="0"/>
            <a:t>trasabile</a:t>
          </a:r>
          <a:r>
            <a:rPr lang="en-US" sz="900" kern="1200" dirty="0" smtClean="0"/>
            <a:t> </a:t>
          </a:r>
          <a:r>
            <a:rPr lang="en-US" sz="900" kern="1200" dirty="0" err="1" smtClean="0"/>
            <a:t>privind</a:t>
          </a:r>
          <a:r>
            <a:rPr lang="en-US" sz="900" kern="1200" dirty="0" smtClean="0"/>
            <a:t> </a:t>
          </a:r>
          <a:r>
            <a:rPr lang="en-US" sz="900" kern="1200" dirty="0" err="1" smtClean="0"/>
            <a:t>consumul</a:t>
          </a:r>
          <a:r>
            <a:rPr lang="en-US" sz="900" kern="1200" dirty="0" smtClean="0"/>
            <a:t> de </a:t>
          </a:r>
          <a:r>
            <a:rPr lang="en-US" sz="900" kern="1200" dirty="0" err="1" smtClean="0"/>
            <a:t>energie</a:t>
          </a:r>
          <a:r>
            <a:rPr lang="en-US" sz="900" kern="1200" dirty="0" smtClean="0"/>
            <a:t> şi </a:t>
          </a:r>
          <a:r>
            <a:rPr lang="en-US" sz="900" kern="1200" dirty="0" err="1" smtClean="0"/>
            <a:t>profilurile</a:t>
          </a:r>
          <a:r>
            <a:rPr lang="en-US" sz="900" kern="1200" dirty="0" smtClean="0"/>
            <a:t> de </a:t>
          </a:r>
          <a:r>
            <a:rPr lang="en-US" sz="900" kern="1200" dirty="0" err="1" smtClean="0"/>
            <a:t>sarcină</a:t>
          </a:r>
          <a:endParaRPr lang="ro-RO" sz="900" kern="1200" dirty="0"/>
        </a:p>
      </dsp:txBody>
      <dsp:txXfrm>
        <a:off x="6412071" y="2999430"/>
        <a:ext cx="1164830" cy="1007716"/>
      </dsp:txXfrm>
    </dsp:sp>
    <dsp:sp modelId="{5A75FF02-167F-4FAD-8ED5-F041BF6B41A8}">
      <dsp:nvSpPr>
        <dsp:cNvPr id="0" name=""/>
        <dsp:cNvSpPr/>
      </dsp:nvSpPr>
      <dsp:spPr>
        <a:xfrm>
          <a:off x="4333552" y="3694876"/>
          <a:ext cx="802162" cy="69116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493057-DA5E-4DAA-B64A-557990ACB75D}">
      <dsp:nvSpPr>
        <dsp:cNvPr id="0" name=""/>
        <dsp:cNvSpPr/>
      </dsp:nvSpPr>
      <dsp:spPr>
        <a:xfrm>
          <a:off x="4525438" y="3677765"/>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ro-RO" sz="900" kern="1200" dirty="0" smtClean="0"/>
            <a:t> p</a:t>
          </a:r>
          <a:r>
            <a:rPr lang="it-IT" sz="900" kern="1200" dirty="0" smtClean="0"/>
            <a:t>roporţionalitate, reprezentativitate</a:t>
          </a:r>
          <a:r>
            <a:rPr lang="ro-RO" sz="900" kern="1200" dirty="0" smtClean="0"/>
            <a:t> pentru </a:t>
          </a:r>
          <a:r>
            <a:rPr lang="it-IT" sz="900" kern="1200" dirty="0" smtClean="0"/>
            <a:t> identificarea fiabilă a celor mai semnificative oportunităţi de îmbunătăţire</a:t>
          </a:r>
          <a:endParaRPr lang="ro-RO" sz="900" kern="1200" dirty="0"/>
        </a:p>
      </dsp:txBody>
      <dsp:txXfrm>
        <a:off x="4814175" y="3927556"/>
        <a:ext cx="1164830" cy="1007716"/>
      </dsp:txXfrm>
    </dsp:sp>
    <dsp:sp modelId="{6DC85F92-A77E-4BB5-923A-80F063D014F6}">
      <dsp:nvSpPr>
        <dsp:cNvPr id="0" name=""/>
        <dsp:cNvSpPr/>
      </dsp:nvSpPr>
      <dsp:spPr>
        <a:xfrm>
          <a:off x="3382035" y="2403277"/>
          <a:ext cx="802162" cy="69116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9DCD7A-4552-405E-8353-93C47CFC487D}">
      <dsp:nvSpPr>
        <dsp:cNvPr id="0" name=""/>
        <dsp:cNvSpPr/>
      </dsp:nvSpPr>
      <dsp:spPr>
        <a:xfrm>
          <a:off x="2920124" y="2750676"/>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err="1" smtClean="0">
              <a:effectLst/>
              <a:latin typeface="Times New Roman" panose="02020603050405020304" pitchFamily="18" charset="0"/>
              <a:ea typeface="Calibri" panose="020F0502020204030204" pitchFamily="34" charset="0"/>
            </a:rPr>
            <a:t>revizuire</a:t>
          </a:r>
          <a:r>
            <a:rPr lang="en-US" sz="900" kern="1200" dirty="0" smtClean="0">
              <a:effectLst/>
              <a:latin typeface="Times New Roman" panose="02020603050405020304" pitchFamily="18" charset="0"/>
              <a:ea typeface="Calibri" panose="020F0502020204030204" pitchFamily="34" charset="0"/>
            </a:rPr>
            <a:t> </a:t>
          </a:r>
          <a:r>
            <a:rPr lang="en-US" sz="900" kern="1200" dirty="0" err="1" smtClean="0">
              <a:effectLst/>
              <a:latin typeface="Times New Roman" panose="02020603050405020304" pitchFamily="18" charset="0"/>
              <a:ea typeface="Calibri" panose="020F0502020204030204" pitchFamily="34" charset="0"/>
            </a:rPr>
            <a:t>detaliată</a:t>
          </a:r>
          <a:r>
            <a:rPr lang="en-US" sz="900" kern="1200" dirty="0" smtClean="0">
              <a:effectLst/>
              <a:latin typeface="Times New Roman" panose="02020603050405020304" pitchFamily="18" charset="0"/>
              <a:ea typeface="Calibri" panose="020F0502020204030204" pitchFamily="34" charset="0"/>
            </a:rPr>
            <a:t> a </a:t>
          </a:r>
          <a:r>
            <a:rPr lang="en-US" sz="900" kern="1200" dirty="0" err="1" smtClean="0">
              <a:effectLst/>
              <a:latin typeface="Times New Roman" panose="02020603050405020304" pitchFamily="18" charset="0"/>
              <a:ea typeface="Calibri" panose="020F0502020204030204" pitchFamily="34" charset="0"/>
            </a:rPr>
            <a:t>profilului</a:t>
          </a:r>
          <a:r>
            <a:rPr lang="en-US" sz="900" kern="1200" dirty="0" smtClean="0">
              <a:effectLst/>
              <a:latin typeface="Times New Roman" panose="02020603050405020304" pitchFamily="18" charset="0"/>
              <a:ea typeface="Calibri" panose="020F0502020204030204" pitchFamily="34" charset="0"/>
            </a:rPr>
            <a:t> de </a:t>
          </a:r>
          <a:r>
            <a:rPr lang="en-US" sz="900" kern="1200" dirty="0" err="1" smtClean="0">
              <a:effectLst/>
              <a:latin typeface="Times New Roman" panose="02020603050405020304" pitchFamily="18" charset="0"/>
              <a:ea typeface="Calibri" panose="020F0502020204030204" pitchFamily="34" charset="0"/>
            </a:rPr>
            <a:t>consum</a:t>
          </a:r>
          <a:r>
            <a:rPr lang="en-US" sz="900" kern="1200" dirty="0" smtClean="0">
              <a:effectLst/>
              <a:latin typeface="Times New Roman" panose="02020603050405020304" pitchFamily="18" charset="0"/>
              <a:ea typeface="Calibri" panose="020F0502020204030204" pitchFamily="34" charset="0"/>
            </a:rPr>
            <a:t> de </a:t>
          </a:r>
          <a:r>
            <a:rPr lang="en-US" sz="900" kern="1200" dirty="0" err="1" smtClean="0">
              <a:effectLst/>
              <a:latin typeface="Times New Roman" panose="02020603050405020304" pitchFamily="18" charset="0"/>
              <a:ea typeface="Calibri" panose="020F0502020204030204" pitchFamily="34" charset="0"/>
            </a:rPr>
            <a:t>energie</a:t>
          </a:r>
          <a:r>
            <a:rPr lang="en-US" sz="900" kern="1200" dirty="0" smtClean="0">
              <a:effectLst/>
              <a:latin typeface="Times New Roman" panose="02020603050405020304" pitchFamily="18" charset="0"/>
              <a:ea typeface="Calibri" panose="020F0502020204030204" pitchFamily="34" charset="0"/>
            </a:rPr>
            <a:t> al  </a:t>
          </a:r>
          <a:r>
            <a:rPr lang="en-US" sz="900" kern="1200" dirty="0" err="1" smtClean="0">
              <a:effectLst/>
              <a:latin typeface="Times New Roman" panose="02020603050405020304" pitchFamily="18" charset="0"/>
              <a:ea typeface="Calibri" panose="020F0502020204030204" pitchFamily="34" charset="0"/>
            </a:rPr>
            <a:t>operaţiunilor</a:t>
          </a:r>
          <a:r>
            <a:rPr lang="en-US" sz="900" kern="1200" dirty="0" smtClean="0">
              <a:effectLst/>
              <a:latin typeface="Times New Roman" panose="02020603050405020304" pitchFamily="18" charset="0"/>
              <a:ea typeface="Calibri" panose="020F0502020204030204" pitchFamily="34" charset="0"/>
            </a:rPr>
            <a:t> </a:t>
          </a:r>
          <a:r>
            <a:rPr lang="en-US" sz="900" kern="1200" dirty="0" err="1" smtClean="0">
              <a:effectLst/>
              <a:latin typeface="Times New Roman" panose="02020603050405020304" pitchFamily="18" charset="0"/>
              <a:ea typeface="Calibri" panose="020F0502020204030204" pitchFamily="34" charset="0"/>
            </a:rPr>
            <a:t>sau</a:t>
          </a:r>
          <a:r>
            <a:rPr lang="en-US" sz="900" kern="1200" dirty="0" smtClean="0">
              <a:effectLst/>
              <a:latin typeface="Times New Roman" panose="02020603050405020304" pitchFamily="18" charset="0"/>
              <a:ea typeface="Calibri" panose="020F0502020204030204" pitchFamily="34" charset="0"/>
            </a:rPr>
            <a:t> </a:t>
          </a:r>
          <a:r>
            <a:rPr lang="en-US" sz="900" kern="1200" dirty="0" err="1" smtClean="0">
              <a:effectLst/>
              <a:latin typeface="Times New Roman" panose="02020603050405020304" pitchFamily="18" charset="0"/>
              <a:ea typeface="Calibri" panose="020F0502020204030204" pitchFamily="34" charset="0"/>
            </a:rPr>
            <a:t>instalaţiilor</a:t>
          </a:r>
          <a:r>
            <a:rPr lang="en-US" sz="900" kern="1200" dirty="0" smtClean="0">
              <a:effectLst/>
              <a:latin typeface="Times New Roman" panose="02020603050405020304" pitchFamily="18" charset="0"/>
              <a:ea typeface="Calibri" panose="020F0502020204030204" pitchFamily="34" charset="0"/>
            </a:rPr>
            <a:t> </a:t>
          </a:r>
          <a:r>
            <a:rPr lang="en-US" sz="900" kern="1200" dirty="0" err="1" smtClean="0">
              <a:effectLst/>
              <a:latin typeface="Times New Roman" panose="02020603050405020304" pitchFamily="18" charset="0"/>
              <a:ea typeface="Calibri" panose="020F0502020204030204" pitchFamily="34" charset="0"/>
            </a:rPr>
            <a:t>industri</a:t>
          </a:r>
          <a:r>
            <a:rPr lang="ro-RO" sz="900" kern="1200" dirty="0" smtClean="0">
              <a:effectLst/>
              <a:latin typeface="Times New Roman" panose="02020603050405020304" pitchFamily="18" charset="0"/>
              <a:ea typeface="Calibri" panose="020F0502020204030204" pitchFamily="34" charset="0"/>
            </a:rPr>
            <a:t>a</a:t>
          </a:r>
          <a:r>
            <a:rPr lang="en-US" sz="900" kern="1200" dirty="0" smtClean="0">
              <a:effectLst/>
              <a:latin typeface="Times New Roman" panose="02020603050405020304" pitchFamily="18" charset="0"/>
              <a:ea typeface="Calibri" panose="020F0502020204030204" pitchFamily="34" charset="0"/>
            </a:rPr>
            <a:t>le, </a:t>
          </a:r>
          <a:r>
            <a:rPr lang="en-US" sz="900" kern="1200" dirty="0" err="1" smtClean="0">
              <a:effectLst/>
              <a:latin typeface="Times New Roman" panose="02020603050405020304" pitchFamily="18" charset="0"/>
              <a:ea typeface="Calibri" panose="020F0502020204030204" pitchFamily="34" charset="0"/>
            </a:rPr>
            <a:t>inclusiv</a:t>
          </a:r>
          <a:r>
            <a:rPr lang="en-US" sz="900" kern="1200" dirty="0" smtClean="0">
              <a:effectLst/>
              <a:latin typeface="Times New Roman" panose="02020603050405020304" pitchFamily="18" charset="0"/>
              <a:ea typeface="Calibri" panose="020F0502020204030204" pitchFamily="34" charset="0"/>
            </a:rPr>
            <a:t> </a:t>
          </a:r>
          <a:r>
            <a:rPr lang="en-US" sz="900" kern="1200" dirty="0" err="1" smtClean="0">
              <a:effectLst/>
              <a:latin typeface="Times New Roman" panose="02020603050405020304" pitchFamily="18" charset="0"/>
              <a:ea typeface="Times New Roman" panose="02020603050405020304" pitchFamily="18" charset="0"/>
            </a:rPr>
            <a:t>transporturile</a:t>
          </a:r>
          <a:endParaRPr lang="ro-RO" sz="900" kern="1200" dirty="0"/>
        </a:p>
      </dsp:txBody>
      <dsp:txXfrm>
        <a:off x="3208861" y="3000467"/>
        <a:ext cx="1164830" cy="1007716"/>
      </dsp:txXfrm>
    </dsp:sp>
    <dsp:sp modelId="{632D90A0-E9B8-4DBE-83F9-B5209C93FD5C}">
      <dsp:nvSpPr>
        <dsp:cNvPr id="0" name=""/>
        <dsp:cNvSpPr/>
      </dsp:nvSpPr>
      <dsp:spPr>
        <a:xfrm>
          <a:off x="2920124" y="925015"/>
          <a:ext cx="1742304" cy="15072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ro-RO" sz="900" kern="1200" dirty="0" smtClean="0"/>
            <a:t>d</a:t>
          </a:r>
          <a:r>
            <a:rPr lang="en-US" sz="900" kern="1200" dirty="0" err="1" smtClean="0"/>
            <a:t>atele</a:t>
          </a:r>
          <a:r>
            <a:rPr lang="en-US" sz="900" kern="1200" dirty="0" smtClean="0"/>
            <a:t> </a:t>
          </a:r>
          <a:r>
            <a:rPr lang="en-US" sz="900" kern="1200" dirty="0" err="1" smtClean="0"/>
            <a:t>utilizate</a:t>
          </a:r>
          <a:r>
            <a:rPr lang="en-US" sz="900" kern="1200" dirty="0" smtClean="0"/>
            <a:t> în </a:t>
          </a:r>
          <a:r>
            <a:rPr lang="en-US" sz="900" kern="1200" dirty="0" err="1" smtClean="0"/>
            <a:t>auditurile</a:t>
          </a:r>
          <a:r>
            <a:rPr lang="en-US" sz="900" kern="1200" dirty="0" smtClean="0"/>
            <a:t> energetice </a:t>
          </a:r>
          <a:r>
            <a:rPr lang="en-US" sz="900" kern="1200" dirty="0" err="1" smtClean="0"/>
            <a:t>sunt</a:t>
          </a:r>
          <a:r>
            <a:rPr lang="en-US" sz="900" kern="1200" dirty="0" smtClean="0"/>
            <a:t> </a:t>
          </a:r>
          <a:r>
            <a:rPr lang="en-US" sz="900" kern="1200" dirty="0" err="1" smtClean="0"/>
            <a:t>stocabile</a:t>
          </a:r>
          <a:r>
            <a:rPr lang="en-US" sz="900" kern="1200" dirty="0" smtClean="0"/>
            <a:t> în </a:t>
          </a:r>
          <a:r>
            <a:rPr lang="en-US" sz="900" kern="1200" dirty="0" err="1" smtClean="0"/>
            <a:t>scopul</a:t>
          </a:r>
          <a:r>
            <a:rPr lang="en-US" sz="900" kern="1200" dirty="0" smtClean="0"/>
            <a:t> </a:t>
          </a:r>
          <a:r>
            <a:rPr lang="en-US" sz="900" kern="1200" dirty="0" err="1" smtClean="0"/>
            <a:t>analizei</a:t>
          </a:r>
          <a:r>
            <a:rPr lang="en-US" sz="900" kern="1200" dirty="0" smtClean="0"/>
            <a:t> </a:t>
          </a:r>
          <a:r>
            <a:rPr lang="en-US" sz="900" kern="1200" dirty="0" err="1" smtClean="0"/>
            <a:t>istorice</a:t>
          </a:r>
          <a:r>
            <a:rPr lang="en-US" sz="900" kern="1200" dirty="0" smtClean="0"/>
            <a:t> şi al </a:t>
          </a:r>
          <a:r>
            <a:rPr lang="en-US" sz="900" kern="1200" dirty="0" err="1" smtClean="0"/>
            <a:t>urmăririi</a:t>
          </a:r>
          <a:r>
            <a:rPr lang="en-US" sz="900" kern="1200" dirty="0" smtClean="0"/>
            <a:t> </a:t>
          </a:r>
          <a:r>
            <a:rPr lang="en-US" sz="900" kern="1200" dirty="0" err="1" smtClean="0"/>
            <a:t>performanţei</a:t>
          </a:r>
          <a:endParaRPr lang="ro-RO" sz="900" kern="1200" dirty="0"/>
        </a:p>
      </dsp:txBody>
      <dsp:txXfrm>
        <a:off x="3208861" y="1174806"/>
        <a:ext cx="1164830" cy="1007716"/>
      </dsp:txXfrm>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4.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8A569B-BB0A-42D1-80A9-C47E542211F3}" type="datetimeFigureOut">
              <a:rPr lang="ro-RO" smtClean="0"/>
              <a:pPr/>
              <a:t>18.02.2019</a:t>
            </a:fld>
            <a:endParaRPr lang="ro-RO"/>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BEECC4-3797-4428-93E8-D3FBBF88F1F1}" type="slidenum">
              <a:rPr lang="ro-RO" smtClean="0"/>
              <a:pPr/>
              <a:t>‹#›</a:t>
            </a:fld>
            <a:endParaRPr lang="ro-RO"/>
          </a:p>
        </p:txBody>
      </p:sp>
    </p:spTree>
    <p:extLst>
      <p:ext uri="{BB962C8B-B14F-4D97-AF65-F5344CB8AC3E}">
        <p14:creationId xmlns:p14="http://schemas.microsoft.com/office/powerpoint/2010/main" val="1094274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510142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96530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19460" name="Slide Number Placeholder 3"/>
          <p:cNvSpPr>
            <a:spLocks noGrp="1"/>
          </p:cNvSpPr>
          <p:nvPr>
            <p:ph type="sldNum" sz="quarter" idx="5"/>
          </p:nvPr>
        </p:nvSpPr>
        <p:spPr bwMode="auto">
          <a:noFill/>
          <a:ln>
            <a:miter lim="800000"/>
            <a:headEnd/>
            <a:tailEnd/>
          </a:ln>
        </p:spPr>
        <p:txBody>
          <a:bodyPr/>
          <a:lstStyle/>
          <a:p>
            <a:fld id="{629B5E90-49BB-44CE-807C-18B3C5E0E2D6}" type="slidenum">
              <a:rPr lang="ro-RO" altLang="ro-RO"/>
              <a:pPr/>
              <a:t>6</a:t>
            </a:fld>
            <a:endParaRPr lang="ro-RO" altLang="ro-RO"/>
          </a:p>
        </p:txBody>
      </p:sp>
      <p:sp>
        <p:nvSpPr>
          <p:cNvPr id="2" name="Footer Placeholder 1"/>
          <p:cNvSpPr>
            <a:spLocks noGrp="1"/>
          </p:cNvSpPr>
          <p:nvPr>
            <p:ph type="ftr" sz="quarter" idx="4"/>
          </p:nvPr>
        </p:nvSpPr>
        <p:spPr/>
        <p:txBody>
          <a:bodyPr/>
          <a:lstStyle/>
          <a:p>
            <a:pPr>
              <a:defRPr/>
            </a:pPr>
            <a:r>
              <a:rPr lang="ro-RO"/>
              <a:t>www.anre</a:t>
            </a:r>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1937876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906328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691135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3679355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502370"/>
            <a:ext cx="9144000" cy="2387600"/>
          </a:xfrm>
        </p:spPr>
        <p:txBody>
          <a:bodyPr anchor="b"/>
          <a:lstStyle>
            <a:lvl1pPr algn="l">
              <a:defRPr sz="6000">
                <a:latin typeface="+mn-lt"/>
              </a:defRPr>
            </a:lvl1pPr>
          </a:lstStyle>
          <a:p>
            <a:r>
              <a:rPr lang="ro-RO" dirty="0" smtClean="0"/>
              <a:t>Titlul </a:t>
            </a:r>
            <a:br>
              <a:rPr lang="ro-RO" dirty="0" smtClean="0"/>
            </a:br>
            <a:r>
              <a:rPr lang="ro-RO" dirty="0" smtClean="0"/>
              <a:t>prezentării</a:t>
            </a:r>
            <a:endParaRPr lang="en-GB" dirty="0"/>
          </a:p>
        </p:txBody>
      </p:sp>
      <p:sp>
        <p:nvSpPr>
          <p:cNvPr id="3" name="Subtitle 2"/>
          <p:cNvSpPr>
            <a:spLocks noGrp="1"/>
          </p:cNvSpPr>
          <p:nvPr>
            <p:ph type="subTitle" idx="1" hasCustomPrompt="1"/>
          </p:nvPr>
        </p:nvSpPr>
        <p:spPr>
          <a:xfrm>
            <a:off x="1524000" y="4100801"/>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dirty="0" smtClean="0"/>
              <a:t>Subtitlul prezentării</a:t>
            </a:r>
            <a:endParaRPr lang="en-GB" dirty="0"/>
          </a:p>
        </p:txBody>
      </p:sp>
      <p:sp>
        <p:nvSpPr>
          <p:cNvPr id="4" name="Date Placeholder 3"/>
          <p:cNvSpPr>
            <a:spLocks noGrp="1"/>
          </p:cNvSpPr>
          <p:nvPr>
            <p:ph type="dt" sz="half" idx="10"/>
          </p:nvPr>
        </p:nvSpPr>
        <p:spPr/>
        <p:txBody>
          <a:body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smtClean="0"/>
          </a:p>
        </p:txBody>
      </p:sp>
    </p:spTree>
    <p:extLst>
      <p:ext uri="{BB962C8B-B14F-4D97-AF65-F5344CB8AC3E}">
        <p14:creationId xmlns:p14="http://schemas.microsoft.com/office/powerpoint/2010/main" val="2220763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58"/>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idx="1"/>
          </p:nvPr>
        </p:nvSpPr>
        <p:spPr>
          <a:xfrm>
            <a:off x="838200" y="1757548"/>
            <a:ext cx="10515600" cy="44194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10"/>
          </p:nvPr>
        </p:nvSpPr>
        <p:spPr/>
        <p:txBody>
          <a:bodyPr/>
          <a:lstStyle>
            <a:lvl1pPr>
              <a:defRPr>
                <a:solidFill>
                  <a:schemeClr val="tx1"/>
                </a:solidFill>
              </a:defRPr>
            </a:lvl1p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3294331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61"/>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1898497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270658"/>
            <a:ext cx="10515600" cy="360000"/>
          </a:xfrm>
        </p:spPr>
        <p:txBody>
          <a:bodyPr/>
          <a:lstStyle>
            <a:lvl1pPr>
              <a:defRPr sz="1800">
                <a:latin typeface="+mn-lt"/>
                <a:cs typeface="Arial" panose="020B0604020202020204" pitchFamily="34" charset="0"/>
              </a:defRPr>
            </a:lvl1pPr>
          </a:lstStyle>
          <a:p>
            <a:r>
              <a:rPr lang="ro-RO" dirty="0" smtClean="0"/>
              <a:t/>
            </a:r>
            <a:br>
              <a:rPr lang="ro-RO" dirty="0" smtClean="0"/>
            </a:br>
            <a:r>
              <a:rPr lang="ro-RO" dirty="0" smtClean="0"/>
              <a:t/>
            </a:r>
            <a:br>
              <a:rPr lang="ro-RO" dirty="0" smtClean="0"/>
            </a:br>
            <a:r>
              <a:rPr lang="en-US" dirty="0" smtClean="0"/>
              <a:t>Click to edit Master title style</a:t>
            </a:r>
            <a:r>
              <a:rPr lang="ro-RO" dirty="0" smtClean="0"/>
              <a:t/>
            </a:r>
            <a:br>
              <a:rPr lang="ro-RO" dirty="0" smtClean="0"/>
            </a:br>
            <a:r>
              <a:rPr lang="ro-RO" dirty="0" smtClean="0"/>
              <a:t/>
            </a:r>
            <a:br>
              <a:rPr lang="ro-RO" dirty="0" smtClean="0"/>
            </a:br>
            <a:endParaRPr lang="en-GB" dirty="0"/>
          </a:p>
        </p:txBody>
      </p:sp>
      <p:sp>
        <p:nvSpPr>
          <p:cNvPr id="3" name="Date Placeholder 2"/>
          <p:cNvSpPr>
            <a:spLocks noGrp="1"/>
          </p:cNvSpPr>
          <p:nvPr>
            <p:ph type="dt" sz="half" idx="10"/>
          </p:nvPr>
        </p:nvSpPr>
        <p:spPr/>
        <p:txBody>
          <a:bodyPr/>
          <a:lstStyle/>
          <a:p>
            <a:r>
              <a:rPr lang="ro-RO" dirty="0" smtClean="0"/>
              <a:t>www.anre.ro</a:t>
            </a:r>
            <a:endParaRPr lang="en-GB" dirty="0"/>
          </a:p>
        </p:txBody>
      </p:sp>
      <p:sp>
        <p:nvSpPr>
          <p:cNvPr id="4" name="Footer Placeholder 3"/>
          <p:cNvSpPr>
            <a:spLocks noGrp="1"/>
          </p:cNvSpPr>
          <p:nvPr>
            <p:ph type="ftr" sz="quarter" idx="11"/>
          </p:nvPr>
        </p:nvSpPr>
        <p:spPr/>
        <p:txBody>
          <a:bodyPr/>
          <a:lstStyle/>
          <a:p>
            <a:endParaRPr lang="ro-RO"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4049272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282534"/>
            <a:ext cx="3932237" cy="774865"/>
          </a:xfrm>
        </p:spPr>
        <p:txBody>
          <a:bodyPr anchor="b">
            <a:noAutofit/>
          </a:bodyPr>
          <a:lstStyle>
            <a:lvl1pPr>
              <a:defRPr sz="2000">
                <a:latin typeface="+mn-lt"/>
                <a:cs typeface="Arial" panose="020B0604020202020204" pitchFamily="34" charset="0"/>
              </a:defRPr>
            </a:lvl1pPr>
          </a:lstStyle>
          <a:p>
            <a:r>
              <a:rPr lang="en-US" smtClean="0"/>
              <a:t>Click to edit Master title style</a:t>
            </a:r>
            <a:endParaRPr lang="en-GB" dirty="0"/>
          </a:p>
        </p:txBody>
      </p:sp>
      <p:sp>
        <p:nvSpPr>
          <p:cNvPr id="3" name="Picture Placeholder 2"/>
          <p:cNvSpPr>
            <a:spLocks noGrp="1"/>
          </p:cNvSpPr>
          <p:nvPr>
            <p:ph type="pic" idx="1"/>
          </p:nvPr>
        </p:nvSpPr>
        <p:spPr>
          <a:xfrm>
            <a:off x="5183188" y="1282535"/>
            <a:ext cx="6172200" cy="4578515"/>
          </a:xfrm>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ro-RO" dirty="0" smtClean="0"/>
          </a:p>
          <a:p>
            <a:endParaRPr lang="en-GB" dirty="0" smtClean="0"/>
          </a:p>
          <a:p>
            <a:endParaRPr lang="en-GB" dirty="0"/>
          </a:p>
        </p:txBody>
      </p:sp>
    </p:spTree>
    <p:extLst>
      <p:ext uri="{BB962C8B-B14F-4D97-AF65-F5344CB8AC3E}">
        <p14:creationId xmlns:p14="http://schemas.microsoft.com/office/powerpoint/2010/main" val="3082185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o-RO" dirty="0" smtClean="0"/>
              <a:t>www.anre.ro</a:t>
            </a:r>
            <a:endParaRPr lang="en-GB" dirty="0"/>
          </a:p>
        </p:txBody>
      </p:sp>
      <p:sp>
        <p:nvSpPr>
          <p:cNvPr id="3" name="Footer Placeholder 2"/>
          <p:cNvSpPr>
            <a:spLocks noGrp="1"/>
          </p:cNvSpPr>
          <p:nvPr>
            <p:ph type="ftr" sz="quarter" idx="11"/>
          </p:nvPr>
        </p:nvSpPr>
        <p:spPr/>
        <p:txBody>
          <a:bodyPr/>
          <a:lstStyle/>
          <a:p>
            <a:endParaRPr lang="ro-RO" dirty="0" smtClean="0"/>
          </a:p>
          <a:p>
            <a:endParaRPr lang="en-GB" dirty="0" smtClean="0"/>
          </a:p>
          <a:p>
            <a:endParaRPr lang="en-GB" dirty="0"/>
          </a:p>
        </p:txBody>
      </p:sp>
      <p:sp>
        <p:nvSpPr>
          <p:cNvPr id="4" name="Slide Number Placeholder 3"/>
          <p:cNvSpPr>
            <a:spLocks noGrp="1"/>
          </p:cNvSpPr>
          <p:nvPr>
            <p:ph type="sldNum" sz="quarter" idx="12"/>
          </p:nvPr>
        </p:nvSpPr>
        <p:spPr/>
        <p:txBody>
          <a:bodyPr/>
          <a:lstStyle/>
          <a:p>
            <a:endParaRPr lang="en-GB" dirty="0"/>
          </a:p>
        </p:txBody>
      </p:sp>
      <p:sp>
        <p:nvSpPr>
          <p:cNvPr id="5" name="Subtitle 2"/>
          <p:cNvSpPr>
            <a:spLocks noGrp="1"/>
          </p:cNvSpPr>
          <p:nvPr>
            <p:ph type="subTitle" idx="1" hasCustomPrompt="1"/>
          </p:nvPr>
        </p:nvSpPr>
        <p:spPr>
          <a:xfrm>
            <a:off x="838200" y="3800104"/>
            <a:ext cx="9144000" cy="2101932"/>
          </a:xfrm>
        </p:spPr>
        <p:txBody>
          <a:bodyPr/>
          <a:lstStyle>
            <a:lvl1pPr marL="0" indent="0" algn="l">
              <a:buNone/>
              <a:defRPr sz="22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V</a:t>
            </a:r>
            <a:r>
              <a:rPr lang="ro-RO" dirty="0" smtClean="0"/>
              <a:t>ă mulţumim pentru atenţie!</a:t>
            </a:r>
          </a:p>
          <a:p>
            <a:endParaRPr lang="ro-RO" dirty="0" smtClean="0"/>
          </a:p>
          <a:p>
            <a:endParaRPr lang="en-GB" dirty="0" smtClean="0"/>
          </a:p>
          <a:p>
            <a:r>
              <a:rPr lang="ro-RO" dirty="0" smtClean="0"/>
              <a:t>Str. Constantin Nacu, nr.3, Sector 2, Bucureşti, România</a:t>
            </a:r>
          </a:p>
          <a:p>
            <a:r>
              <a:rPr lang="ro-RO" dirty="0" smtClean="0"/>
              <a:t>Tel:</a:t>
            </a:r>
            <a:r>
              <a:rPr lang="en-GB" dirty="0" smtClean="0"/>
              <a:t> +4021 327 8100. Fax: +4021 312 4365. E-mail: anre@anre.ro</a:t>
            </a:r>
            <a:endParaRPr lang="en-GB" dirty="0"/>
          </a:p>
        </p:txBody>
      </p:sp>
    </p:spTree>
    <p:extLst>
      <p:ext uri="{BB962C8B-B14F-4D97-AF65-F5344CB8AC3E}">
        <p14:creationId xmlns:p14="http://schemas.microsoft.com/office/powerpoint/2010/main" val="1382214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ro-RO"/>
              <a:t>16.03.2017</a:t>
            </a:r>
          </a:p>
        </p:txBody>
      </p:sp>
      <p:sp>
        <p:nvSpPr>
          <p:cNvPr id="3" name="Footer Placeholder 4"/>
          <p:cNvSpPr>
            <a:spLocks noGrp="1"/>
          </p:cNvSpPr>
          <p:nvPr>
            <p:ph type="ftr" sz="quarter" idx="11"/>
          </p:nvPr>
        </p:nvSpPr>
        <p:spPr/>
        <p:txBody>
          <a:bodyPr/>
          <a:lstStyle>
            <a:lvl1pPr>
              <a:defRPr/>
            </a:lvl1pPr>
          </a:lstStyle>
          <a:p>
            <a:pPr>
              <a:defRPr/>
            </a:pPr>
            <a:r>
              <a:rPr lang="en-US"/>
              <a:t>www.anre.ro</a:t>
            </a:r>
          </a:p>
        </p:txBody>
      </p:sp>
      <p:sp>
        <p:nvSpPr>
          <p:cNvPr id="4" name="Slide Number Placeholder 5"/>
          <p:cNvSpPr>
            <a:spLocks noGrp="1"/>
          </p:cNvSpPr>
          <p:nvPr>
            <p:ph type="sldNum" sz="quarter" idx="12"/>
          </p:nvPr>
        </p:nvSpPr>
        <p:spPr/>
        <p:txBody>
          <a:bodyPr/>
          <a:lstStyle>
            <a:lvl1pPr>
              <a:defRPr/>
            </a:lvl1pPr>
          </a:lstStyle>
          <a:p>
            <a:fld id="{E8582E25-B5C5-4EF4-BD54-7C75A38C9E16}" type="slidenum">
              <a:rPr lang="ro-RO" altLang="ro-RO"/>
              <a:pPr/>
              <a:t>‹#›</a:t>
            </a:fld>
            <a:endParaRPr lang="ro-RO" alt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271811"/>
            <a:ext cx="10515600" cy="360000"/>
          </a:xfrm>
          <a:prstGeom prst="rect">
            <a:avLst/>
          </a:prstGeom>
        </p:spPr>
        <p:txBody>
          <a:bodyPr vert="horz" lIns="91440" tIns="45720" rIns="91440" bIns="45720" rtlCol="0" anchor="ctr">
            <a:normAutofit/>
          </a:bodyPr>
          <a:lstStyle/>
          <a:p>
            <a:r>
              <a:rPr lang="en-GB" dirty="0" smtClean="0"/>
              <a:t>           </a:t>
            </a:r>
            <a:r>
              <a:rPr lang="ro-RO" dirty="0" smtClean="0"/>
              <a:t>         </a:t>
            </a:r>
            <a:r>
              <a:rPr lang="en-GB" dirty="0" smtClean="0"/>
              <a:t>   </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dirty="0"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ro-RO" dirty="0" smtClean="0"/>
              <a:t>www.anre.ro</a:t>
            </a:r>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smtClean="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GB" dirty="0" smtClean="0"/>
          </a:p>
          <a:p>
            <a:endParaRPr lang="en-GB" dirty="0"/>
          </a:p>
        </p:txBody>
      </p:sp>
      <p:pic>
        <p:nvPicPr>
          <p:cNvPr id="7" name="Picture 6"/>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824395" y="340428"/>
            <a:ext cx="853798" cy="745571"/>
          </a:xfrm>
          <a:prstGeom prst="rect">
            <a:avLst/>
          </a:prstGeom>
        </p:spPr>
      </p:pic>
      <p:pic>
        <p:nvPicPr>
          <p:cNvPr id="8" name="Picture 7"/>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10800681" y="342130"/>
            <a:ext cx="563880" cy="790657"/>
          </a:xfrm>
          <a:prstGeom prst="rect">
            <a:avLst/>
          </a:prstGeom>
        </p:spPr>
      </p:pic>
      <p:sp>
        <p:nvSpPr>
          <p:cNvPr id="9" name="TextBox 8"/>
          <p:cNvSpPr txBox="1"/>
          <p:nvPr userDrawn="1"/>
        </p:nvSpPr>
        <p:spPr>
          <a:xfrm>
            <a:off x="3087445" y="591263"/>
            <a:ext cx="6508376" cy="307777"/>
          </a:xfrm>
          <a:prstGeom prst="rect">
            <a:avLst/>
          </a:prstGeom>
          <a:noFill/>
        </p:spPr>
        <p:txBody>
          <a:bodyPr wrap="square" rtlCol="0">
            <a:spAutoFit/>
          </a:bodyPr>
          <a:lstStyle/>
          <a:p>
            <a:r>
              <a:rPr lang="en-GB" sz="1400" b="1" dirty="0" smtClean="0">
                <a:latin typeface="Arial" panose="020B0604020202020204" pitchFamily="34" charset="0"/>
                <a:cs typeface="Arial" panose="020B0604020202020204" pitchFamily="34" charset="0"/>
              </a:rPr>
              <a:t>AUTORITATEA NA</a:t>
            </a:r>
            <a:r>
              <a:rPr lang="ro-RO" sz="1400" b="1" dirty="0" smtClean="0">
                <a:latin typeface="Arial" panose="020B0604020202020204" pitchFamily="34" charset="0"/>
                <a:cs typeface="Arial" panose="020B0604020202020204" pitchFamily="34" charset="0"/>
              </a:rPr>
              <a:t>ŢIONALĂ DE REGLEMENTARE ÎN DOMENIUL ENERGIEI</a:t>
            </a:r>
            <a:endParaRPr lang="en-GB" sz="1400" b="1" dirty="0">
              <a:latin typeface="Arial" panose="020B0604020202020204" pitchFamily="34" charset="0"/>
              <a:cs typeface="Arial" panose="020B0604020202020204" pitchFamily="34" charset="0"/>
            </a:endParaRPr>
          </a:p>
        </p:txBody>
      </p:sp>
      <p:cxnSp>
        <p:nvCxnSpPr>
          <p:cNvPr id="11" name="Straight Connector 10"/>
          <p:cNvCxnSpPr/>
          <p:nvPr userDrawn="1"/>
        </p:nvCxnSpPr>
        <p:spPr>
          <a:xfrm>
            <a:off x="838200" y="1161823"/>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838200" y="6315987"/>
            <a:ext cx="10515600" cy="0"/>
          </a:xfrm>
          <a:prstGeom prst="line">
            <a:avLst/>
          </a:prstGeom>
          <a:ln w="25400">
            <a:solidFill>
              <a:srgbClr val="002B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139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7" r:id="rId5"/>
    <p:sldLayoutId id="2147483655" r:id="rId6"/>
    <p:sldLayoutId id="2147483658" r:id="rId7"/>
  </p:sldLayoutIdLst>
  <p:txStyles>
    <p:titleStyle>
      <a:lvl1pPr algn="l" defTabSz="914400" rtl="0" eaLnBrk="1" latinLnBrk="0" hangingPunct="1">
        <a:lnSpc>
          <a:spcPct val="90000"/>
        </a:lnSpc>
        <a:spcBef>
          <a:spcPct val="0"/>
        </a:spcBef>
        <a:buNone/>
        <a:defRPr sz="16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anre.ro/ro/eficienta-energetica/rapoarte/rapoarte-de-progres"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anre.ro/ro/eficienta-energetica/rapoarte/rapoarte-monitorizare-consumatori-finali-energie" TargetMode="External"/><Relationship Id="rId4" Type="http://schemas.openxmlformats.org/officeDocument/2006/relationships/hyperlink" Target="http://www.anre.ro/ro/eficienta-energetica/rapoarte/rapoarte-de-monitorizare-a-implementarii-planului-national-de-actiune-in-domeniul-eficientei-energetice-pnae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www.anre.ro/ro/eficienta-energetica/informatii-de-interes-public/info-manageri-energetici-auditori-energetici/manager-energetic-pentru-industrie"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hyperlink" Target="https://www.anre.ro/ro/eficienta-energetica/legislatie/legislatie-efic-en" TargetMode="External"/><Relationship Id="rId4" Type="http://schemas.openxmlformats.org/officeDocument/2006/relationships/hyperlink" Target="https://www.anre.ro/ro/eficienta-energetica/informatii-de-interes-public/info-manageri-energetici-auditori-energetici/manager-energetic-pentru-localitati"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anre.ro/ro/eficienta-energetica/informatii-de-interes-public/info-manageri-energetici-auditori-energetici/informatii-autorizare-auditori-energetici-in-industrie1441616432"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https://www.anre.ro/ro/eficienta-energetica/informatii-de-interes-public/info-manageri-energetici-auditori-energetici/informatii-autorizare-auditori-energetici-in-industrie"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5" name="Title 4"/>
          <p:cNvSpPr>
            <a:spLocks noGrp="1"/>
          </p:cNvSpPr>
          <p:nvPr>
            <p:ph type="ctrTitle"/>
          </p:nvPr>
        </p:nvSpPr>
        <p:spPr>
          <a:xfrm>
            <a:off x="1600200" y="3141126"/>
            <a:ext cx="7117774" cy="480131"/>
          </a:xfrm>
          <a:prstGeom prst="rect">
            <a:avLst/>
          </a:prstGeom>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2800" b="0" dirty="0" smtClean="0">
                <a:solidFill>
                  <a:srgbClr val="0070C0"/>
                </a:solidFill>
                <a:latin typeface="+mj-lt"/>
              </a:rPr>
              <a:t>Nout</a:t>
            </a:r>
            <a:r>
              <a:rPr lang="ro-RO" sz="2800" b="0" dirty="0" smtClean="0">
                <a:solidFill>
                  <a:srgbClr val="0070C0"/>
                </a:solidFill>
                <a:latin typeface="+mj-lt"/>
              </a:rPr>
              <a:t>ăți în domeniul eficienței energetice</a:t>
            </a:r>
            <a:endParaRPr lang="ro-RO" altLang="ro-RO" sz="2800" dirty="0" smtClean="0">
              <a:solidFill>
                <a:srgbClr val="0070C0"/>
              </a:solidFill>
              <a:effectLst>
                <a:outerShdw blurRad="38100" dist="38100" dir="2700000" algn="tl">
                  <a:srgbClr val="C0C0C0"/>
                </a:outerShdw>
              </a:effectLst>
              <a:latin typeface="+mj-lt"/>
            </a:endParaRPr>
          </a:p>
        </p:txBody>
      </p:sp>
      <p:sp>
        <p:nvSpPr>
          <p:cNvPr id="6" name="Slide Number Placeholder 1"/>
          <p:cNvSpPr>
            <a:spLocks noGrp="1"/>
          </p:cNvSpPr>
          <p:nvPr>
            <p:ph type="sldNum" sz="quarter" idx="12"/>
          </p:nvPr>
        </p:nvSpPr>
        <p:spPr bwMode="auto">
          <a:xfrm>
            <a:off x="8610600" y="6356350"/>
            <a:ext cx="2743200" cy="365125"/>
          </a:xfrm>
          <a:noFill/>
          <a:ln>
            <a:miter lim="800000"/>
            <a:headEnd/>
            <a:tailEnd/>
          </a:ln>
        </p:spPr>
        <p:txBody>
          <a:bodyPr/>
          <a:lstStyle/>
          <a:p>
            <a:r>
              <a:rPr lang="ro-RO" altLang="ro-RO" dirty="0" smtClean="0">
                <a:solidFill>
                  <a:prstClr val="black">
                    <a:tint val="75000"/>
                  </a:prstClr>
                </a:solidFill>
              </a:rPr>
              <a:t>1</a:t>
            </a:r>
            <a:endParaRPr lang="ro-RO" altLang="ro-RO" dirty="0">
              <a:solidFill>
                <a:prstClr val="black">
                  <a:tint val="75000"/>
                </a:prstClr>
              </a:solidFill>
            </a:endParaRPr>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9439387" y="574021"/>
            <a:ext cx="1295400" cy="417195"/>
          </a:xfrm>
          <a:prstGeom prst="rect">
            <a:avLst/>
          </a:prstGeom>
          <a:noFill/>
        </p:spPr>
      </p:pic>
      <p:sp>
        <p:nvSpPr>
          <p:cNvPr id="3" name="Rectangle 2"/>
          <p:cNvSpPr/>
          <p:nvPr/>
        </p:nvSpPr>
        <p:spPr>
          <a:xfrm>
            <a:off x="8063074" y="5094649"/>
            <a:ext cx="2036840" cy="369332"/>
          </a:xfrm>
          <a:prstGeom prst="rect">
            <a:avLst/>
          </a:prstGeom>
        </p:spPr>
        <p:txBody>
          <a:bodyPr wrap="none">
            <a:spAutoFit/>
          </a:bodyPr>
          <a:lstStyle/>
          <a:p>
            <a:r>
              <a:rPr lang="ro-RO" b="1" i="1" dirty="0">
                <a:solidFill>
                  <a:srgbClr val="0070C0"/>
                </a:solidFill>
                <a:latin typeface="+mj-lt"/>
                <a:ea typeface="Calibri" panose="020F0502020204030204" pitchFamily="34" charset="0"/>
              </a:rPr>
              <a:t>Reprezentanți  ANRE</a:t>
            </a:r>
            <a:endParaRPr lang="ro-RO" dirty="0">
              <a:latin typeface="+mj-lt"/>
            </a:endParaRPr>
          </a:p>
        </p:txBody>
      </p:sp>
    </p:spTree>
    <p:extLst>
      <p:ext uri="{BB962C8B-B14F-4D97-AF65-F5344CB8AC3E}">
        <p14:creationId xmlns:p14="http://schemas.microsoft.com/office/powerpoint/2010/main" val="10628495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9" name="Title 8"/>
          <p:cNvSpPr>
            <a:spLocks noGrp="1"/>
          </p:cNvSpPr>
          <p:nvPr>
            <p:ph type="title"/>
          </p:nvPr>
        </p:nvSpPr>
        <p:spPr>
          <a:xfrm>
            <a:off x="1061049" y="1305587"/>
            <a:ext cx="9790981" cy="424732"/>
          </a:xfrm>
          <a:prstGeom prst="rect">
            <a:avLst/>
          </a:prstGeom>
        </p:spPr>
        <p:txBody>
          <a:bodyPr wrap="square">
            <a:spAutoFit/>
          </a:bodyPr>
          <a:lstStyle/>
          <a:p>
            <a:pPr algn="ctr">
              <a:defRPr/>
            </a:pPr>
            <a:r>
              <a:rPr lang="en-GB" sz="2400" dirty="0" smtClean="0">
                <a:solidFill>
                  <a:srgbClr val="0070C0"/>
                </a:solidFill>
                <a:latin typeface="Calibri Body"/>
                <a:cs typeface="Times New Roman" panose="02020603050405020304" pitchFamily="18" charset="0"/>
              </a:rPr>
              <a:t>Legisla</a:t>
            </a:r>
            <a:r>
              <a:rPr lang="ro-RO" sz="2400" dirty="0" smtClean="0">
                <a:solidFill>
                  <a:srgbClr val="0070C0"/>
                </a:solidFill>
                <a:latin typeface="Calibri Body"/>
                <a:cs typeface="Times New Roman" panose="02020603050405020304" pitchFamily="18" charset="0"/>
              </a:rPr>
              <a:t>ți</a:t>
            </a:r>
            <a:r>
              <a:rPr lang="en-US" sz="2400" dirty="0" smtClean="0">
                <a:solidFill>
                  <a:srgbClr val="0070C0"/>
                </a:solidFill>
                <a:latin typeface="Calibri Body"/>
                <a:cs typeface="Times New Roman" panose="02020603050405020304" pitchFamily="18" charset="0"/>
              </a:rPr>
              <a:t>a</a:t>
            </a:r>
            <a:r>
              <a:rPr lang="ro-RO" sz="2400" dirty="0" smtClean="0">
                <a:solidFill>
                  <a:srgbClr val="0070C0"/>
                </a:solidFill>
                <a:latin typeface="Calibri Body"/>
                <a:cs typeface="Times New Roman" panose="02020603050405020304" pitchFamily="18" charset="0"/>
              </a:rPr>
              <a:t> europeană în domeniul energiei şi mediului </a:t>
            </a:r>
            <a:endParaRPr lang="ro-RO" sz="2400" dirty="0">
              <a:solidFill>
                <a:srgbClr val="0070C0"/>
              </a:solidFill>
              <a:latin typeface="Calibri Body"/>
              <a:cs typeface="Times New Roman" panose="02020603050405020304" pitchFamily="18" charset="0"/>
            </a:endParaRPr>
          </a:p>
        </p:txBody>
      </p:sp>
      <p:sp>
        <p:nvSpPr>
          <p:cNvPr id="2" name="Rectangle 1"/>
          <p:cNvSpPr/>
          <p:nvPr/>
        </p:nvSpPr>
        <p:spPr>
          <a:xfrm>
            <a:off x="7508735" y="3773976"/>
            <a:ext cx="3388761" cy="338554"/>
          </a:xfrm>
          <a:prstGeom prst="rect">
            <a:avLst/>
          </a:prstGeom>
        </p:spPr>
        <p:txBody>
          <a:bodyPr wrap="square">
            <a:spAutoFit/>
          </a:bodyPr>
          <a:lstStyle/>
          <a:p>
            <a:r>
              <a:rPr lang="en-GB" sz="1600" b="1" i="1" dirty="0" smtClean="0">
                <a:solidFill>
                  <a:srgbClr val="0070C0"/>
                </a:solidFill>
              </a:rPr>
              <a:t>CLEAN </a:t>
            </a:r>
            <a:r>
              <a:rPr lang="en-GB" sz="1600" b="1" i="1" dirty="0">
                <a:solidFill>
                  <a:srgbClr val="0070C0"/>
                </a:solidFill>
              </a:rPr>
              <a:t>ENERGY FOR ALL </a:t>
            </a:r>
            <a:r>
              <a:rPr lang="en-GB" sz="1600" b="1" i="1" dirty="0" smtClean="0">
                <a:solidFill>
                  <a:srgbClr val="0070C0"/>
                </a:solidFill>
              </a:rPr>
              <a:t>EUROPEANS</a:t>
            </a:r>
            <a:endParaRPr lang="en-GB" sz="1600" dirty="0"/>
          </a:p>
        </p:txBody>
      </p:sp>
      <p:pic>
        <p:nvPicPr>
          <p:cNvPr id="10" name="Picture 9"/>
          <p:cNvPicPr>
            <a:picLocks noChangeAspect="1"/>
          </p:cNvPicPr>
          <p:nvPr/>
        </p:nvPicPr>
        <p:blipFill>
          <a:blip r:embed="rId3"/>
          <a:stretch>
            <a:fillRect/>
          </a:stretch>
        </p:blipFill>
        <p:spPr>
          <a:xfrm>
            <a:off x="9013176" y="4259129"/>
            <a:ext cx="1742244" cy="1643558"/>
          </a:xfrm>
          <a:prstGeom prst="rect">
            <a:avLst/>
          </a:prstGeom>
        </p:spPr>
      </p:pic>
      <p:pic>
        <p:nvPicPr>
          <p:cNvPr id="11" name="Picture 10"/>
          <p:cNvPicPr>
            <a:picLocks noChangeAspect="1"/>
          </p:cNvPicPr>
          <p:nvPr/>
        </p:nvPicPr>
        <p:blipFill>
          <a:blip r:embed="rId4"/>
          <a:stretch>
            <a:fillRect/>
          </a:stretch>
        </p:blipFill>
        <p:spPr>
          <a:xfrm>
            <a:off x="7450590" y="1741305"/>
            <a:ext cx="1768417" cy="1622575"/>
          </a:xfrm>
          <a:prstGeom prst="rect">
            <a:avLst/>
          </a:prstGeom>
        </p:spPr>
      </p:pic>
      <p:pic>
        <p:nvPicPr>
          <p:cNvPr id="12" name="Picture 11"/>
          <p:cNvPicPr>
            <a:picLocks noChangeAspect="1"/>
          </p:cNvPicPr>
          <p:nvPr/>
        </p:nvPicPr>
        <p:blipFill>
          <a:blip r:embed="rId5"/>
          <a:stretch>
            <a:fillRect/>
          </a:stretch>
        </p:blipFill>
        <p:spPr>
          <a:xfrm>
            <a:off x="9857869" y="1800361"/>
            <a:ext cx="1707737" cy="1624095"/>
          </a:xfrm>
          <a:prstGeom prst="rect">
            <a:avLst/>
          </a:prstGeom>
        </p:spPr>
      </p:pic>
      <p:sp>
        <p:nvSpPr>
          <p:cNvPr id="16" name="Slide Number Placeholder 15"/>
          <p:cNvSpPr>
            <a:spLocks noGrp="1"/>
          </p:cNvSpPr>
          <p:nvPr>
            <p:ph type="sldNum" sz="quarter" idx="12"/>
          </p:nvPr>
        </p:nvSpPr>
        <p:spPr/>
        <p:txBody>
          <a:bodyPr/>
          <a:lstStyle/>
          <a:p>
            <a:r>
              <a:rPr lang="ro-RO" dirty="0" smtClean="0">
                <a:solidFill>
                  <a:prstClr val="black">
                    <a:tint val="75000"/>
                  </a:prstClr>
                </a:solidFill>
              </a:rPr>
              <a:t>2</a:t>
            </a:r>
            <a:endParaRPr lang="en-GB" dirty="0">
              <a:solidFill>
                <a:prstClr val="black">
                  <a:tint val="75000"/>
                </a:prstClr>
              </a:solidFill>
            </a:endParaRPr>
          </a:p>
        </p:txBody>
      </p:sp>
      <p:pic>
        <p:nvPicPr>
          <p:cNvPr id="3" name="Picture 2"/>
          <p:cNvPicPr>
            <a:picLocks noChangeAspect="1"/>
          </p:cNvPicPr>
          <p:nvPr/>
        </p:nvPicPr>
        <p:blipFill>
          <a:blip r:embed="rId6"/>
          <a:stretch>
            <a:fillRect/>
          </a:stretch>
        </p:blipFill>
        <p:spPr>
          <a:xfrm>
            <a:off x="613184" y="2250976"/>
            <a:ext cx="6949439" cy="2977184"/>
          </a:xfrm>
          <a:prstGeom prst="rect">
            <a:avLst/>
          </a:prstGeom>
        </p:spPr>
      </p:pic>
      <p:pic>
        <p:nvPicPr>
          <p:cNvPr id="15" name="Picture 14"/>
          <p:cNvPicPr/>
          <p:nvPr/>
        </p:nvPicPr>
        <p:blipFill>
          <a:blip r:embed="rId7">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789116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16" name="Slide Number Placeholder 15"/>
          <p:cNvSpPr>
            <a:spLocks noGrp="1"/>
          </p:cNvSpPr>
          <p:nvPr>
            <p:ph type="sldNum" sz="quarter" idx="12"/>
          </p:nvPr>
        </p:nvSpPr>
        <p:spPr/>
        <p:txBody>
          <a:bodyPr/>
          <a:lstStyle/>
          <a:p>
            <a:r>
              <a:rPr lang="ro-RO" dirty="0" smtClean="0">
                <a:solidFill>
                  <a:prstClr val="black">
                    <a:tint val="75000"/>
                  </a:prstClr>
                </a:solidFill>
              </a:rPr>
              <a:t>2</a:t>
            </a:r>
            <a:endParaRPr lang="en-GB" dirty="0">
              <a:solidFill>
                <a:prstClr val="black">
                  <a:tint val="75000"/>
                </a:prstClr>
              </a:solidFill>
            </a:endParaRPr>
          </a:p>
        </p:txBody>
      </p:sp>
      <p:pic>
        <p:nvPicPr>
          <p:cNvPr id="15" name="Picture 14"/>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6" name="Rectangle 5"/>
          <p:cNvSpPr/>
          <p:nvPr/>
        </p:nvSpPr>
        <p:spPr>
          <a:xfrm>
            <a:off x="1398494" y="1216539"/>
            <a:ext cx="9531275" cy="830997"/>
          </a:xfrm>
          <a:prstGeom prst="rect">
            <a:avLst/>
          </a:prstGeom>
        </p:spPr>
        <p:txBody>
          <a:bodyPr wrap="square">
            <a:spAutoFit/>
          </a:bodyPr>
          <a:lstStyle/>
          <a:p>
            <a:pPr algn="ctr"/>
            <a:r>
              <a:rPr lang="en-US" sz="1600" b="1" dirty="0" smtClean="0">
                <a:solidFill>
                  <a:srgbClr val="000000"/>
                </a:solidFill>
              </a:rPr>
              <a:t>D</a:t>
            </a:r>
            <a:r>
              <a:rPr lang="ro-RO" sz="1600" b="1" dirty="0" smtClean="0">
                <a:solidFill>
                  <a:srgbClr val="000000"/>
                </a:solidFill>
              </a:rPr>
              <a:t>ecembrie</a:t>
            </a:r>
            <a:r>
              <a:rPr lang="en-US" sz="1600" b="1" dirty="0" smtClean="0">
                <a:solidFill>
                  <a:srgbClr val="000000"/>
                </a:solidFill>
              </a:rPr>
              <a:t> </a:t>
            </a:r>
            <a:r>
              <a:rPr lang="ro-RO" sz="1600" b="1" dirty="0" smtClean="0">
                <a:solidFill>
                  <a:srgbClr val="000000"/>
                </a:solidFill>
              </a:rPr>
              <a:t>2018,</a:t>
            </a:r>
            <a:r>
              <a:rPr lang="en-US" sz="1600" b="1" dirty="0" smtClean="0">
                <a:solidFill>
                  <a:srgbClr val="000000"/>
                </a:solidFill>
              </a:rPr>
              <a:t> </a:t>
            </a:r>
            <a:r>
              <a:rPr lang="ro-RO" sz="1600" b="1" dirty="0" smtClean="0">
                <a:solidFill>
                  <a:srgbClr val="000000"/>
                </a:solidFill>
              </a:rPr>
              <a:t>în</a:t>
            </a:r>
            <a:r>
              <a:rPr lang="en-US" sz="1600" b="1" dirty="0" smtClean="0">
                <a:solidFill>
                  <a:srgbClr val="000000"/>
                </a:solidFill>
              </a:rPr>
              <a:t> </a:t>
            </a:r>
            <a:r>
              <a:rPr lang="ro-RO" sz="1600" b="1" dirty="0" smtClean="0">
                <a:solidFill>
                  <a:srgbClr val="000000"/>
                </a:solidFill>
              </a:rPr>
              <a:t>Jurnalul</a:t>
            </a:r>
            <a:r>
              <a:rPr lang="en-US" sz="1600" b="1" dirty="0" smtClean="0">
                <a:solidFill>
                  <a:srgbClr val="000000"/>
                </a:solidFill>
              </a:rPr>
              <a:t> </a:t>
            </a:r>
            <a:r>
              <a:rPr lang="ro-RO" sz="1600" b="1" dirty="0" smtClean="0">
                <a:solidFill>
                  <a:srgbClr val="000000"/>
                </a:solidFill>
              </a:rPr>
              <a:t>Oficial</a:t>
            </a:r>
            <a:r>
              <a:rPr lang="en-US" sz="1600" b="1" dirty="0" smtClean="0">
                <a:solidFill>
                  <a:srgbClr val="000000"/>
                </a:solidFill>
              </a:rPr>
              <a:t> </a:t>
            </a:r>
            <a:r>
              <a:rPr lang="ro-RO" sz="1600" b="1" dirty="0" smtClean="0">
                <a:solidFill>
                  <a:srgbClr val="000000"/>
                </a:solidFill>
              </a:rPr>
              <a:t>al</a:t>
            </a:r>
            <a:r>
              <a:rPr lang="en-US" sz="1600" b="1" dirty="0" smtClean="0">
                <a:solidFill>
                  <a:srgbClr val="000000"/>
                </a:solidFill>
              </a:rPr>
              <a:t> </a:t>
            </a:r>
            <a:r>
              <a:rPr lang="ro-RO" sz="1600" b="1" dirty="0" smtClean="0">
                <a:solidFill>
                  <a:srgbClr val="000000"/>
                </a:solidFill>
              </a:rPr>
              <a:t>Uniunii</a:t>
            </a:r>
            <a:r>
              <a:rPr lang="en-US" sz="1600" b="1" dirty="0" smtClean="0">
                <a:solidFill>
                  <a:srgbClr val="000000"/>
                </a:solidFill>
              </a:rPr>
              <a:t> </a:t>
            </a:r>
            <a:r>
              <a:rPr lang="ro-RO" sz="1600" b="1" dirty="0" smtClean="0">
                <a:solidFill>
                  <a:srgbClr val="000000"/>
                </a:solidFill>
              </a:rPr>
              <a:t>Europene</a:t>
            </a:r>
            <a:r>
              <a:rPr lang="en-US" sz="1600" b="1" dirty="0" smtClean="0">
                <a:solidFill>
                  <a:srgbClr val="000000"/>
                </a:solidFill>
              </a:rPr>
              <a:t> </a:t>
            </a:r>
            <a:r>
              <a:rPr lang="ro-RO" sz="1600" b="1" dirty="0" smtClean="0">
                <a:solidFill>
                  <a:srgbClr val="000000"/>
                </a:solidFill>
              </a:rPr>
              <a:t>(L328),</a:t>
            </a:r>
            <a:r>
              <a:rPr lang="en-US" sz="1600" b="1" dirty="0" smtClean="0">
                <a:solidFill>
                  <a:srgbClr val="000000"/>
                </a:solidFill>
              </a:rPr>
              <a:t> </a:t>
            </a:r>
            <a:r>
              <a:rPr lang="ro-RO" sz="1600" b="1" dirty="0" smtClean="0">
                <a:solidFill>
                  <a:srgbClr val="000000"/>
                </a:solidFill>
              </a:rPr>
              <a:t>au</a:t>
            </a:r>
            <a:r>
              <a:rPr lang="en-US" sz="1600" b="1" dirty="0" smtClean="0">
                <a:solidFill>
                  <a:srgbClr val="000000"/>
                </a:solidFill>
              </a:rPr>
              <a:t> </a:t>
            </a:r>
            <a:r>
              <a:rPr lang="ro-RO" sz="1600" b="1" dirty="0" smtClean="0">
                <a:solidFill>
                  <a:srgbClr val="000000"/>
                </a:solidFill>
              </a:rPr>
              <a:t>fost</a:t>
            </a:r>
            <a:r>
              <a:rPr lang="en-US" sz="1600" b="1" dirty="0" smtClean="0">
                <a:solidFill>
                  <a:srgbClr val="000000"/>
                </a:solidFill>
              </a:rPr>
              <a:t> </a:t>
            </a:r>
            <a:r>
              <a:rPr lang="ro-RO" sz="1600" b="1" dirty="0" smtClean="0">
                <a:solidFill>
                  <a:srgbClr val="000000"/>
                </a:solidFill>
              </a:rPr>
              <a:t>publicate</a:t>
            </a:r>
            <a:r>
              <a:rPr lang="en-US" sz="1600" b="1" dirty="0" smtClean="0">
                <a:solidFill>
                  <a:srgbClr val="000000"/>
                </a:solidFill>
              </a:rPr>
              <a:t> </a:t>
            </a:r>
            <a:r>
              <a:rPr lang="ro-RO" sz="1600" b="1" dirty="0" smtClean="0">
                <a:solidFill>
                  <a:srgbClr val="000000"/>
                </a:solidFill>
              </a:rPr>
              <a:t>trei</a:t>
            </a:r>
            <a:r>
              <a:rPr lang="en-US" sz="1600" b="1" dirty="0" smtClean="0">
                <a:solidFill>
                  <a:srgbClr val="000000"/>
                </a:solidFill>
              </a:rPr>
              <a:t> Directive a</a:t>
            </a:r>
            <a:r>
              <a:rPr lang="ro-RO" sz="1600" b="1" dirty="0" smtClean="0">
                <a:solidFill>
                  <a:srgbClr val="000000"/>
                </a:solidFill>
              </a:rPr>
              <a:t>ferente</a:t>
            </a:r>
            <a:r>
              <a:rPr lang="en-US" sz="1600" b="1" dirty="0" smtClean="0">
                <a:solidFill>
                  <a:srgbClr val="000000"/>
                </a:solidFill>
              </a:rPr>
              <a:t> </a:t>
            </a:r>
            <a:r>
              <a:rPr lang="ro-RO" sz="1600" b="1" dirty="0" smtClean="0">
                <a:solidFill>
                  <a:srgbClr val="000000"/>
                </a:solidFill>
              </a:rPr>
              <a:t>pachetului</a:t>
            </a:r>
            <a:r>
              <a:rPr lang="en-US" sz="1600" b="1" dirty="0" smtClean="0">
                <a:solidFill>
                  <a:srgbClr val="000000"/>
                </a:solidFill>
              </a:rPr>
              <a:t> </a:t>
            </a:r>
            <a:r>
              <a:rPr lang="ro-RO" sz="1600" b="1" dirty="0" smtClean="0">
                <a:solidFill>
                  <a:srgbClr val="000000"/>
                </a:solidFill>
              </a:rPr>
              <a:t>legislative</a:t>
            </a:r>
            <a:r>
              <a:rPr lang="en-US" sz="1600" b="1" dirty="0" smtClean="0">
                <a:solidFill>
                  <a:srgbClr val="000000"/>
                </a:solidFill>
              </a:rPr>
              <a:t> </a:t>
            </a:r>
            <a:r>
              <a:rPr lang="ro-RO" sz="1600" b="1" dirty="0" smtClean="0">
                <a:solidFill>
                  <a:srgbClr val="FF0000"/>
                </a:solidFill>
              </a:rPr>
              <a:t>"Energie</a:t>
            </a:r>
            <a:r>
              <a:rPr lang="en-US" sz="1600" b="1" dirty="0" smtClean="0">
                <a:solidFill>
                  <a:srgbClr val="FF0000"/>
                </a:solidFill>
              </a:rPr>
              <a:t> </a:t>
            </a:r>
            <a:r>
              <a:rPr lang="ro-RO" sz="1600" b="1" dirty="0" smtClean="0">
                <a:solidFill>
                  <a:srgbClr val="FF0000"/>
                </a:solidFill>
              </a:rPr>
              <a:t>Curată</a:t>
            </a:r>
            <a:r>
              <a:rPr lang="en-US" sz="1600" b="1" dirty="0" smtClean="0">
                <a:solidFill>
                  <a:srgbClr val="FF0000"/>
                </a:solidFill>
              </a:rPr>
              <a:t> </a:t>
            </a:r>
            <a:r>
              <a:rPr lang="ro-RO" sz="1600" b="1" dirty="0" smtClean="0">
                <a:solidFill>
                  <a:srgbClr val="FF0000"/>
                </a:solidFill>
              </a:rPr>
              <a:t>pentru</a:t>
            </a:r>
            <a:r>
              <a:rPr lang="en-US" sz="1600" b="1" dirty="0" smtClean="0">
                <a:solidFill>
                  <a:srgbClr val="FF0000"/>
                </a:solidFill>
              </a:rPr>
              <a:t> t</a:t>
            </a:r>
            <a:r>
              <a:rPr lang="ro-RO" sz="1600" b="1" dirty="0" err="1" smtClean="0">
                <a:solidFill>
                  <a:srgbClr val="FF0000"/>
                </a:solidFill>
              </a:rPr>
              <a:t>oţi</a:t>
            </a:r>
            <a:r>
              <a:rPr lang="en-US" sz="1600" b="1" dirty="0" smtClean="0">
                <a:solidFill>
                  <a:srgbClr val="FF0000"/>
                </a:solidFill>
              </a:rPr>
              <a:t> </a:t>
            </a:r>
            <a:r>
              <a:rPr lang="ro-RO" sz="1600" b="1" dirty="0" smtClean="0">
                <a:solidFill>
                  <a:srgbClr val="FF0000"/>
                </a:solidFill>
              </a:rPr>
              <a:t>Europenii</a:t>
            </a:r>
            <a:r>
              <a:rPr lang="ro-RO" sz="1600" b="1" dirty="0" smtClean="0">
                <a:solidFill>
                  <a:srgbClr val="000000"/>
                </a:solidFill>
              </a:rPr>
              <a:t>",</a:t>
            </a:r>
            <a:r>
              <a:rPr lang="en-US" sz="1600" b="1" dirty="0" smtClean="0">
                <a:solidFill>
                  <a:srgbClr val="000000"/>
                </a:solidFill>
              </a:rPr>
              <a:t> </a:t>
            </a:r>
            <a:r>
              <a:rPr lang="ro-RO" sz="1600" b="1" dirty="0" smtClean="0">
                <a:solidFill>
                  <a:srgbClr val="000000"/>
                </a:solidFill>
              </a:rPr>
              <a:t>cu</a:t>
            </a:r>
            <a:r>
              <a:rPr lang="en-US" sz="1600" b="1" dirty="0" smtClean="0">
                <a:solidFill>
                  <a:srgbClr val="000000"/>
                </a:solidFill>
              </a:rPr>
              <a:t> </a:t>
            </a:r>
            <a:r>
              <a:rPr lang="ro-RO" sz="1600" b="1" dirty="0" smtClean="0">
                <a:solidFill>
                  <a:srgbClr val="000000"/>
                </a:solidFill>
              </a:rPr>
              <a:t>intrare</a:t>
            </a:r>
            <a:r>
              <a:rPr lang="en-US" sz="1600" b="1" dirty="0" smtClean="0">
                <a:solidFill>
                  <a:srgbClr val="000000"/>
                </a:solidFill>
              </a:rPr>
              <a:t> </a:t>
            </a:r>
            <a:r>
              <a:rPr lang="ro-RO" sz="1600" b="1" dirty="0" smtClean="0">
                <a:solidFill>
                  <a:srgbClr val="000000"/>
                </a:solidFill>
              </a:rPr>
              <a:t>în</a:t>
            </a:r>
            <a:r>
              <a:rPr lang="en-US" sz="1600" b="1" dirty="0" smtClean="0">
                <a:solidFill>
                  <a:srgbClr val="000000"/>
                </a:solidFill>
              </a:rPr>
              <a:t> </a:t>
            </a:r>
            <a:r>
              <a:rPr lang="ro-RO" sz="1600" b="1" dirty="0" smtClean="0">
                <a:solidFill>
                  <a:srgbClr val="000000"/>
                </a:solidFill>
              </a:rPr>
              <a:t>vigoare</a:t>
            </a:r>
            <a:r>
              <a:rPr lang="en-US" sz="1600" b="1" dirty="0" smtClean="0">
                <a:solidFill>
                  <a:srgbClr val="000000"/>
                </a:solidFill>
              </a:rPr>
              <a:t> </a:t>
            </a:r>
            <a:r>
              <a:rPr lang="ro-RO" sz="1600" b="1" dirty="0" smtClean="0">
                <a:solidFill>
                  <a:srgbClr val="000000"/>
                </a:solidFill>
              </a:rPr>
              <a:t>în</a:t>
            </a:r>
            <a:r>
              <a:rPr lang="en-US" sz="1600" b="1" dirty="0" smtClean="0">
                <a:solidFill>
                  <a:srgbClr val="000000"/>
                </a:solidFill>
              </a:rPr>
              <a:t> </a:t>
            </a:r>
            <a:r>
              <a:rPr lang="ro-RO" sz="1600" b="1" dirty="0" smtClean="0">
                <a:solidFill>
                  <a:srgbClr val="000000"/>
                </a:solidFill>
              </a:rPr>
              <a:t>data</a:t>
            </a:r>
            <a:r>
              <a:rPr lang="en-US" sz="1600" b="1" dirty="0" smtClean="0">
                <a:solidFill>
                  <a:srgbClr val="000000"/>
                </a:solidFill>
              </a:rPr>
              <a:t> </a:t>
            </a:r>
            <a:r>
              <a:rPr lang="ro-RO" sz="1600" b="1" dirty="0" smtClean="0">
                <a:solidFill>
                  <a:srgbClr val="000000"/>
                </a:solidFill>
              </a:rPr>
              <a:t>de</a:t>
            </a:r>
            <a:r>
              <a:rPr lang="en-US" sz="1600" b="1" dirty="0" smtClean="0">
                <a:solidFill>
                  <a:srgbClr val="000000"/>
                </a:solidFill>
              </a:rPr>
              <a:t> </a:t>
            </a:r>
            <a:r>
              <a:rPr lang="ro-RO" sz="1600" b="1" dirty="0" smtClean="0">
                <a:solidFill>
                  <a:srgbClr val="000000"/>
                </a:solidFill>
              </a:rPr>
              <a:t>24</a:t>
            </a:r>
            <a:r>
              <a:rPr lang="en-US" sz="1600" b="1" dirty="0" smtClean="0">
                <a:solidFill>
                  <a:srgbClr val="000000"/>
                </a:solidFill>
              </a:rPr>
              <a:t> </a:t>
            </a:r>
            <a:r>
              <a:rPr lang="ro-RO" sz="1600" b="1" dirty="0" smtClean="0">
                <a:solidFill>
                  <a:srgbClr val="000000"/>
                </a:solidFill>
              </a:rPr>
              <a:t>decembrie</a:t>
            </a:r>
            <a:r>
              <a:rPr lang="en-US" sz="1600" b="1" dirty="0" smtClean="0">
                <a:solidFill>
                  <a:srgbClr val="000000"/>
                </a:solidFill>
              </a:rPr>
              <a:t> </a:t>
            </a:r>
            <a:r>
              <a:rPr lang="ro-RO" sz="1600" b="1" dirty="0" smtClean="0">
                <a:solidFill>
                  <a:srgbClr val="000000"/>
                </a:solidFill>
              </a:rPr>
              <a:t>2018</a:t>
            </a:r>
            <a:r>
              <a:rPr lang="ro-RO" sz="1600" b="1" dirty="0">
                <a:solidFill>
                  <a:srgbClr val="000000"/>
                </a:solidFill>
              </a:rPr>
              <a:t>.</a:t>
            </a:r>
            <a:endParaRPr lang="ro-RO" sz="1600" b="1" dirty="0"/>
          </a:p>
        </p:txBody>
      </p:sp>
      <p:pic>
        <p:nvPicPr>
          <p:cNvPr id="19" name="Picture 18"/>
          <p:cNvPicPr>
            <a:picLocks noChangeAspect="1"/>
          </p:cNvPicPr>
          <p:nvPr/>
        </p:nvPicPr>
        <p:blipFill>
          <a:blip r:embed="rId4"/>
          <a:stretch>
            <a:fillRect/>
          </a:stretch>
        </p:blipFill>
        <p:spPr>
          <a:xfrm>
            <a:off x="2205318" y="1750044"/>
            <a:ext cx="8285797" cy="4484180"/>
          </a:xfrm>
          <a:prstGeom prst="rect">
            <a:avLst/>
          </a:prstGeom>
        </p:spPr>
      </p:pic>
    </p:spTree>
    <p:extLst>
      <p:ext uri="{BB962C8B-B14F-4D97-AF65-F5344CB8AC3E}">
        <p14:creationId xmlns:p14="http://schemas.microsoft.com/office/powerpoint/2010/main" val="24988274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84264" y="1211370"/>
            <a:ext cx="6164130" cy="5098942"/>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Tree>
    <p:extLst>
      <p:ext uri="{BB962C8B-B14F-4D97-AF65-F5344CB8AC3E}">
        <p14:creationId xmlns:p14="http://schemas.microsoft.com/office/powerpoint/2010/main" val="777619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94853" y="1288290"/>
            <a:ext cx="11564470" cy="5134804"/>
          </a:xfrm>
          <a:prstGeom prst="rect">
            <a:avLst/>
          </a:prstGeom>
        </p:spPr>
        <p:txBody>
          <a:bodyPr wrap="square">
            <a:spAutoFit/>
          </a:bodyPr>
          <a:lstStyle/>
          <a:p>
            <a:pPr>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 1</a:t>
            </a:r>
            <a:r>
              <a:rPr lang="ro-RO" sz="1400"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 </a:t>
            </a:r>
            <a:r>
              <a:rPr lang="en-US" sz="1400" dirty="0" smtClean="0">
                <a:solidFill>
                  <a:srgbClr val="0070C0"/>
                </a:solidFill>
                <a:latin typeface="Calibri Light" panose="020F0302020204030204" pitchFamily="34" charset="0"/>
                <a:ea typeface="Calibri" panose="020F0502020204030204" pitchFamily="34" charset="0"/>
                <a:cs typeface="Times New Roman" panose="02020603050405020304" pitchFamily="18" charset="0"/>
              </a:rPr>
              <a:t>                                                                                                                                                                             </a:t>
            </a:r>
            <a:r>
              <a:rPr lang="en-US" sz="1400" b="1" dirty="0" smtClean="0">
                <a:solidFill>
                  <a:srgbClr val="FF0000"/>
                </a:solidFill>
                <a:latin typeface="Calibri Light" panose="020F0302020204030204" pitchFamily="34" charset="0"/>
                <a:ea typeface="Calibri" panose="020F0502020204030204" pitchFamily="34" charset="0"/>
                <a:cs typeface="Times New Roman" panose="02020603050405020304" pitchFamily="18" charset="0"/>
              </a:rPr>
              <a:t>Modificari aduse de </a:t>
            </a:r>
            <a:r>
              <a:rPr lang="ro-RO" sz="1400" b="1" dirty="0" smtClean="0">
                <a:solidFill>
                  <a:srgbClr val="FF0000"/>
                </a:solidFill>
              </a:rPr>
              <a:t>DIRECTIVA </a:t>
            </a:r>
            <a:r>
              <a:rPr lang="ro-RO" sz="1400" b="1" dirty="0">
                <a:solidFill>
                  <a:srgbClr val="FF0000"/>
                </a:solidFill>
              </a:rPr>
              <a:t>(UE) 2018/2002 </a:t>
            </a:r>
            <a:endParaRPr lang="ro-RO" sz="14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ro-RO" sz="1400" dirty="0">
                <a:latin typeface="Calibri Light" panose="020F0302020204030204" pitchFamily="34" charset="0"/>
              </a:rPr>
              <a:t>20 % pentru anul 2020 </a:t>
            </a:r>
            <a:endParaRPr lang="ro-RO" dirty="0"/>
          </a:p>
          <a:p>
            <a:pPr marL="804545" indent="-714375">
              <a:spcAft>
                <a:spcPts val="0"/>
              </a:spcAft>
            </a:pPr>
            <a:r>
              <a:rPr lang="ro-RO" sz="1400" dirty="0">
                <a:latin typeface="Calibri Light" panose="020F0302020204030204" pitchFamily="34" charset="0"/>
              </a:rPr>
              <a:t>până în 2023,  propunere legislativa de revizuire în sens ascendent a obiectivelor</a:t>
            </a:r>
            <a:endParaRPr lang="ro-RO" dirty="0"/>
          </a:p>
          <a:p>
            <a:pPr marL="342900" lvl="0" indent="-342900">
              <a:spcAft>
                <a:spcPts val="0"/>
              </a:spcAft>
              <a:buFont typeface="Wingdings" panose="05000000000000000000" pitchFamily="2" charset="2"/>
              <a:buChar char=""/>
              <a:tabLst>
                <a:tab pos="457200" algn="l"/>
              </a:tabLst>
            </a:pPr>
            <a:r>
              <a:rPr lang="ro-RO" sz="1400" dirty="0">
                <a:latin typeface="Calibri Light" panose="020F0302020204030204" pitchFamily="34" charset="0"/>
              </a:rPr>
              <a:t>32,5 % pentru anul 2030</a:t>
            </a:r>
            <a:endParaRPr lang="ro-RO" dirty="0"/>
          </a:p>
          <a:p>
            <a:pPr algn="just">
              <a:lnSpc>
                <a:spcPct val="107000"/>
              </a:lnSpc>
              <a:spcAft>
                <a:spcPts val="0"/>
              </a:spcAft>
            </a:pP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a:t>
            </a: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 4,</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va fi elimina și adăugat la directiva privind performanța energetică a clădirilor</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6000"/>
              </a:lnSpc>
              <a:spcAft>
                <a:spcPts val="0"/>
              </a:spcAft>
              <a:buFont typeface="Symbol" panose="05050102010706020507" pitchFamily="18" charset="2"/>
              <a:buChar char=""/>
            </a:pP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impune ca statele membre să stabilească strategii pe termen lung pentru mobilizarea investițiilor în renovarea parcului lor imobiliar național, </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 7</a:t>
            </a:r>
            <a:r>
              <a:rPr lang="ro-RO" sz="1400" b="1" dirty="0" smtClean="0">
                <a:solidFill>
                  <a:srgbClr val="000000"/>
                </a:solidFill>
                <a:latin typeface="Calibri Light" panose="020F0302020204030204" pitchFamily="34" charset="0"/>
                <a:ea typeface="Calibri" panose="020F0502020204030204" pitchFamily="34" charset="0"/>
                <a:cs typeface="Times New Roman" panose="02020603050405020304" pitchFamily="18" charset="0"/>
              </a:rPr>
              <a:t>:</a:t>
            </a:r>
            <a:r>
              <a:rPr lang="en-US" sz="1400" b="1" dirty="0" smtClean="0">
                <a:solidFill>
                  <a:srgbClr val="000000"/>
                </a:solidFill>
                <a:latin typeface="Calibri Light" panose="020F0302020204030204" pitchFamily="34" charset="0"/>
                <a:ea typeface="Calibri" panose="020F0502020204030204" pitchFamily="34" charset="0"/>
                <a:cs typeface="Times New Roman" panose="02020603050405020304" pitchFamily="18" charset="0"/>
              </a:rPr>
              <a:t> </a:t>
            </a:r>
            <a:r>
              <a:rPr lang="ro-RO" sz="1400" b="1" dirty="0" smtClean="0">
                <a:solidFill>
                  <a:srgbClr val="000000"/>
                </a:solidFill>
                <a:latin typeface="Calibri Light" panose="020F0302020204030204" pitchFamily="34" charset="0"/>
                <a:ea typeface="Calibri" panose="020F0502020204030204" pitchFamily="34" charset="0"/>
                <a:cs typeface="Times New Roman" panose="02020603050405020304" pitchFamily="18" charset="0"/>
              </a:rPr>
              <a:t>Noua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structură  privind obligațiile de economisire a energiei</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270510" algn="just">
              <a:spcAft>
                <a:spcPts val="0"/>
              </a:spcAft>
            </a:pPr>
            <a:r>
              <a:rPr lang="ro-RO" sz="1400" dirty="0">
                <a:latin typeface="Calibri Light" panose="020F0302020204030204" pitchFamily="34" charset="0"/>
                <a:cs typeface="Times New Roman" panose="02020603050405020304" pitchFamily="18" charset="0"/>
              </a:rPr>
              <a:t>Statele membre vor avea flexibilitate în modul în care își asumă obligațiile de 0,8%</a:t>
            </a:r>
            <a:r>
              <a:rPr lang="ro-RO" sz="1400" dirty="0">
                <a:latin typeface="Calibri Light" panose="020F0302020204030204" pitchFamily="34" charset="0"/>
              </a:rPr>
              <a:t> din consumul anual de energie </a:t>
            </a:r>
            <a:r>
              <a:rPr lang="ro-RO" sz="1400" dirty="0" smtClean="0">
                <a:latin typeface="Calibri Light" panose="020F0302020204030204" pitchFamily="34" charset="0"/>
              </a:rPr>
              <a:t>finală,</a:t>
            </a:r>
            <a:r>
              <a:rPr lang="ro-RO" sz="1400" dirty="0" smtClean="0">
                <a:latin typeface="Calibri Light" panose="020F0302020204030204" pitchFamily="34" charset="0"/>
                <a:cs typeface="Times New Roman" panose="02020603050405020304" pitchFamily="18" charset="0"/>
              </a:rPr>
              <a:t> </a:t>
            </a:r>
            <a:r>
              <a:rPr lang="ro-RO" sz="1400" dirty="0">
                <a:latin typeface="Calibri Light" panose="020F0302020204030204" pitchFamily="34" charset="0"/>
                <a:cs typeface="Times New Roman" panose="02020603050405020304" pitchFamily="18" charset="0"/>
              </a:rPr>
              <a:t>fie prin înființarea unui EEOS (articolul 7a), fie prin măsuri alternative (articolul 7b) sau ambele. Economiile de energie rezultate din aceste măsuri politice sunt calculate în conformitate cu anexa V.</a:t>
            </a:r>
            <a:endParaRPr lang="ro-RO" dirty="0"/>
          </a:p>
          <a:p>
            <a:pPr>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Articolului 9</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Contorizarea ” </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se modifică</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„Contorizarea gazelor naturale și a energiei electrice”</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tabLst>
                <a:tab pos="457200" algn="l"/>
              </a:tabLst>
            </a:pPr>
            <a:r>
              <a:rPr lang="ro-RO" sz="1400" i="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Articolul 9 a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Contorizarea pentru încălzire, răcire și pentru apa caldă menajeră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tabLst>
                <a:tab pos="457200" algn="l"/>
              </a:tabLst>
            </a:pPr>
            <a:r>
              <a:rPr lang="ro-RO" sz="1400" i="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Articolul 9 b  S</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ubcontorizarea și repartizarea costurilor pentru încălzire, răcire și pentru apa caldă menajeră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tabLst>
                <a:tab pos="457200" algn="l"/>
              </a:tabLst>
            </a:pPr>
            <a:r>
              <a:rPr lang="ro-RO" sz="1400" i="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Articolul 9 c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Citirea de la distanță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Articolului 10</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Informații privind facturarea</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se modifică </a:t>
            </a:r>
            <a:r>
              <a:rPr lang="ro-RO" sz="1400" dirty="0">
                <a:latin typeface="Calibri Light" panose="020F0302020204030204" pitchFamily="34" charset="0"/>
                <a:ea typeface="Calibri" panose="020F0502020204030204" pitchFamily="34" charset="0"/>
                <a:cs typeface="Times New Roman" panose="02020603050405020304" pitchFamily="18" charset="0"/>
              </a:rPr>
              <a:t>„</a:t>
            </a:r>
            <a:r>
              <a:rPr lang="ro-RO" sz="1400" b="1" dirty="0">
                <a:latin typeface="Calibri Light" panose="020F0302020204030204" pitchFamily="34" charset="0"/>
                <a:ea typeface="Calibri" panose="020F0502020204030204" pitchFamily="34" charset="0"/>
                <a:cs typeface="Times New Roman" panose="02020603050405020304" pitchFamily="18" charset="0"/>
              </a:rPr>
              <a:t>Informațiile privind facturarea pentru consumul de gaze și de energie electrică</a:t>
            </a:r>
            <a:r>
              <a:rPr lang="ro-RO" sz="1400" dirty="0">
                <a:latin typeface="Calibri Light" panose="020F0302020204030204" pitchFamily="34" charset="0"/>
                <a:ea typeface="Calibri" panose="020F0502020204030204" pitchFamily="34" charset="0"/>
                <a:cs typeface="Times New Roman" panose="02020603050405020304" pitchFamily="18" charset="0"/>
              </a:rPr>
              <a:t>”</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tabLst>
                <a:tab pos="457200" algn="l"/>
              </a:tabLst>
            </a:pPr>
            <a:r>
              <a:rPr lang="ro-RO" sz="1400" i="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Articolul 10 a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Informații privind facturarea și consumul pentru încălzire, răcire și pentru apa caldă menajeră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Articolului 11</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„Costurile de acces la informațiile privind contorizarea și facturarea” se modifică</a:t>
            </a:r>
            <a:r>
              <a:rPr lang="ro-RO" sz="1400" b="1" dirty="0">
                <a:latin typeface="Calibri Light" panose="020F0302020204030204" pitchFamily="34" charset="0"/>
                <a:ea typeface="Calibri" panose="020F0502020204030204" pitchFamily="34" charset="0"/>
                <a:cs typeface="Times New Roman" panose="02020603050405020304" pitchFamily="18" charset="0"/>
              </a:rPr>
              <a:t> Costurile de acces la informațiile privind contorizarea și facturarea pentru consumul de gaze și de energie electrică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spcAft>
                <a:spcPts val="0"/>
              </a:spcAft>
              <a:buFont typeface="Wingdings" panose="05000000000000000000" pitchFamily="2" charset="2"/>
              <a:buChar char=""/>
            </a:pPr>
            <a:r>
              <a:rPr lang="ro-RO" sz="1400" i="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Articolul 11a  </a:t>
            </a:r>
            <a:r>
              <a:rPr lang="ro-RO" sz="1400" b="1"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Costurile de acces la informațiile privind contorizarea, facturarea și consumul pentru energie termică, răcire și apa caldă menajeră</a:t>
            </a:r>
            <a:endParaRPr lang="ro-RO"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o-RO" sz="1400" b="1" dirty="0">
                <a:solidFill>
                  <a:srgbClr val="0070C0"/>
                </a:solidFill>
                <a:latin typeface="Calibri Light" panose="020F0302020204030204" pitchFamily="34" charset="0"/>
                <a:ea typeface="Calibri" panose="020F0502020204030204" pitchFamily="34" charset="0"/>
                <a:cs typeface="Times New Roman" panose="02020603050405020304" pitchFamily="18" charset="0"/>
              </a:rPr>
              <a:t>Articolul 15</a:t>
            </a:r>
            <a:r>
              <a:rPr lang="ro-RO" sz="1400" dirty="0">
                <a:solidFill>
                  <a:srgbClr val="000000"/>
                </a:solidFill>
                <a:latin typeface="Calibri Light" panose="020F0302020204030204" pitchFamily="34" charset="0"/>
                <a:ea typeface="Calibri" panose="020F0502020204030204" pitchFamily="34" charset="0"/>
                <a:cs typeface="Times New Roman" panose="02020603050405020304" pitchFamily="18" charset="0"/>
              </a:rPr>
              <a:t> se introduce alineatul (2a) - Până la 31 decembrie 2020, Comisia, în urma consultării părților interesate, pregătește o metodologie comună, pentru a încuraja operatorii de rețea să reducă pierderile, să pună în aplicare un program de investiții în infrastructură rentabil din punctul de vedere al costurilor și eficient din punctul de vedere al energiei și să țină cont în mod corespunzător de eficiența energetică și de flexibilitatea rețelei.”</a:t>
            </a:r>
            <a:endParaRPr lang="ro-RO"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224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bject 2"/>
          <p:cNvSpPr txBox="1">
            <a:spLocks noChangeArrowheads="1"/>
          </p:cNvSpPr>
          <p:nvPr/>
        </p:nvSpPr>
        <p:spPr bwMode="auto">
          <a:xfrm>
            <a:off x="2226733" y="2662238"/>
            <a:ext cx="7831667" cy="754062"/>
          </a:xfrm>
          <a:prstGeom prst="rect">
            <a:avLst/>
          </a:prstGeom>
          <a:noFill/>
          <a:ln w="9525">
            <a:noFill/>
            <a:miter lim="800000"/>
            <a:headEnd/>
            <a:tailEnd/>
          </a:ln>
        </p:spPr>
        <p:txBody>
          <a:bodyPr lIns="0" tIns="0" rIns="0" bIns="0"/>
          <a:lstStyle/>
          <a:p>
            <a:pPr marL="9525"/>
            <a:endParaRPr lang="ro-RO" altLang="ro-RO" sz="2400">
              <a:solidFill>
                <a:srgbClr val="000000"/>
              </a:solidFill>
              <a:cs typeface="Arial" charset="0"/>
            </a:endParaRPr>
          </a:p>
        </p:txBody>
      </p:sp>
      <p:sp>
        <p:nvSpPr>
          <p:cNvPr id="18435" name="object 12"/>
          <p:cNvSpPr txBox="1">
            <a:spLocks noChangeArrowheads="1"/>
          </p:cNvSpPr>
          <p:nvPr/>
        </p:nvSpPr>
        <p:spPr bwMode="auto">
          <a:xfrm>
            <a:off x="3668357" y="1181380"/>
            <a:ext cx="4453690" cy="421214"/>
          </a:xfrm>
          <a:prstGeom prst="rect">
            <a:avLst/>
          </a:prstGeom>
          <a:noFill/>
          <a:ln w="9525">
            <a:noFill/>
            <a:miter lim="800000"/>
            <a:headEnd/>
            <a:tailEnd/>
          </a:ln>
        </p:spPr>
        <p:txBody>
          <a:bodyPr lIns="0" tIns="0" rIns="0" bIns="0"/>
          <a:lstStyle/>
          <a:p>
            <a:pPr algn="ctr"/>
            <a:r>
              <a:rPr lang="ro-RO" altLang="ro-RO" b="1" dirty="0">
                <a:solidFill>
                  <a:srgbClr val="FF0000"/>
                </a:solidFill>
              </a:rPr>
              <a:t>Legislația de eficiență energetică</a:t>
            </a:r>
          </a:p>
        </p:txBody>
      </p:sp>
      <p:sp>
        <p:nvSpPr>
          <p:cNvPr id="18436" name="object 14"/>
          <p:cNvSpPr txBox="1">
            <a:spLocks noChangeArrowheads="1"/>
          </p:cNvSpPr>
          <p:nvPr/>
        </p:nvSpPr>
        <p:spPr bwMode="auto">
          <a:xfrm>
            <a:off x="3566584" y="4046539"/>
            <a:ext cx="5154083" cy="1354137"/>
          </a:xfrm>
          <a:prstGeom prst="rect">
            <a:avLst/>
          </a:prstGeom>
          <a:noFill/>
          <a:ln w="9525">
            <a:noFill/>
            <a:miter lim="800000"/>
            <a:headEnd/>
            <a:tailEnd/>
          </a:ln>
        </p:spPr>
        <p:txBody>
          <a:bodyPr lIns="0" tIns="0" rIns="0" bIns="0"/>
          <a:lstStyle/>
          <a:p>
            <a:pPr algn="ctr">
              <a:spcBef>
                <a:spcPts val="175"/>
              </a:spcBef>
            </a:pPr>
            <a:endParaRPr lang="ro-RO" altLang="ro-RO" sz="1500">
              <a:solidFill>
                <a:srgbClr val="000000"/>
              </a:solidFill>
              <a:latin typeface="Arial Narrow" pitchFamily="34" charset="0"/>
              <a:ea typeface="Arial Narrow" pitchFamily="34" charset="0"/>
              <a:cs typeface="Arial Narrow" pitchFamily="34" charset="0"/>
            </a:endParaRPr>
          </a:p>
        </p:txBody>
      </p:sp>
      <p:sp>
        <p:nvSpPr>
          <p:cNvPr id="18437" name="Rectangle 14"/>
          <p:cNvSpPr>
            <a:spLocks noChangeArrowheads="1"/>
          </p:cNvSpPr>
          <p:nvPr/>
        </p:nvSpPr>
        <p:spPr bwMode="auto">
          <a:xfrm>
            <a:off x="339914" y="1428695"/>
            <a:ext cx="11425767" cy="5004447"/>
          </a:xfrm>
          <a:prstGeom prst="rect">
            <a:avLst/>
          </a:prstGeom>
          <a:noFill/>
          <a:ln w="9525">
            <a:noFill/>
            <a:miter lim="800000"/>
            <a:headEnd/>
            <a:tailEnd/>
          </a:ln>
        </p:spPr>
        <p:txBody>
          <a:bodyPr>
            <a:spAutoFit/>
          </a:bodyPr>
          <a:lstStyle/>
          <a:p>
            <a:pPr marL="171450" indent="-171450" algn="just" defTabSz="685800">
              <a:lnSpc>
                <a:spcPct val="90000"/>
              </a:lnSpc>
              <a:spcBef>
                <a:spcPts val="750"/>
              </a:spcBef>
              <a:buFont typeface="Arial" charset="0"/>
              <a:buChar char="•"/>
            </a:pPr>
            <a:r>
              <a:rPr lang="ro-RO" altLang="ro-RO" sz="1600" b="1" dirty="0">
                <a:solidFill>
                  <a:srgbClr val="FF0000"/>
                </a:solidFill>
              </a:rPr>
              <a:t>Legea </a:t>
            </a:r>
            <a:r>
              <a:rPr lang="en-US" altLang="ro-RO" sz="1600" b="1" dirty="0" err="1">
                <a:solidFill>
                  <a:srgbClr val="FF0000"/>
                </a:solidFill>
              </a:rPr>
              <a:t>nr</a:t>
            </a:r>
            <a:r>
              <a:rPr lang="en-US" altLang="ro-RO" sz="1600" b="1" dirty="0">
                <a:solidFill>
                  <a:srgbClr val="FF0000"/>
                </a:solidFill>
              </a:rPr>
              <a:t>. </a:t>
            </a:r>
            <a:r>
              <a:rPr lang="ro-RO" altLang="ro-RO" sz="1600" b="1" dirty="0">
                <a:solidFill>
                  <a:srgbClr val="FF0000"/>
                </a:solidFill>
              </a:rPr>
              <a:t>160/2016</a:t>
            </a:r>
            <a:r>
              <a:rPr lang="en-US" altLang="ro-RO" sz="1600" b="1" dirty="0">
                <a:solidFill>
                  <a:srgbClr val="FF0000"/>
                </a:solidFill>
              </a:rPr>
              <a:t> </a:t>
            </a:r>
            <a:r>
              <a:rPr lang="en-US" altLang="ro-RO" sz="1600" dirty="0">
                <a:ea typeface="Calibri" pitchFamily="34" charset="0"/>
                <a:cs typeface="Times New Roman" pitchFamily="18" charset="0"/>
              </a:rPr>
              <a:t>pentru </a:t>
            </a:r>
            <a:r>
              <a:rPr lang="ro-RO" altLang="ro-RO" sz="1600" dirty="0">
                <a:ea typeface="Calibri" pitchFamily="34" charset="0"/>
                <a:cs typeface="Times New Roman" pitchFamily="18" charset="0"/>
              </a:rPr>
              <a:t>modifica</a:t>
            </a:r>
            <a:r>
              <a:rPr lang="en-US" altLang="ro-RO" sz="1600" dirty="0">
                <a:ea typeface="Calibri" pitchFamily="34" charset="0"/>
                <a:cs typeface="Times New Roman" pitchFamily="18" charset="0"/>
              </a:rPr>
              <a:t>re</a:t>
            </a:r>
            <a:r>
              <a:rPr lang="ro-RO" altLang="ro-RO" sz="1600" dirty="0">
                <a:ea typeface="Calibri" pitchFamily="34" charset="0"/>
                <a:cs typeface="Times New Roman" pitchFamily="18" charset="0"/>
              </a:rPr>
              <a:t>a si completa</a:t>
            </a:r>
            <a:r>
              <a:rPr lang="en-US" altLang="ro-RO" sz="1600" dirty="0">
                <a:ea typeface="Calibri" pitchFamily="34" charset="0"/>
                <a:cs typeface="Times New Roman" pitchFamily="18" charset="0"/>
              </a:rPr>
              <a:t>re</a:t>
            </a:r>
            <a:r>
              <a:rPr lang="ro-RO" altLang="ro-RO" sz="1600" dirty="0">
                <a:ea typeface="Calibri" pitchFamily="34" charset="0"/>
                <a:cs typeface="Times New Roman" pitchFamily="18" charset="0"/>
              </a:rPr>
              <a:t>a</a:t>
            </a:r>
            <a:r>
              <a:rPr lang="en-US" altLang="ro-RO" sz="1600" dirty="0">
                <a:ea typeface="Calibri" pitchFamily="34" charset="0"/>
                <a:cs typeface="Times New Roman" pitchFamily="18" charset="0"/>
              </a:rPr>
              <a:t> </a:t>
            </a:r>
            <a:r>
              <a:rPr lang="ro-RO" altLang="ro-RO" sz="1600" dirty="0">
                <a:ea typeface="Calibri" pitchFamily="34" charset="0"/>
                <a:cs typeface="Times New Roman" pitchFamily="18" charset="0"/>
              </a:rPr>
              <a:t>Leg</a:t>
            </a:r>
            <a:r>
              <a:rPr lang="en-US" altLang="ro-RO" sz="1600" dirty="0">
                <a:ea typeface="Calibri" pitchFamily="34" charset="0"/>
                <a:cs typeface="Times New Roman" pitchFamily="18" charset="0"/>
              </a:rPr>
              <a:t>ii </a:t>
            </a:r>
            <a:r>
              <a:rPr lang="en-US" altLang="ro-RO" sz="1600" dirty="0" err="1">
                <a:ea typeface="Calibri" pitchFamily="34" charset="0"/>
                <a:cs typeface="Times New Roman" pitchFamily="18" charset="0"/>
              </a:rPr>
              <a:t>nr</a:t>
            </a:r>
            <a:r>
              <a:rPr lang="en-US" altLang="ro-RO" sz="1600" dirty="0">
                <a:ea typeface="Calibri" pitchFamily="34" charset="0"/>
                <a:cs typeface="Times New Roman" pitchFamily="18" charset="0"/>
              </a:rPr>
              <a:t>. </a:t>
            </a:r>
            <a:r>
              <a:rPr lang="ro-RO" altLang="ro-RO" sz="1600" dirty="0">
                <a:ea typeface="Calibri" pitchFamily="34" charset="0"/>
                <a:cs typeface="Times New Roman" pitchFamily="18" charset="0"/>
              </a:rPr>
              <a:t>121/2014  privind eficienta energetică  </a:t>
            </a:r>
            <a:endParaRPr lang="en-US" altLang="ro-RO" sz="1600" dirty="0">
              <a:ea typeface="Calibri" pitchFamily="34" charset="0"/>
              <a:cs typeface="Times New Roman" pitchFamily="18" charset="0"/>
            </a:endParaRPr>
          </a:p>
          <a:p>
            <a:pPr marL="171450" indent="-171450" algn="just" defTabSz="685800">
              <a:lnSpc>
                <a:spcPct val="90000"/>
              </a:lnSpc>
              <a:spcBef>
                <a:spcPts val="750"/>
              </a:spcBef>
              <a:buFont typeface="Arial" charset="0"/>
              <a:buChar char="•"/>
            </a:pPr>
            <a:r>
              <a:rPr lang="ro-RO" sz="1600" b="1" dirty="0">
                <a:solidFill>
                  <a:srgbClr val="FF0000"/>
                </a:solidFill>
              </a:rPr>
              <a:t>Decizia ANRE nr. 1111/2017 </a:t>
            </a:r>
            <a:r>
              <a:rPr lang="ro-RO" sz="1600" dirty="0"/>
              <a:t>privind modificarea si completarea Deciziei ANRE nr. 2794/2014 privind aprobarea Regulamentului pentru atestarea managerilor energetici </a:t>
            </a:r>
            <a:r>
              <a:rPr lang="ro-RO" sz="1600" dirty="0" err="1"/>
              <a:t>şi</a:t>
            </a:r>
            <a:r>
              <a:rPr lang="ro-RO" sz="1600" dirty="0"/>
              <a:t> agreerea societăților prestatoare de servicii energetice și a Regulamentului pentru autorizarea auditorilor energetici din industrie</a:t>
            </a:r>
            <a:endParaRPr lang="en-US" sz="1600" dirty="0"/>
          </a:p>
          <a:p>
            <a:pPr marL="171450" indent="-171450" algn="just" defTabSz="685800">
              <a:lnSpc>
                <a:spcPct val="90000"/>
              </a:lnSpc>
              <a:spcBef>
                <a:spcPts val="750"/>
              </a:spcBef>
              <a:buFont typeface="Arial" charset="0"/>
              <a:buChar char="•"/>
            </a:pPr>
            <a:r>
              <a:rPr lang="ro-RO" sz="1600" b="1" dirty="0">
                <a:solidFill>
                  <a:srgbClr val="FF0000"/>
                </a:solidFill>
              </a:rPr>
              <a:t>Decizi</a:t>
            </a:r>
            <a:r>
              <a:rPr lang="en-US" sz="1600" b="1" dirty="0">
                <a:solidFill>
                  <a:srgbClr val="FF0000"/>
                </a:solidFill>
              </a:rPr>
              <a:t>a</a:t>
            </a:r>
            <a:r>
              <a:rPr lang="ro-RO" sz="1600" b="1" dirty="0">
                <a:solidFill>
                  <a:srgbClr val="FF0000"/>
                </a:solidFill>
              </a:rPr>
              <a:t> ANRE</a:t>
            </a:r>
            <a:r>
              <a:rPr lang="en-US" sz="1600" b="1" dirty="0">
                <a:solidFill>
                  <a:srgbClr val="FF0000"/>
                </a:solidFill>
              </a:rPr>
              <a:t> </a:t>
            </a:r>
            <a:r>
              <a:rPr lang="en-US" sz="1600" b="1" dirty="0" err="1">
                <a:solidFill>
                  <a:srgbClr val="FF0000"/>
                </a:solidFill>
              </a:rPr>
              <a:t>nr</a:t>
            </a:r>
            <a:r>
              <a:rPr lang="en-US" sz="1600" b="1" dirty="0">
                <a:solidFill>
                  <a:srgbClr val="FF0000"/>
                </a:solidFill>
              </a:rPr>
              <a:t>.</a:t>
            </a:r>
            <a:r>
              <a:rPr lang="ro-RO" sz="1600" b="1" dirty="0">
                <a:solidFill>
                  <a:srgbClr val="FF0000"/>
                </a:solidFill>
              </a:rPr>
              <a:t> 860</a:t>
            </a:r>
            <a:r>
              <a:rPr lang="en-US" sz="1600" b="1" dirty="0">
                <a:solidFill>
                  <a:srgbClr val="FF0000"/>
                </a:solidFill>
              </a:rPr>
              <a:t>/ </a:t>
            </a:r>
            <a:r>
              <a:rPr lang="ro-RO" sz="1600" b="1" dirty="0">
                <a:solidFill>
                  <a:srgbClr val="FF0000"/>
                </a:solidFill>
              </a:rPr>
              <a:t>2017</a:t>
            </a:r>
            <a:r>
              <a:rPr lang="en-US" sz="1600" b="1" dirty="0">
                <a:solidFill>
                  <a:srgbClr val="FF0000"/>
                </a:solidFill>
              </a:rPr>
              <a:t> </a:t>
            </a:r>
            <a:r>
              <a:rPr lang="ro-RO" sz="1600" dirty="0"/>
              <a:t>privind aprobarea machetelor pentru Declarația de consum total anual de energie </a:t>
            </a:r>
            <a:r>
              <a:rPr lang="ro-RO" sz="1600" dirty="0" err="1"/>
              <a:t>şi</a:t>
            </a:r>
            <a:r>
              <a:rPr lang="ro-RO" sz="1600" dirty="0"/>
              <a:t> pentru Chestionarul de analiză energetică a consumatorului de </a:t>
            </a:r>
            <a:r>
              <a:rPr lang="ro-RO" sz="1600" dirty="0" smtClean="0"/>
              <a:t>energie</a:t>
            </a:r>
            <a:endParaRPr lang="en-US" sz="1600" dirty="0" smtClean="0"/>
          </a:p>
          <a:p>
            <a:pPr marL="628650" lvl="1" indent="-171450" algn="just" defTabSz="685800">
              <a:lnSpc>
                <a:spcPct val="90000"/>
              </a:lnSpc>
              <a:spcBef>
                <a:spcPts val="750"/>
              </a:spcBef>
              <a:buFont typeface="Arial" charset="0"/>
              <a:buChar char="•"/>
            </a:pPr>
            <a:r>
              <a:rPr lang="en-US" sz="1600" b="1" i="1" dirty="0" smtClean="0">
                <a:solidFill>
                  <a:srgbClr val="0070C0"/>
                </a:solidFill>
              </a:rPr>
              <a:t>In curs de aprobare </a:t>
            </a:r>
            <a:r>
              <a:rPr lang="ro-RO" sz="1600" b="1" i="1" dirty="0" smtClean="0">
                <a:solidFill>
                  <a:srgbClr val="0070C0"/>
                </a:solidFill>
              </a:rPr>
              <a:t>Decizi</a:t>
            </a:r>
            <a:r>
              <a:rPr lang="en-US" sz="1600" b="1" i="1" dirty="0" smtClean="0">
                <a:solidFill>
                  <a:srgbClr val="0070C0"/>
                </a:solidFill>
              </a:rPr>
              <a:t>a</a:t>
            </a:r>
            <a:r>
              <a:rPr lang="ro-RO" sz="1600" b="1" i="1" dirty="0" smtClean="0">
                <a:solidFill>
                  <a:srgbClr val="0070C0"/>
                </a:solidFill>
              </a:rPr>
              <a:t> </a:t>
            </a:r>
            <a:r>
              <a:rPr lang="ro-RO" sz="1600" b="1" i="1" dirty="0">
                <a:solidFill>
                  <a:srgbClr val="0070C0"/>
                </a:solidFill>
              </a:rPr>
              <a:t>privind aprobarea machetei pentru Declarația de consum total anual de energie pentru operatori economici cu consum anual mai mic de 1000 </a:t>
            </a:r>
            <a:r>
              <a:rPr lang="ro-RO" sz="1600" b="1" i="1" dirty="0" err="1">
                <a:solidFill>
                  <a:srgbClr val="0070C0"/>
                </a:solidFill>
              </a:rPr>
              <a:t>tep</a:t>
            </a:r>
            <a:r>
              <a:rPr lang="ro-RO" sz="1600" b="1" i="1" dirty="0">
                <a:solidFill>
                  <a:srgbClr val="0070C0"/>
                </a:solidFill>
              </a:rPr>
              <a:t> </a:t>
            </a:r>
            <a:endParaRPr lang="ro-RO" sz="1600" i="1" dirty="0">
              <a:solidFill>
                <a:srgbClr val="0070C0"/>
              </a:solidFill>
            </a:endParaRPr>
          </a:p>
          <a:p>
            <a:pPr marL="171450" indent="-171450" algn="just" defTabSz="685800">
              <a:lnSpc>
                <a:spcPct val="90000"/>
              </a:lnSpc>
              <a:spcBef>
                <a:spcPts val="750"/>
              </a:spcBef>
              <a:buFont typeface="Arial" charset="0"/>
              <a:buChar char="•"/>
            </a:pPr>
            <a:r>
              <a:rPr lang="ro-RO" altLang="ro-RO" sz="1600" b="1" dirty="0" smtClean="0">
                <a:solidFill>
                  <a:srgbClr val="FF0000"/>
                </a:solidFill>
                <a:ea typeface="Calibri" pitchFamily="34" charset="0"/>
                <a:cs typeface="Times New Roman" pitchFamily="18" charset="0"/>
              </a:rPr>
              <a:t>Decizia </a:t>
            </a:r>
            <a:r>
              <a:rPr lang="ro-RO" altLang="ro-RO" sz="1600" b="1" dirty="0">
                <a:solidFill>
                  <a:srgbClr val="FF0000"/>
                </a:solidFill>
                <a:ea typeface="Calibri" pitchFamily="34" charset="0"/>
                <a:cs typeface="Times New Roman" pitchFamily="18" charset="0"/>
              </a:rPr>
              <a:t>ANRE nr.1033/2016 </a:t>
            </a:r>
            <a:r>
              <a:rPr lang="ro-RO" altLang="ro-RO" sz="1600" dirty="0">
                <a:cs typeface="Calibri" pitchFamily="34" charset="0"/>
              </a:rPr>
              <a:t>au fost aprobate clauzele minime care trebuie introduse în contractele de  prestări servicii de management energetic pentru operatorii economici </a:t>
            </a:r>
            <a:r>
              <a:rPr lang="ro-RO" altLang="ro-RO" sz="1600" dirty="0" err="1">
                <a:cs typeface="Calibri" pitchFamily="34" charset="0"/>
              </a:rPr>
              <a:t>şi</a:t>
            </a:r>
            <a:r>
              <a:rPr lang="ro-RO" altLang="ro-RO" sz="1600" dirty="0">
                <a:cs typeface="Calibri" pitchFamily="34" charset="0"/>
              </a:rPr>
              <a:t> în contractele de  prestări servicii de management energetic pentru autoritățile administrației publice locale aplicabile </a:t>
            </a:r>
            <a:r>
              <a:rPr lang="ro-RO" altLang="ro-RO" sz="1600" dirty="0" smtClean="0">
                <a:cs typeface="Calibri" pitchFamily="34" charset="0"/>
              </a:rPr>
              <a:t>societăților</a:t>
            </a:r>
            <a:r>
              <a:rPr lang="en-US" altLang="ro-RO" sz="1600" dirty="0" smtClean="0">
                <a:cs typeface="Calibri" pitchFamily="34" charset="0"/>
              </a:rPr>
              <a:t> </a:t>
            </a:r>
            <a:r>
              <a:rPr lang="ro-RO" altLang="ro-RO" sz="1600" dirty="0">
                <a:cs typeface="Calibri" pitchFamily="34" charset="0"/>
              </a:rPr>
              <a:t>prestatoare de servicii energetice </a:t>
            </a:r>
            <a:r>
              <a:rPr lang="ro-RO" altLang="ro-RO" sz="1600" dirty="0" err="1">
                <a:cs typeface="Calibri" pitchFamily="34" charset="0"/>
              </a:rPr>
              <a:t>şi</a:t>
            </a:r>
            <a:r>
              <a:rPr lang="en-US" altLang="ro-RO" sz="1600" dirty="0">
                <a:cs typeface="Calibri" pitchFamily="34" charset="0"/>
              </a:rPr>
              <a:t> </a:t>
            </a:r>
            <a:r>
              <a:rPr lang="ro-RO" altLang="ro-RO" sz="1600" dirty="0">
                <a:cs typeface="Calibri" pitchFamily="34" charset="0"/>
              </a:rPr>
              <a:t>persoanelor fizice autorizate</a:t>
            </a:r>
            <a:endParaRPr lang="ro-RO" altLang="ro-RO" sz="1600" dirty="0"/>
          </a:p>
          <a:p>
            <a:pPr marL="171450" indent="-171450" algn="just" defTabSz="685800">
              <a:lnSpc>
                <a:spcPct val="90000"/>
              </a:lnSpc>
              <a:spcBef>
                <a:spcPts val="750"/>
              </a:spcBef>
              <a:buFont typeface="Arial" charset="0"/>
              <a:buChar char="•"/>
            </a:pPr>
            <a:r>
              <a:rPr lang="ro-RO" altLang="ro-RO" sz="1600" b="1" dirty="0">
                <a:solidFill>
                  <a:srgbClr val="FF0000"/>
                </a:solidFill>
              </a:rPr>
              <a:t>Hotărârea Guvernului nr. 122/2015</a:t>
            </a:r>
            <a:r>
              <a:rPr lang="ro-RO" altLang="ro-RO" sz="1600" dirty="0">
                <a:solidFill>
                  <a:srgbClr val="FF0000"/>
                </a:solidFill>
              </a:rPr>
              <a:t> </a:t>
            </a:r>
            <a:r>
              <a:rPr lang="ro-RO" altLang="ro-RO" sz="1600" dirty="0">
                <a:cs typeface="Calibri" pitchFamily="34" charset="0"/>
              </a:rPr>
              <a:t>pentru aprobarea Planului național de acțiune în domeniul eficienţei energetice</a:t>
            </a:r>
          </a:p>
          <a:p>
            <a:pPr marL="171450" indent="-171450" algn="just" defTabSz="685800">
              <a:lnSpc>
                <a:spcPct val="90000"/>
              </a:lnSpc>
              <a:spcBef>
                <a:spcPts val="750"/>
              </a:spcBef>
              <a:buFont typeface="Arial" charset="0"/>
              <a:buChar char="•"/>
            </a:pPr>
            <a:r>
              <a:rPr lang="ro-RO" altLang="ro-RO" sz="1600" b="1" dirty="0">
                <a:solidFill>
                  <a:srgbClr val="FF0000"/>
                </a:solidFill>
              </a:rPr>
              <a:t>Decizia nr. 8/2015 </a:t>
            </a:r>
            <a:r>
              <a:rPr lang="ro-RO" altLang="ro-RO" sz="1600" dirty="0"/>
              <a:t>privind aprobarea Modelului pentru întocmirea programului de îmbunătățire a eficienţei energetice pentru unități industriale </a:t>
            </a:r>
            <a:endParaRPr lang="en-US" altLang="ro-RO" sz="1600" dirty="0"/>
          </a:p>
          <a:p>
            <a:pPr marL="171450" indent="-171450" algn="just" defTabSz="685800">
              <a:lnSpc>
                <a:spcPct val="90000"/>
              </a:lnSpc>
              <a:spcBef>
                <a:spcPts val="750"/>
              </a:spcBef>
              <a:buFont typeface="Arial" charset="0"/>
              <a:buChar char="•"/>
            </a:pPr>
            <a:r>
              <a:rPr lang="ro-RO" altLang="ro-RO" sz="1600" b="1" dirty="0">
                <a:solidFill>
                  <a:srgbClr val="FF0000"/>
                </a:solidFill>
              </a:rPr>
              <a:t>Decizi</a:t>
            </a:r>
            <a:r>
              <a:rPr lang="en-US" altLang="ro-RO" sz="1600" b="1" dirty="0">
                <a:solidFill>
                  <a:srgbClr val="FF0000"/>
                </a:solidFill>
              </a:rPr>
              <a:t>a</a:t>
            </a:r>
            <a:r>
              <a:rPr lang="ro-RO" altLang="ro-RO" sz="1600" b="1" dirty="0">
                <a:solidFill>
                  <a:srgbClr val="FF0000"/>
                </a:solidFill>
              </a:rPr>
              <a:t> nr. 7/2015 </a:t>
            </a:r>
            <a:r>
              <a:rPr lang="ro-RO" altLang="ro-RO" sz="1600" dirty="0">
                <a:cs typeface="Calibri" pitchFamily="34" charset="0"/>
              </a:rPr>
              <a:t>privind</a:t>
            </a:r>
            <a:r>
              <a:rPr lang="en-US" altLang="ro-RO" sz="1600" dirty="0">
                <a:cs typeface="Calibri" pitchFamily="34" charset="0"/>
              </a:rPr>
              <a:t> </a:t>
            </a:r>
            <a:r>
              <a:rPr lang="ro-RO" altLang="ro-RO" sz="1600" dirty="0">
                <a:cs typeface="Calibri" pitchFamily="34" charset="0"/>
              </a:rPr>
              <a:t>aprobarea Modelului pentru întocmirea Programului de îmbunătățire a eficienţei energetice aferent localităților cu o populație mai mare de 5</a:t>
            </a:r>
            <a:r>
              <a:rPr lang="en-US" altLang="ro-RO" sz="1600" dirty="0">
                <a:cs typeface="Calibri" pitchFamily="34" charset="0"/>
              </a:rPr>
              <a:t>.</a:t>
            </a:r>
            <a:r>
              <a:rPr lang="ro-RO" altLang="ro-RO" sz="1600" dirty="0">
                <a:cs typeface="Calibri" pitchFamily="34" charset="0"/>
              </a:rPr>
              <a:t>000 </a:t>
            </a:r>
            <a:r>
              <a:rPr lang="ro-RO" altLang="ro-RO" sz="1600" dirty="0" smtClean="0">
                <a:cs typeface="Calibri" pitchFamily="34" charset="0"/>
              </a:rPr>
              <a:t>locuitori</a:t>
            </a:r>
            <a:endParaRPr lang="en-US" altLang="ro-RO" sz="1600" dirty="0" smtClean="0">
              <a:cs typeface="Calibri" pitchFamily="34" charset="0"/>
            </a:endParaRPr>
          </a:p>
          <a:p>
            <a:pPr marL="628650" lvl="1" indent="-171450" algn="just" defTabSz="685800">
              <a:lnSpc>
                <a:spcPct val="90000"/>
              </a:lnSpc>
              <a:spcBef>
                <a:spcPts val="750"/>
              </a:spcBef>
              <a:buFont typeface="Arial" charset="0"/>
              <a:buChar char="•"/>
            </a:pPr>
            <a:r>
              <a:rPr lang="en-US" altLang="ro-RO" sz="1600" b="1" i="1" dirty="0" smtClean="0">
                <a:solidFill>
                  <a:srgbClr val="0070C0"/>
                </a:solidFill>
                <a:cs typeface="Calibri" pitchFamily="34" charset="0"/>
              </a:rPr>
              <a:t>In curs de abrogare </a:t>
            </a:r>
            <a:r>
              <a:rPr lang="en-US" altLang="ro-RO" sz="1600" b="1" i="1" dirty="0" err="1" smtClean="0">
                <a:solidFill>
                  <a:srgbClr val="0070C0"/>
                </a:solidFill>
                <a:cs typeface="Calibri" pitchFamily="34" charset="0"/>
              </a:rPr>
              <a:t>si</a:t>
            </a:r>
            <a:r>
              <a:rPr lang="en-US" altLang="ro-RO" sz="1600" b="1" i="1" dirty="0" smtClean="0">
                <a:solidFill>
                  <a:srgbClr val="0070C0"/>
                </a:solidFill>
                <a:cs typeface="Calibri" pitchFamily="34" charset="0"/>
              </a:rPr>
              <a:t> aprobare o noua decizie  pentru Modelul privind intocmirea PIEE</a:t>
            </a:r>
            <a:endParaRPr lang="en-US" altLang="ro-RO" sz="1600" b="1" i="1" dirty="0">
              <a:solidFill>
                <a:srgbClr val="0070C0"/>
              </a:solidFill>
              <a:cs typeface="Calibri" pitchFamily="34" charset="0"/>
            </a:endParaRPr>
          </a:p>
          <a:p>
            <a:pPr marL="171450" indent="-171450" algn="just" defTabSz="685800">
              <a:lnSpc>
                <a:spcPct val="90000"/>
              </a:lnSpc>
              <a:spcBef>
                <a:spcPts val="750"/>
              </a:spcBef>
              <a:buFont typeface="Arial" charset="0"/>
              <a:buChar char="•"/>
            </a:pPr>
            <a:r>
              <a:rPr lang="ro-RO" altLang="ro-RO" sz="1600" b="1" dirty="0">
                <a:solidFill>
                  <a:srgbClr val="FF0000"/>
                </a:solidFill>
              </a:rPr>
              <a:t>Decizia</a:t>
            </a:r>
            <a:r>
              <a:rPr lang="en-US" altLang="ro-RO" sz="1600" b="1" dirty="0">
                <a:solidFill>
                  <a:srgbClr val="FF0000"/>
                </a:solidFill>
              </a:rPr>
              <a:t> </a:t>
            </a:r>
            <a:r>
              <a:rPr lang="en-US" altLang="ro-RO" sz="1600" b="1" dirty="0" err="1">
                <a:solidFill>
                  <a:srgbClr val="FF0000"/>
                </a:solidFill>
              </a:rPr>
              <a:t>nr</a:t>
            </a:r>
            <a:r>
              <a:rPr lang="en-US" altLang="ro-RO" sz="1600" b="1" dirty="0">
                <a:solidFill>
                  <a:srgbClr val="FF0000"/>
                </a:solidFill>
              </a:rPr>
              <a:t>.</a:t>
            </a:r>
            <a:r>
              <a:rPr lang="ro-RO" altLang="ro-RO" sz="1600" b="1" dirty="0">
                <a:solidFill>
                  <a:srgbClr val="FF0000"/>
                </a:solidFill>
              </a:rPr>
              <a:t> 2123/2014 </a:t>
            </a:r>
            <a:r>
              <a:rPr lang="ro-RO" altLang="ro-RO" sz="1600" dirty="0">
                <a:cs typeface="Calibri" pitchFamily="34" charset="0"/>
              </a:rPr>
              <a:t>privind aprobarea Ghidului de elaborare a auditurilor energetice</a:t>
            </a:r>
          </a:p>
        </p:txBody>
      </p:sp>
      <p:sp>
        <p:nvSpPr>
          <p:cNvPr id="18440" name="Footer Placeholder 2"/>
          <p:cNvSpPr>
            <a:spLocks noGrp="1"/>
          </p:cNvSpPr>
          <p:nvPr>
            <p:ph type="ftr" sz="quarter" idx="11"/>
          </p:nvPr>
        </p:nvSpPr>
        <p:spPr bwMode="auto">
          <a:xfrm>
            <a:off x="685799" y="6325178"/>
            <a:ext cx="1288473" cy="365125"/>
          </a:xfrm>
          <a:noFill/>
          <a:ln>
            <a:miter lim="800000"/>
            <a:headEnd/>
            <a:tailEnd/>
          </a:ln>
        </p:spPr>
        <p:txBody>
          <a:bodyPr/>
          <a:lstStyle/>
          <a:p>
            <a:r>
              <a:rPr lang="en-US" dirty="0"/>
              <a:t>www.anre.ro</a:t>
            </a:r>
          </a:p>
        </p:txBody>
      </p:sp>
      <p:sp>
        <p:nvSpPr>
          <p:cNvPr id="18441" name="Slide Number Placeholder 3"/>
          <p:cNvSpPr>
            <a:spLocks noGrp="1"/>
          </p:cNvSpPr>
          <p:nvPr>
            <p:ph type="sldNum" sz="quarter" idx="12"/>
          </p:nvPr>
        </p:nvSpPr>
        <p:spPr bwMode="auto">
          <a:noFill/>
          <a:ln>
            <a:miter lim="800000"/>
            <a:headEnd/>
            <a:tailEnd/>
          </a:ln>
        </p:spPr>
        <p:txBody>
          <a:bodyPr/>
          <a:lstStyle/>
          <a:p>
            <a:r>
              <a:rPr lang="ro-RO" altLang="ro-RO" dirty="0" smtClean="0"/>
              <a:t>5</a:t>
            </a:r>
            <a:endParaRPr lang="ro-RO" altLang="ro-RO" dirty="0"/>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2788396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8" name="Slide Number Placeholder 7"/>
          <p:cNvSpPr>
            <a:spLocks noGrp="1"/>
          </p:cNvSpPr>
          <p:nvPr>
            <p:ph type="sldNum" sz="quarter" idx="12"/>
          </p:nvPr>
        </p:nvSpPr>
        <p:spPr/>
        <p:txBody>
          <a:bodyPr/>
          <a:lstStyle/>
          <a:p>
            <a:r>
              <a:rPr lang="ro-RO" dirty="0" smtClean="0">
                <a:solidFill>
                  <a:prstClr val="black">
                    <a:tint val="75000"/>
                  </a:prstClr>
                </a:solidFill>
              </a:rPr>
              <a:t>3</a:t>
            </a:r>
            <a:endParaRPr lang="en-GB" dirty="0">
              <a:solidFill>
                <a:prstClr val="black">
                  <a:tint val="75000"/>
                </a:prstClr>
              </a:solidFill>
            </a:endParaRPr>
          </a:p>
        </p:txBody>
      </p:sp>
      <p:pic>
        <p:nvPicPr>
          <p:cNvPr id="10" name="Picture 9"/>
          <p:cNvPicPr/>
          <p:nvPr/>
        </p:nvPicPr>
        <p:blipFill>
          <a:blip r:embed="rId3">
            <a:extLst>
              <a:ext uri="{28A0092B-C50C-407E-A947-70E740481C1C}">
                <a14:useLocalDpi xmlns:a14="http://schemas.microsoft.com/office/drawing/2010/main" val="0"/>
              </a:ext>
            </a:extLst>
          </a:blip>
          <a:srcRect/>
          <a:stretch>
            <a:fillRect/>
          </a:stretch>
        </p:blipFill>
        <p:spPr bwMode="auto">
          <a:xfrm>
            <a:off x="9428630" y="552505"/>
            <a:ext cx="1295400" cy="417195"/>
          </a:xfrm>
          <a:prstGeom prst="rect">
            <a:avLst/>
          </a:prstGeom>
          <a:noFill/>
        </p:spPr>
      </p:pic>
      <p:sp>
        <p:nvSpPr>
          <p:cNvPr id="2" name="Rectangle 1"/>
          <p:cNvSpPr/>
          <p:nvPr/>
        </p:nvSpPr>
        <p:spPr>
          <a:xfrm>
            <a:off x="634703" y="1960166"/>
            <a:ext cx="3044412" cy="1384995"/>
          </a:xfrm>
          <a:prstGeom prst="rect">
            <a:avLst/>
          </a:prstGeom>
        </p:spPr>
        <p:txBody>
          <a:bodyPr wrap="square">
            <a:spAutoFit/>
          </a:bodyPr>
          <a:lstStyle/>
          <a:p>
            <a:pPr algn="ctr">
              <a:lnSpc>
                <a:spcPct val="150000"/>
              </a:lnSpc>
              <a:spcAft>
                <a:spcPts val="0"/>
              </a:spcAft>
            </a:pPr>
            <a:r>
              <a:rPr lang="ro-RO" sz="1400" b="1" dirty="0" smtClean="0">
                <a:latin typeface="+mj-lt"/>
                <a:ea typeface="Times New Roman" panose="02020603050405020304" pitchFamily="18" charset="0"/>
              </a:rPr>
              <a:t>Cum structuram noua</a:t>
            </a:r>
          </a:p>
          <a:p>
            <a:pPr algn="ctr">
              <a:lnSpc>
                <a:spcPct val="150000"/>
              </a:lnSpc>
              <a:spcAft>
                <a:spcPts val="0"/>
              </a:spcAft>
            </a:pPr>
            <a:r>
              <a:rPr lang="ro-RO" sz="1400" b="1" i="1" dirty="0" smtClean="0">
                <a:solidFill>
                  <a:srgbClr val="FF0000"/>
                </a:solidFill>
                <a:latin typeface="+mj-lt"/>
                <a:ea typeface="Times New Roman" panose="02020603050405020304" pitchFamily="18" charset="0"/>
              </a:rPr>
              <a:t>Declarație </a:t>
            </a:r>
            <a:r>
              <a:rPr lang="ro-RO" sz="1400" b="1" i="1" dirty="0">
                <a:solidFill>
                  <a:srgbClr val="FF0000"/>
                </a:solidFill>
                <a:latin typeface="+mj-lt"/>
                <a:ea typeface="Times New Roman" panose="02020603050405020304" pitchFamily="18" charset="0"/>
              </a:rPr>
              <a:t>de consum total anual de energie pentru operatori economici cu consum anual mai mic de 1000 </a:t>
            </a:r>
            <a:r>
              <a:rPr lang="ro-RO" sz="1400" b="1" i="1" dirty="0" err="1">
                <a:solidFill>
                  <a:srgbClr val="FF0000"/>
                </a:solidFill>
                <a:latin typeface="+mj-lt"/>
                <a:ea typeface="Times New Roman" panose="02020603050405020304" pitchFamily="18" charset="0"/>
              </a:rPr>
              <a:t>tep</a:t>
            </a:r>
            <a:r>
              <a:rPr lang="ro-RO" sz="1400" b="1" i="1" dirty="0">
                <a:solidFill>
                  <a:srgbClr val="FF0000"/>
                </a:solidFill>
                <a:latin typeface="+mj-lt"/>
                <a:ea typeface="Times New Roman" panose="02020603050405020304" pitchFamily="18" charset="0"/>
              </a:rPr>
              <a:t> </a:t>
            </a:r>
            <a:endParaRPr lang="ro-RO" sz="1400" i="1" dirty="0">
              <a:solidFill>
                <a:srgbClr val="FF0000"/>
              </a:solidFill>
              <a:effectLst/>
              <a:latin typeface="+mj-lt"/>
              <a:ea typeface="SimSun" panose="02010600030101010101" pitchFamily="2" charset="-122"/>
            </a:endParaRPr>
          </a:p>
        </p:txBody>
      </p:sp>
      <p:pic>
        <p:nvPicPr>
          <p:cNvPr id="4" name="Picture 3"/>
          <p:cNvPicPr>
            <a:picLocks noChangeAspect="1"/>
          </p:cNvPicPr>
          <p:nvPr/>
        </p:nvPicPr>
        <p:blipFill>
          <a:blip r:embed="rId4"/>
          <a:stretch>
            <a:fillRect/>
          </a:stretch>
        </p:blipFill>
        <p:spPr>
          <a:xfrm>
            <a:off x="4873214" y="1251500"/>
            <a:ext cx="6056611" cy="5019816"/>
          </a:xfrm>
          <a:prstGeom prst="rect">
            <a:avLst/>
          </a:prstGeom>
        </p:spPr>
      </p:pic>
      <p:sp>
        <p:nvSpPr>
          <p:cNvPr id="5" name="Rectangle 4"/>
          <p:cNvSpPr/>
          <p:nvPr/>
        </p:nvSpPr>
        <p:spPr>
          <a:xfrm>
            <a:off x="530710" y="4197756"/>
            <a:ext cx="4084320" cy="1200329"/>
          </a:xfrm>
          <a:prstGeom prst="rect">
            <a:avLst/>
          </a:prstGeom>
        </p:spPr>
        <p:txBody>
          <a:bodyPr wrap="square">
            <a:spAutoFit/>
          </a:bodyPr>
          <a:lstStyle/>
          <a:p>
            <a:pPr algn="just">
              <a:spcAft>
                <a:spcPts val="0"/>
              </a:spcAft>
            </a:pPr>
            <a:r>
              <a:rPr lang="ro-RO" sz="1200" dirty="0">
                <a:latin typeface="+mj-lt"/>
                <a:ea typeface="Times New Roman" panose="02020603050405020304" pitchFamily="18" charset="0"/>
              </a:rPr>
              <a:t>Prin  prezenta Decizie se modifică Decizia nr. 860/2017 privind aprobarea machetelor pentru Declarația de consum total anual de energie și pentru Chestionarul de analiză energetică a consumatorului de energie în sensul în care se va adresa consumatorului de energie cu consum anual mai mare de 1000 </a:t>
            </a:r>
            <a:r>
              <a:rPr lang="ro-RO" sz="1200" dirty="0" err="1">
                <a:latin typeface="+mj-lt"/>
                <a:ea typeface="Times New Roman" panose="02020603050405020304" pitchFamily="18" charset="0"/>
              </a:rPr>
              <a:t>tep</a:t>
            </a:r>
            <a:endParaRPr lang="ro-RO" sz="1200" dirty="0">
              <a:effectLst/>
              <a:latin typeface="+mj-lt"/>
              <a:ea typeface="SimSun" panose="02010600030101010101" pitchFamily="2" charset="-122"/>
            </a:endParaRPr>
          </a:p>
        </p:txBody>
      </p:sp>
    </p:spTree>
    <p:extLst>
      <p:ext uri="{BB962C8B-B14F-4D97-AF65-F5344CB8AC3E}">
        <p14:creationId xmlns:p14="http://schemas.microsoft.com/office/powerpoint/2010/main" val="21943304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6088547" y="5124899"/>
            <a:ext cx="5953125" cy="1104900"/>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9428630" y="552505"/>
            <a:ext cx="1295400" cy="417195"/>
          </a:xfrm>
          <a:prstGeom prst="rect">
            <a:avLst/>
          </a:prstGeom>
          <a:noFill/>
        </p:spPr>
      </p:pic>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8" name="Picture 7"/>
          <p:cNvPicPr>
            <a:picLocks noChangeAspect="1"/>
          </p:cNvPicPr>
          <p:nvPr/>
        </p:nvPicPr>
        <p:blipFill>
          <a:blip r:embed="rId4"/>
          <a:stretch>
            <a:fillRect/>
          </a:stretch>
        </p:blipFill>
        <p:spPr>
          <a:xfrm>
            <a:off x="7631486" y="1959740"/>
            <a:ext cx="4029075" cy="2314575"/>
          </a:xfrm>
          <a:prstGeom prst="rect">
            <a:avLst/>
          </a:prstGeom>
        </p:spPr>
      </p:pic>
      <p:pic>
        <p:nvPicPr>
          <p:cNvPr id="9" name="Picture 8"/>
          <p:cNvPicPr>
            <a:picLocks noChangeAspect="1"/>
          </p:cNvPicPr>
          <p:nvPr/>
        </p:nvPicPr>
        <p:blipFill>
          <a:blip r:embed="rId5"/>
          <a:stretch>
            <a:fillRect/>
          </a:stretch>
        </p:blipFill>
        <p:spPr>
          <a:xfrm>
            <a:off x="170890" y="1271083"/>
            <a:ext cx="6686550" cy="4057650"/>
          </a:xfrm>
          <a:prstGeom prst="rect">
            <a:avLst/>
          </a:prstGeom>
        </p:spPr>
      </p:pic>
    </p:spTree>
    <p:extLst>
      <p:ext uri="{BB962C8B-B14F-4D97-AF65-F5344CB8AC3E}">
        <p14:creationId xmlns:p14="http://schemas.microsoft.com/office/powerpoint/2010/main" val="137550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ChangeArrowheads="1"/>
          </p:cNvSpPr>
          <p:nvPr/>
        </p:nvSpPr>
        <p:spPr bwMode="auto">
          <a:xfrm>
            <a:off x="1036110" y="1333500"/>
            <a:ext cx="9796842" cy="369332"/>
          </a:xfrm>
          <a:prstGeom prst="rect">
            <a:avLst/>
          </a:prstGeom>
          <a:noFill/>
          <a:ln w="9525">
            <a:noFill/>
            <a:miter lim="800000"/>
            <a:headEnd/>
            <a:tailEnd/>
          </a:ln>
        </p:spPr>
        <p:txBody>
          <a:bodyPr wrap="square">
            <a:spAutoFit/>
          </a:bodyPr>
          <a:lstStyle/>
          <a:p>
            <a:pPr algn="just" eaLnBrk="1" hangingPunct="1">
              <a:lnSpc>
                <a:spcPct val="90000"/>
              </a:lnSpc>
              <a:spcBef>
                <a:spcPts val="750"/>
              </a:spcBef>
            </a:pPr>
            <a:r>
              <a:rPr lang="ro-RO" altLang="ro-RO" sz="2000" b="1" dirty="0">
                <a:solidFill>
                  <a:srgbClr val="FF0000"/>
                </a:solidFill>
              </a:rPr>
              <a:t>Decizia nr. 8/2015 </a:t>
            </a:r>
            <a:r>
              <a:rPr lang="ro-RO" altLang="ro-RO" dirty="0"/>
              <a:t>privind aprobarea Modelului pentru întocmirea </a:t>
            </a:r>
            <a:r>
              <a:rPr lang="en-US" altLang="ro-RO" dirty="0" smtClean="0"/>
              <a:t>PIEE </a:t>
            </a:r>
            <a:r>
              <a:rPr lang="ro-RO" altLang="ro-RO" dirty="0" smtClean="0"/>
              <a:t>pentru </a:t>
            </a:r>
            <a:r>
              <a:rPr lang="ro-RO" altLang="ro-RO" dirty="0"/>
              <a:t>unități industriale </a:t>
            </a:r>
            <a:endParaRPr lang="en-US" altLang="ro-RO" dirty="0"/>
          </a:p>
        </p:txBody>
      </p:sp>
      <p:pic>
        <p:nvPicPr>
          <p:cNvPr id="24580" name="Picture 4"/>
          <p:cNvPicPr>
            <a:picLocks noChangeAspect="1"/>
          </p:cNvPicPr>
          <p:nvPr/>
        </p:nvPicPr>
        <p:blipFill>
          <a:blip r:embed="rId2" cstate="print"/>
          <a:srcRect/>
          <a:stretch>
            <a:fillRect/>
          </a:stretch>
        </p:blipFill>
        <p:spPr bwMode="auto">
          <a:xfrm>
            <a:off x="301337" y="2112898"/>
            <a:ext cx="6164009" cy="1047418"/>
          </a:xfrm>
          <a:prstGeom prst="rect">
            <a:avLst/>
          </a:prstGeom>
          <a:noFill/>
          <a:ln w="9525">
            <a:noFill/>
            <a:miter lim="800000"/>
            <a:headEnd/>
            <a:tailEnd/>
          </a:ln>
        </p:spPr>
      </p:pic>
      <p:pic>
        <p:nvPicPr>
          <p:cNvPr id="24581" name="Picture 6"/>
          <p:cNvPicPr>
            <a:picLocks noChangeAspect="1"/>
          </p:cNvPicPr>
          <p:nvPr/>
        </p:nvPicPr>
        <p:blipFill>
          <a:blip r:embed="rId3" cstate="print"/>
          <a:srcRect/>
          <a:stretch>
            <a:fillRect/>
          </a:stretch>
        </p:blipFill>
        <p:spPr bwMode="auto">
          <a:xfrm>
            <a:off x="322728" y="4121362"/>
            <a:ext cx="6407645" cy="1041701"/>
          </a:xfrm>
          <a:prstGeom prst="rect">
            <a:avLst/>
          </a:prstGeom>
          <a:noFill/>
          <a:ln w="9525">
            <a:noFill/>
            <a:miter lim="800000"/>
            <a:headEnd/>
            <a:tailEnd/>
          </a:ln>
        </p:spPr>
      </p:pic>
      <p:sp>
        <p:nvSpPr>
          <p:cNvPr id="24583" name="Footer Placeholder 2"/>
          <p:cNvSpPr>
            <a:spLocks noGrp="1"/>
          </p:cNvSpPr>
          <p:nvPr>
            <p:ph type="ftr" sz="quarter" idx="11"/>
          </p:nvPr>
        </p:nvSpPr>
        <p:spPr bwMode="auto">
          <a:xfrm>
            <a:off x="696190" y="6335568"/>
            <a:ext cx="1357745" cy="365125"/>
          </a:xfrm>
          <a:noFill/>
          <a:ln>
            <a:miter lim="800000"/>
            <a:headEnd/>
            <a:tailEnd/>
          </a:ln>
        </p:spPr>
        <p:txBody>
          <a:bodyPr/>
          <a:lstStyle/>
          <a:p>
            <a:r>
              <a:rPr lang="en-US" dirty="0"/>
              <a:t>www.anre.ro</a:t>
            </a:r>
          </a:p>
        </p:txBody>
      </p:sp>
      <p:sp>
        <p:nvSpPr>
          <p:cNvPr id="9" name="Slide Number Placeholder 1"/>
          <p:cNvSpPr>
            <a:spLocks noGrp="1"/>
          </p:cNvSpPr>
          <p:nvPr>
            <p:ph type="sldNum" sz="quarter" idx="12"/>
          </p:nvPr>
        </p:nvSpPr>
        <p:spPr bwMode="auto">
          <a:xfrm>
            <a:off x="8610600" y="6356350"/>
            <a:ext cx="2743200" cy="365125"/>
          </a:xfrm>
          <a:noFill/>
          <a:ln>
            <a:miter lim="800000"/>
            <a:headEnd/>
            <a:tailEnd/>
          </a:ln>
        </p:spPr>
        <p:txBody>
          <a:bodyPr/>
          <a:lstStyle/>
          <a:p>
            <a:r>
              <a:rPr lang="ro-RO" altLang="ro-RO" dirty="0" smtClean="0">
                <a:solidFill>
                  <a:prstClr val="black">
                    <a:tint val="75000"/>
                  </a:prstClr>
                </a:solidFill>
              </a:rPr>
              <a:t>14</a:t>
            </a:r>
            <a:endParaRPr lang="ro-RO" altLang="ro-RO" dirty="0">
              <a:solidFill>
                <a:prstClr val="black">
                  <a:tint val="75000"/>
                </a:prstClr>
              </a:solidFill>
            </a:endParaRPr>
          </a:p>
        </p:txBody>
      </p:sp>
      <p:pic>
        <p:nvPicPr>
          <p:cNvPr id="10" name="Picture 9"/>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pic>
        <p:nvPicPr>
          <p:cNvPr id="2" name="Picture 1"/>
          <p:cNvPicPr>
            <a:picLocks noChangeAspect="1"/>
          </p:cNvPicPr>
          <p:nvPr/>
        </p:nvPicPr>
        <p:blipFill>
          <a:blip r:embed="rId5"/>
          <a:stretch>
            <a:fillRect/>
          </a:stretch>
        </p:blipFill>
        <p:spPr>
          <a:xfrm>
            <a:off x="6589500" y="2076225"/>
            <a:ext cx="5401241" cy="3237491"/>
          </a:xfrm>
          <a:prstGeom prst="rect">
            <a:avLst/>
          </a:prstGeom>
        </p:spPr>
      </p:pic>
    </p:spTree>
    <p:extLst>
      <p:ext uri="{BB962C8B-B14F-4D97-AF65-F5344CB8AC3E}">
        <p14:creationId xmlns:p14="http://schemas.microsoft.com/office/powerpoint/2010/main" val="3534569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16" name="Slide Number Placeholder 15"/>
          <p:cNvSpPr>
            <a:spLocks noGrp="1"/>
          </p:cNvSpPr>
          <p:nvPr>
            <p:ph type="sldNum" sz="quarter" idx="12"/>
          </p:nvPr>
        </p:nvSpPr>
        <p:spPr/>
        <p:txBody>
          <a:bodyPr/>
          <a:lstStyle/>
          <a:p>
            <a:r>
              <a:rPr lang="ro-RO" dirty="0" smtClean="0">
                <a:solidFill>
                  <a:prstClr val="black">
                    <a:tint val="75000"/>
                  </a:prstClr>
                </a:solidFill>
              </a:rPr>
              <a:t>4</a:t>
            </a:r>
            <a:endParaRPr lang="en-GB" dirty="0">
              <a:solidFill>
                <a:prstClr val="black">
                  <a:tint val="75000"/>
                </a:prstClr>
              </a:solidFill>
            </a:endParaRPr>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5" name="Rectangle 4"/>
          <p:cNvSpPr/>
          <p:nvPr/>
        </p:nvSpPr>
        <p:spPr>
          <a:xfrm>
            <a:off x="972768" y="1618203"/>
            <a:ext cx="9451392" cy="584775"/>
          </a:xfrm>
          <a:prstGeom prst="rect">
            <a:avLst/>
          </a:prstGeom>
        </p:spPr>
        <p:txBody>
          <a:bodyPr wrap="square">
            <a:spAutoFit/>
          </a:bodyPr>
          <a:lstStyle/>
          <a:p>
            <a:pPr algn="just"/>
            <a:r>
              <a:rPr lang="ro-RO" sz="1600" b="1" dirty="0" smtClean="0">
                <a:solidFill>
                  <a:srgbClr val="FF0000"/>
                </a:solidFill>
                <a:latin typeface="+mj-lt"/>
                <a:cs typeface="Calibri" pitchFamily="34" charset="0"/>
              </a:rPr>
              <a:t>P</a:t>
            </a:r>
            <a:r>
              <a:rPr lang="vi-VN" sz="1600" b="1" dirty="0" smtClean="0">
                <a:solidFill>
                  <a:srgbClr val="FF0000"/>
                </a:solidFill>
                <a:latin typeface="+mj-lt"/>
                <a:cs typeface="Calibri" pitchFamily="34" charset="0"/>
              </a:rPr>
              <a:t>roiect de Decizie privind actualizarea Modelului pentru întocmirea Programului de îmbunătățire a eficienței energetice aferent localităților cu o populație mai mare de 5000 locuitori </a:t>
            </a:r>
            <a:endParaRPr lang="en-US" sz="1600" b="1" dirty="0">
              <a:solidFill>
                <a:srgbClr val="FF0000"/>
              </a:solidFill>
              <a:latin typeface="+mj-lt"/>
              <a:cs typeface="Calibri" pitchFamily="34" charset="0"/>
            </a:endParaRPr>
          </a:p>
        </p:txBody>
      </p:sp>
      <p:pic>
        <p:nvPicPr>
          <p:cNvPr id="3" name="Picture 2"/>
          <p:cNvPicPr>
            <a:picLocks noChangeAspect="1"/>
          </p:cNvPicPr>
          <p:nvPr/>
        </p:nvPicPr>
        <p:blipFill>
          <a:blip r:embed="rId4"/>
          <a:stretch>
            <a:fillRect/>
          </a:stretch>
        </p:blipFill>
        <p:spPr>
          <a:xfrm>
            <a:off x="2482422" y="2630993"/>
            <a:ext cx="6518704" cy="2532677"/>
          </a:xfrm>
          <a:prstGeom prst="rect">
            <a:avLst/>
          </a:prstGeom>
        </p:spPr>
      </p:pic>
    </p:spTree>
    <p:extLst>
      <p:ext uri="{BB962C8B-B14F-4D97-AF65-F5344CB8AC3E}">
        <p14:creationId xmlns:p14="http://schemas.microsoft.com/office/powerpoint/2010/main" val="42822173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ChangeArrowheads="1"/>
          </p:cNvSpPr>
          <p:nvPr/>
        </p:nvSpPr>
        <p:spPr bwMode="auto">
          <a:xfrm>
            <a:off x="2836334" y="1227665"/>
            <a:ext cx="538242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o-RO" sz="1400" b="1" i="0" u="sng" strike="noStrike" cap="none" normalizeH="0" baseline="0" dirty="0" smtClean="0">
                <a:ln>
                  <a:noFill/>
                </a:ln>
                <a:solidFill>
                  <a:srgbClr val="FF0000"/>
                </a:solidFill>
                <a:effectLst/>
                <a:latin typeface="Calibri" pitchFamily="34" charset="0"/>
                <a:ea typeface="Calibri" pitchFamily="34" charset="0"/>
                <a:cs typeface="Calibri" pitchFamily="34" charset="0"/>
              </a:rPr>
              <a:t>FIŞE COLECTARE DATE</a:t>
            </a:r>
            <a:endParaRPr kumimoji="0" lang="en-US" sz="1400" b="0" i="0" u="none" strike="noStrike" cap="none" normalizeH="0" baseline="0" dirty="0" smtClean="0">
              <a:ln>
                <a:noFill/>
              </a:ln>
              <a:solidFill>
                <a:srgbClr val="FF0000"/>
              </a:solidFill>
              <a:effectLst/>
              <a:latin typeface="Calibri" pitchFamily="34" charset="0"/>
              <a:cs typeface="Calibri" pitchFamily="34" charset="0"/>
            </a:endParaRPr>
          </a:p>
        </p:txBody>
      </p:sp>
      <p:pic>
        <p:nvPicPr>
          <p:cNvPr id="4100" name="Picture 4"/>
          <p:cNvPicPr>
            <a:picLocks noChangeAspect="1" noChangeArrowheads="1"/>
          </p:cNvPicPr>
          <p:nvPr/>
        </p:nvPicPr>
        <p:blipFill>
          <a:blip r:embed="rId2"/>
          <a:srcRect/>
          <a:stretch>
            <a:fillRect/>
          </a:stretch>
        </p:blipFill>
        <p:spPr bwMode="auto">
          <a:xfrm>
            <a:off x="1100666" y="1653679"/>
            <a:ext cx="3884613" cy="4190437"/>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5988369" y="1515533"/>
            <a:ext cx="4861664" cy="4381500"/>
          </a:xfrm>
          <a:prstGeom prst="rect">
            <a:avLst/>
          </a:prstGeom>
          <a:noFill/>
          <a:ln w="9525">
            <a:noFill/>
            <a:miter lim="800000"/>
            <a:headEnd/>
            <a:tailEnd/>
          </a:ln>
          <a:effectLst/>
        </p:spPr>
      </p:pic>
      <p:sp>
        <p:nvSpPr>
          <p:cNvPr id="5"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t>www.anre.ro</a:t>
            </a:r>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2757189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770467" y="1632385"/>
            <a:ext cx="4822296" cy="4125478"/>
          </a:xfrm>
          <a:prstGeom prst="rect">
            <a:avLst/>
          </a:prstGeom>
          <a:noFill/>
          <a:ln w="9525">
            <a:noFill/>
            <a:miter lim="800000"/>
            <a:headEnd/>
            <a:tailEnd/>
          </a:ln>
          <a:effectLst/>
        </p:spPr>
      </p:pic>
      <p:pic>
        <p:nvPicPr>
          <p:cNvPr id="34819" name="Picture 3"/>
          <p:cNvPicPr>
            <a:picLocks noChangeAspect="1" noChangeArrowheads="1"/>
          </p:cNvPicPr>
          <p:nvPr/>
        </p:nvPicPr>
        <p:blipFill>
          <a:blip r:embed="rId3"/>
          <a:srcRect/>
          <a:stretch>
            <a:fillRect/>
          </a:stretch>
        </p:blipFill>
        <p:spPr bwMode="auto">
          <a:xfrm>
            <a:off x="5648163" y="2134657"/>
            <a:ext cx="5947468" cy="1463675"/>
          </a:xfrm>
          <a:prstGeom prst="rect">
            <a:avLst/>
          </a:prstGeom>
          <a:noFill/>
          <a:ln w="9525">
            <a:noFill/>
            <a:miter lim="800000"/>
            <a:headEnd/>
            <a:tailEnd/>
          </a:ln>
          <a:effectLst/>
        </p:spPr>
      </p:pic>
      <p:sp>
        <p:nvSpPr>
          <p:cNvPr id="4"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t>www.anre.ro</a:t>
            </a:r>
          </a:p>
        </p:txBody>
      </p:sp>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262197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srcRect/>
          <a:stretch>
            <a:fillRect/>
          </a:stretch>
        </p:blipFill>
        <p:spPr bwMode="auto">
          <a:xfrm>
            <a:off x="1329267" y="1827105"/>
            <a:ext cx="4476221" cy="3580977"/>
          </a:xfrm>
          <a:prstGeom prst="rect">
            <a:avLst/>
          </a:prstGeom>
          <a:noFill/>
          <a:ln w="9525">
            <a:noFill/>
            <a:miter lim="800000"/>
            <a:headEnd/>
            <a:tailEnd/>
          </a:ln>
          <a:effectLst/>
        </p:spPr>
      </p:pic>
      <p:pic>
        <p:nvPicPr>
          <p:cNvPr id="35843" name="Picture 3"/>
          <p:cNvPicPr>
            <a:picLocks noChangeAspect="1" noChangeArrowheads="1"/>
          </p:cNvPicPr>
          <p:nvPr/>
        </p:nvPicPr>
        <p:blipFill>
          <a:blip r:embed="rId3"/>
          <a:srcRect/>
          <a:stretch>
            <a:fillRect/>
          </a:stretch>
        </p:blipFill>
        <p:spPr bwMode="auto">
          <a:xfrm>
            <a:off x="6279621" y="2010304"/>
            <a:ext cx="5610225" cy="1685925"/>
          </a:xfrm>
          <a:prstGeom prst="rect">
            <a:avLst/>
          </a:prstGeom>
          <a:noFill/>
          <a:ln w="9525">
            <a:noFill/>
            <a:miter lim="800000"/>
            <a:headEnd/>
            <a:tailEnd/>
          </a:ln>
          <a:effectLst/>
        </p:spPr>
      </p:pic>
      <p:sp>
        <p:nvSpPr>
          <p:cNvPr id="4"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t>www.anre.ro</a:t>
            </a:r>
          </a:p>
        </p:txBody>
      </p:sp>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1133147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p:cNvPicPr>
            <a:picLocks noChangeAspect="1" noChangeArrowheads="1"/>
          </p:cNvPicPr>
          <p:nvPr/>
        </p:nvPicPr>
        <p:blipFill>
          <a:blip r:embed="rId2"/>
          <a:srcRect/>
          <a:stretch>
            <a:fillRect/>
          </a:stretch>
        </p:blipFill>
        <p:spPr bwMode="auto">
          <a:xfrm>
            <a:off x="1077384" y="1689100"/>
            <a:ext cx="4838700" cy="3733800"/>
          </a:xfrm>
          <a:prstGeom prst="rect">
            <a:avLst/>
          </a:prstGeom>
          <a:noFill/>
          <a:ln w="9525">
            <a:noFill/>
            <a:miter lim="800000"/>
            <a:headEnd/>
            <a:tailEnd/>
          </a:ln>
          <a:effectLst/>
        </p:spPr>
      </p:pic>
      <p:pic>
        <p:nvPicPr>
          <p:cNvPr id="37892" name="Picture 4"/>
          <p:cNvPicPr>
            <a:picLocks noChangeAspect="1" noChangeArrowheads="1"/>
          </p:cNvPicPr>
          <p:nvPr/>
        </p:nvPicPr>
        <p:blipFill>
          <a:blip r:embed="rId3"/>
          <a:srcRect/>
          <a:stretch>
            <a:fillRect/>
          </a:stretch>
        </p:blipFill>
        <p:spPr bwMode="auto">
          <a:xfrm>
            <a:off x="6528330" y="1598613"/>
            <a:ext cx="4943475" cy="3457575"/>
          </a:xfrm>
          <a:prstGeom prst="rect">
            <a:avLst/>
          </a:prstGeom>
          <a:noFill/>
          <a:ln w="9525">
            <a:noFill/>
            <a:miter lim="800000"/>
            <a:headEnd/>
            <a:tailEnd/>
          </a:ln>
          <a:effectLst/>
        </p:spPr>
      </p:pic>
      <p:sp>
        <p:nvSpPr>
          <p:cNvPr id="4"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t>www.anre.ro</a:t>
            </a:r>
          </a:p>
        </p:txBody>
      </p:sp>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198944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srcRect/>
          <a:stretch>
            <a:fillRect/>
          </a:stretch>
        </p:blipFill>
        <p:spPr bwMode="auto">
          <a:xfrm>
            <a:off x="523140" y="1751425"/>
            <a:ext cx="5109105" cy="3114281"/>
          </a:xfrm>
          <a:prstGeom prst="rect">
            <a:avLst/>
          </a:prstGeom>
          <a:noFill/>
          <a:ln w="9525">
            <a:noFill/>
            <a:miter lim="800000"/>
            <a:headEnd/>
            <a:tailEnd/>
          </a:ln>
          <a:effectLst/>
        </p:spPr>
      </p:pic>
      <p:sp>
        <p:nvSpPr>
          <p:cNvPr id="3"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t>www.anre.ro</a:t>
            </a:r>
          </a:p>
        </p:txBody>
      </p:sp>
      <p:pic>
        <p:nvPicPr>
          <p:cNvPr id="4" name="Picture 2"/>
          <p:cNvPicPr>
            <a:picLocks noChangeAspect="1" noChangeArrowheads="1"/>
          </p:cNvPicPr>
          <p:nvPr/>
        </p:nvPicPr>
        <p:blipFill>
          <a:blip r:embed="rId3"/>
          <a:srcRect/>
          <a:stretch>
            <a:fillRect/>
          </a:stretch>
        </p:blipFill>
        <p:spPr bwMode="auto">
          <a:xfrm>
            <a:off x="5723067" y="2716231"/>
            <a:ext cx="5863653" cy="2221840"/>
          </a:xfrm>
          <a:prstGeom prst="rect">
            <a:avLst/>
          </a:prstGeom>
          <a:noFill/>
          <a:ln w="9525">
            <a:noFill/>
            <a:miter lim="800000"/>
            <a:headEnd/>
            <a:tailEnd/>
          </a:ln>
          <a:effectLst/>
        </p:spPr>
      </p:pic>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282999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85969" y="1797368"/>
            <a:ext cx="5972175" cy="3629025"/>
          </a:xfrm>
          <a:prstGeom prst="rect">
            <a:avLst/>
          </a:prstGeom>
        </p:spPr>
      </p:pic>
      <p:sp>
        <p:nvSpPr>
          <p:cNvPr id="3" name="Rectangle 2"/>
          <p:cNvSpPr/>
          <p:nvPr/>
        </p:nvSpPr>
        <p:spPr>
          <a:xfrm>
            <a:off x="4024274" y="1286443"/>
            <a:ext cx="5280356" cy="369332"/>
          </a:xfrm>
          <a:prstGeom prst="rect">
            <a:avLst/>
          </a:prstGeom>
        </p:spPr>
        <p:txBody>
          <a:bodyPr wrap="none">
            <a:spAutoFit/>
          </a:bodyPr>
          <a:lstStyle/>
          <a:p>
            <a:r>
              <a:rPr lang="ro-RO" dirty="0" err="1" smtClean="0">
                <a:latin typeface="Times New Roman" panose="02020603050405020304" pitchFamily="18" charset="0"/>
                <a:ea typeface="Calibri" panose="020F0502020204030204" pitchFamily="34" charset="0"/>
              </a:rPr>
              <a:t>Situaţia</a:t>
            </a:r>
            <a:r>
              <a:rPr lang="ro-RO" dirty="0" smtClean="0">
                <a:latin typeface="Times New Roman" panose="02020603050405020304" pitchFamily="18" charset="0"/>
                <a:ea typeface="Calibri" panose="020F0502020204030204" pitchFamily="34" charset="0"/>
              </a:rPr>
              <a:t> </a:t>
            </a:r>
            <a:r>
              <a:rPr lang="ro-RO" dirty="0">
                <a:latin typeface="Times New Roman" panose="02020603050405020304" pitchFamily="18" charset="0"/>
                <a:ea typeface="Calibri" panose="020F0502020204030204" pitchFamily="34" charset="0"/>
              </a:rPr>
              <a:t>privind întocmirea </a:t>
            </a:r>
            <a:r>
              <a:rPr lang="ro-RO" dirty="0" smtClean="0">
                <a:latin typeface="Times New Roman" panose="02020603050405020304" pitchFamily="18" charset="0"/>
                <a:ea typeface="Calibri" panose="020F0502020204030204" pitchFamily="34" charset="0"/>
              </a:rPr>
              <a:t>PIEE-</a:t>
            </a:r>
            <a:r>
              <a:rPr lang="ro-RO" dirty="0" err="1" smtClean="0">
                <a:latin typeface="Times New Roman" panose="02020603050405020304" pitchFamily="18" charset="0"/>
                <a:ea typeface="Calibri" panose="020F0502020204030204" pitchFamily="34" charset="0"/>
              </a:rPr>
              <a:t>rilor</a:t>
            </a:r>
            <a:r>
              <a:rPr lang="ro-RO" dirty="0" smtClean="0">
                <a:latin typeface="Times New Roman" panose="02020603050405020304" pitchFamily="18" charset="0"/>
                <a:ea typeface="Calibri" panose="020F0502020204030204" pitchFamily="34" charset="0"/>
              </a:rPr>
              <a:t> </a:t>
            </a:r>
            <a:r>
              <a:rPr lang="ro-RO" dirty="0">
                <a:latin typeface="Times New Roman" panose="02020603050405020304" pitchFamily="18" charset="0"/>
                <a:ea typeface="Calibri" panose="020F0502020204030204" pitchFamily="34" charset="0"/>
              </a:rPr>
              <a:t>de către UAT-uri</a:t>
            </a:r>
            <a:endParaRPr lang="ro-RO"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170241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bject 2"/>
          <p:cNvSpPr txBox="1">
            <a:spLocks noChangeArrowheads="1"/>
          </p:cNvSpPr>
          <p:nvPr/>
        </p:nvSpPr>
        <p:spPr bwMode="auto">
          <a:xfrm>
            <a:off x="2226733" y="2662238"/>
            <a:ext cx="7831667" cy="754062"/>
          </a:xfrm>
          <a:prstGeom prst="rect">
            <a:avLst/>
          </a:prstGeom>
          <a:noFill/>
          <a:ln w="9525">
            <a:noFill/>
            <a:miter lim="800000"/>
            <a:headEnd/>
            <a:tailEnd/>
          </a:ln>
        </p:spPr>
        <p:txBody>
          <a:bodyPr lIns="0" tIns="0" rIns="0" bIns="0"/>
          <a:lstStyle/>
          <a:p>
            <a:pPr marL="9525"/>
            <a:endParaRPr lang="ro-RO" altLang="ro-RO" sz="2400">
              <a:solidFill>
                <a:srgbClr val="000000"/>
              </a:solidFill>
              <a:cs typeface="Arial" charset="0"/>
            </a:endParaRPr>
          </a:p>
        </p:txBody>
      </p:sp>
      <p:sp>
        <p:nvSpPr>
          <p:cNvPr id="18435" name="object 12"/>
          <p:cNvSpPr txBox="1">
            <a:spLocks noChangeArrowheads="1"/>
          </p:cNvSpPr>
          <p:nvPr/>
        </p:nvSpPr>
        <p:spPr bwMode="auto">
          <a:xfrm>
            <a:off x="2092326" y="1259458"/>
            <a:ext cx="8089900" cy="397894"/>
          </a:xfrm>
          <a:prstGeom prst="rect">
            <a:avLst/>
          </a:prstGeom>
          <a:noFill/>
          <a:ln w="9525">
            <a:noFill/>
            <a:miter lim="800000"/>
            <a:headEnd/>
            <a:tailEnd/>
          </a:ln>
        </p:spPr>
        <p:txBody>
          <a:bodyPr lIns="0" tIns="0" rIns="0" bIns="0"/>
          <a:lstStyle/>
          <a:p>
            <a:pPr algn="ctr"/>
            <a:r>
              <a:rPr lang="ro-RO" altLang="ro-RO" sz="2400" b="1" dirty="0" smtClean="0">
                <a:solidFill>
                  <a:srgbClr val="0070C0"/>
                </a:solidFill>
                <a:latin typeface="Arial Narrow" panose="020B0606020202030204" pitchFamily="34" charset="0"/>
                <a:cs typeface="Times New Roman" panose="02020603050405020304" pitchFamily="18" charset="0"/>
              </a:rPr>
              <a:t>Rapoarte ANRE</a:t>
            </a:r>
            <a:r>
              <a:rPr lang="en-GB" altLang="ro-RO" sz="2400" b="1" dirty="0" smtClean="0">
                <a:solidFill>
                  <a:srgbClr val="0070C0"/>
                </a:solidFill>
                <a:latin typeface="Arial Narrow" panose="020B0606020202030204" pitchFamily="34" charset="0"/>
                <a:cs typeface="Times New Roman" panose="02020603050405020304" pitchFamily="18" charset="0"/>
              </a:rPr>
              <a:t>/DEE </a:t>
            </a:r>
            <a:r>
              <a:rPr lang="en-GB" altLang="ro-RO" sz="2400" b="1" dirty="0" err="1" smtClean="0">
                <a:solidFill>
                  <a:srgbClr val="0070C0"/>
                </a:solidFill>
                <a:latin typeface="Arial Narrow" panose="020B0606020202030204" pitchFamily="34" charset="0"/>
                <a:cs typeface="Times New Roman" panose="02020603050405020304" pitchFamily="18" charset="0"/>
              </a:rPr>
              <a:t>privind</a:t>
            </a:r>
            <a:r>
              <a:rPr lang="en-GB" altLang="ro-RO" sz="2400" b="1" dirty="0" smtClean="0">
                <a:solidFill>
                  <a:srgbClr val="0070C0"/>
                </a:solidFill>
                <a:latin typeface="Arial Narrow" panose="020B0606020202030204" pitchFamily="34" charset="0"/>
                <a:cs typeface="Times New Roman" panose="02020603050405020304" pitchFamily="18" charset="0"/>
              </a:rPr>
              <a:t> </a:t>
            </a:r>
            <a:r>
              <a:rPr lang="ro-RO" altLang="ro-RO" sz="2400" b="1" dirty="0" smtClean="0">
                <a:solidFill>
                  <a:srgbClr val="0070C0"/>
                </a:solidFill>
                <a:latin typeface="Arial Narrow" panose="020B0606020202030204" pitchFamily="34" charset="0"/>
                <a:cs typeface="Times New Roman" panose="02020603050405020304" pitchFamily="18" charset="0"/>
              </a:rPr>
              <a:t>eficienț</a:t>
            </a:r>
            <a:r>
              <a:rPr lang="en-GB" altLang="ro-RO" sz="2400" b="1" dirty="0" smtClean="0">
                <a:solidFill>
                  <a:srgbClr val="0070C0"/>
                </a:solidFill>
                <a:latin typeface="Arial Narrow" panose="020B0606020202030204" pitchFamily="34" charset="0"/>
                <a:cs typeface="Times New Roman" panose="02020603050405020304" pitchFamily="18" charset="0"/>
              </a:rPr>
              <a:t>a</a:t>
            </a:r>
            <a:r>
              <a:rPr lang="ro-RO" altLang="ro-RO" sz="2400" b="1" dirty="0" smtClean="0">
                <a:solidFill>
                  <a:srgbClr val="0070C0"/>
                </a:solidFill>
                <a:latin typeface="Arial Narrow" panose="020B0606020202030204" pitchFamily="34" charset="0"/>
                <a:cs typeface="Times New Roman" panose="02020603050405020304" pitchFamily="18" charset="0"/>
              </a:rPr>
              <a:t> </a:t>
            </a:r>
            <a:r>
              <a:rPr lang="ro-RO" altLang="ro-RO" sz="2400" b="1" dirty="0">
                <a:solidFill>
                  <a:srgbClr val="0070C0"/>
                </a:solidFill>
                <a:latin typeface="Arial Narrow" panose="020B0606020202030204" pitchFamily="34" charset="0"/>
                <a:cs typeface="Times New Roman" panose="02020603050405020304" pitchFamily="18" charset="0"/>
              </a:rPr>
              <a:t>energetică</a:t>
            </a:r>
          </a:p>
        </p:txBody>
      </p:sp>
      <p:sp>
        <p:nvSpPr>
          <p:cNvPr id="18436" name="object 14"/>
          <p:cNvSpPr txBox="1">
            <a:spLocks noChangeArrowheads="1"/>
          </p:cNvSpPr>
          <p:nvPr/>
        </p:nvSpPr>
        <p:spPr bwMode="auto">
          <a:xfrm>
            <a:off x="3566584" y="4046539"/>
            <a:ext cx="5154083" cy="1354137"/>
          </a:xfrm>
          <a:prstGeom prst="rect">
            <a:avLst/>
          </a:prstGeom>
          <a:noFill/>
          <a:ln w="9525">
            <a:noFill/>
            <a:miter lim="800000"/>
            <a:headEnd/>
            <a:tailEnd/>
          </a:ln>
        </p:spPr>
        <p:txBody>
          <a:bodyPr lIns="0" tIns="0" rIns="0" bIns="0"/>
          <a:lstStyle/>
          <a:p>
            <a:pPr algn="ctr">
              <a:spcBef>
                <a:spcPts val="175"/>
              </a:spcBef>
            </a:pPr>
            <a:endParaRPr lang="ro-RO" altLang="ro-RO" sz="1500">
              <a:solidFill>
                <a:srgbClr val="000000"/>
              </a:solidFill>
              <a:latin typeface="Arial Narrow" pitchFamily="34" charset="0"/>
              <a:ea typeface="Arial Narrow" pitchFamily="34" charset="0"/>
              <a:cs typeface="Arial Narrow" pitchFamily="34" charset="0"/>
            </a:endParaRPr>
          </a:p>
        </p:txBody>
      </p:sp>
      <p:sp>
        <p:nvSpPr>
          <p:cNvPr id="18437" name="Rectangle 14"/>
          <p:cNvSpPr>
            <a:spLocks noChangeArrowheads="1"/>
          </p:cNvSpPr>
          <p:nvPr/>
        </p:nvSpPr>
        <p:spPr bwMode="auto">
          <a:xfrm>
            <a:off x="862642" y="1768415"/>
            <a:ext cx="10956826" cy="693523"/>
          </a:xfrm>
          <a:prstGeom prst="rect">
            <a:avLst/>
          </a:prstGeom>
          <a:noFill/>
          <a:ln w="9525">
            <a:noFill/>
            <a:miter lim="800000"/>
            <a:headEnd/>
            <a:tailEnd/>
          </a:ln>
        </p:spPr>
        <p:txBody>
          <a:bodyPr wrap="square">
            <a:spAutoFit/>
          </a:bodyPr>
          <a:lstStyle/>
          <a:p>
            <a:pPr algn="just" defTabSz="685800">
              <a:lnSpc>
                <a:spcPct val="90000"/>
              </a:lnSpc>
              <a:spcBef>
                <a:spcPts val="750"/>
              </a:spcBef>
            </a:pPr>
            <a:endParaRPr lang="ro-RO" altLang="ro-RO" dirty="0"/>
          </a:p>
          <a:p>
            <a:pPr marL="171450" indent="-171450" algn="just" defTabSz="685800" eaLnBrk="1" hangingPunct="1">
              <a:lnSpc>
                <a:spcPct val="90000"/>
              </a:lnSpc>
              <a:spcBef>
                <a:spcPts val="750"/>
              </a:spcBef>
              <a:buFont typeface="Arial" charset="0"/>
              <a:buChar char="•"/>
            </a:pPr>
            <a:endParaRPr lang="en-US" altLang="ro-RO" dirty="0">
              <a:solidFill>
                <a:srgbClr val="000000"/>
              </a:solidFill>
            </a:endParaRPr>
          </a:p>
        </p:txBody>
      </p:sp>
      <p:sp>
        <p:nvSpPr>
          <p:cNvPr id="2" name="Rectangle 1"/>
          <p:cNvSpPr/>
          <p:nvPr/>
        </p:nvSpPr>
        <p:spPr>
          <a:xfrm>
            <a:off x="828191" y="1206465"/>
            <a:ext cx="10445945" cy="5102935"/>
          </a:xfrm>
          <a:prstGeom prst="rect">
            <a:avLst/>
          </a:prstGeom>
        </p:spPr>
        <p:txBody>
          <a:bodyPr wrap="square">
            <a:spAutoFit/>
          </a:bodyPr>
          <a:lstStyle/>
          <a:p>
            <a:pPr lvl="0" algn="just">
              <a:lnSpc>
                <a:spcPct val="107000"/>
              </a:lnSpc>
              <a:spcAft>
                <a:spcPts val="0"/>
              </a:spcAft>
            </a:pPr>
            <a:endParaRPr lang="en-GB"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Aft>
                <a:spcPts val="0"/>
              </a:spcAft>
            </a:pPr>
            <a:endParaRPr lang="en-GB" sz="1400" b="1" dirty="0" smtClean="0">
              <a:solidFill>
                <a:srgbClr val="000000"/>
              </a:solidFill>
              <a:latin typeface="Arial Narrow" panose="020B0606020202030204" pitchFamily="34" charset="0"/>
              <a:ea typeface="Calibri" panose="020F0502020204030204" pitchFamily="34" charset="0"/>
              <a:cs typeface="Times New Roman" panose="02020603050405020304" pitchFamily="18" charset="0"/>
            </a:endParaRPr>
          </a:p>
          <a:p>
            <a:pPr lvl="0" algn="just">
              <a:spcAft>
                <a:spcPts val="0"/>
              </a:spcAft>
            </a:pPr>
            <a:endParaRPr lang="ro-RO" sz="1400" b="1" dirty="0" smtClean="0"/>
          </a:p>
          <a:p>
            <a:pPr lvl="0" algn="just">
              <a:spcAft>
                <a:spcPts val="0"/>
              </a:spcAft>
            </a:pPr>
            <a:r>
              <a:rPr lang="ro-RO" sz="1400" b="1" dirty="0" smtClean="0"/>
              <a:t>Raport</a:t>
            </a:r>
            <a:r>
              <a:rPr lang="en-GB" sz="1400" b="1" dirty="0" err="1"/>
              <a:t>ul</a:t>
            </a:r>
            <a:r>
              <a:rPr lang="ro-RO" sz="1400" b="1" dirty="0"/>
              <a:t> privind progresul înregistrat în îndeplinirea obiectivelor naţionale de eficienţă </a:t>
            </a:r>
            <a:r>
              <a:rPr lang="ro-RO" sz="1400" b="1" dirty="0" smtClean="0"/>
              <a:t>energetică, </a:t>
            </a:r>
            <a:r>
              <a:rPr lang="ro-RO" sz="1400" dirty="0" smtClean="0"/>
              <a:t>se elaborează </a:t>
            </a:r>
            <a:r>
              <a:rPr lang="ro-RO" sz="1400" dirty="0"/>
              <a:t>începând cu 2015 </a:t>
            </a:r>
            <a:r>
              <a:rPr lang="ro-RO" sz="1400" dirty="0" smtClean="0"/>
              <a:t>de Departamentul </a:t>
            </a:r>
            <a:r>
              <a:rPr lang="ro-RO" sz="1400" dirty="0"/>
              <a:t>pentru Eficienţă Energetică din cadrul Autorităţii Naţionale de Reglementare în Domeniul </a:t>
            </a:r>
            <a:r>
              <a:rPr lang="ro-RO" sz="1400" dirty="0" smtClean="0"/>
              <a:t>Energiei,  </a:t>
            </a:r>
            <a:r>
              <a:rPr lang="ro-RO" sz="1400" dirty="0"/>
              <a:t>î</a:t>
            </a:r>
            <a:r>
              <a:rPr lang="ro-RO" sz="1400" dirty="0" smtClean="0"/>
              <a:t>n </a:t>
            </a:r>
            <a:r>
              <a:rPr lang="ro-RO" sz="1400" dirty="0"/>
              <a:t>conformitate cu prevederile art. 3 </a:t>
            </a:r>
            <a:r>
              <a:rPr lang="ro-RO" sz="1400" dirty="0" smtClean="0"/>
              <a:t>alin. </a:t>
            </a:r>
            <a:r>
              <a:rPr lang="ro-RO" sz="1400" dirty="0"/>
              <a:t>(2) </a:t>
            </a:r>
            <a:r>
              <a:rPr lang="ro-RO" sz="1400" dirty="0" smtClean="0"/>
              <a:t>lit. </a:t>
            </a:r>
            <a:r>
              <a:rPr lang="ro-RO" sz="1400" dirty="0"/>
              <a:t>e) din Legea 121/2014 privind eficienţa energetică, </a:t>
            </a:r>
            <a:r>
              <a:rPr lang="ro-RO" sz="1400" dirty="0" smtClean="0"/>
              <a:t>cu modificările și completările ulterioare, și transmite </a:t>
            </a:r>
            <a:r>
              <a:rPr lang="ro-RO" sz="1400" dirty="0"/>
              <a:t>către Guvernul României, în vederea informării Comisiei Europene, până la data de 30 aprilie a </a:t>
            </a:r>
            <a:r>
              <a:rPr lang="ro-RO" sz="1400" dirty="0" smtClean="0"/>
              <a:t>fiecărui an. </a:t>
            </a:r>
          </a:p>
          <a:p>
            <a:pPr lvl="0" algn="just">
              <a:spcAft>
                <a:spcPts val="0"/>
              </a:spcAft>
            </a:pPr>
            <a:endParaRPr lang="ro-RO" sz="1400" b="1" dirty="0" smtClean="0"/>
          </a:p>
          <a:p>
            <a:pPr lvl="0" algn="just">
              <a:spcAft>
                <a:spcPts val="0"/>
              </a:spcAft>
            </a:pPr>
            <a:r>
              <a:rPr lang="ro-RO" sz="1400" b="1" dirty="0" smtClean="0"/>
              <a:t> </a:t>
            </a:r>
            <a:r>
              <a:rPr lang="ro-RO" sz="1400" dirty="0" smtClean="0">
                <a:ea typeface="Calibri" panose="020F0502020204030204" pitchFamily="34" charset="0"/>
                <a:cs typeface="Times New Roman" panose="02020603050405020304" pitchFamily="18" charset="0"/>
                <a:hlinkClick r:id="rId3"/>
              </a:rPr>
              <a:t>http</a:t>
            </a:r>
            <a:r>
              <a:rPr lang="ro-RO" sz="1400" dirty="0">
                <a:ea typeface="Calibri" panose="020F0502020204030204" pitchFamily="34" charset="0"/>
                <a:cs typeface="Times New Roman" panose="02020603050405020304" pitchFamily="18" charset="0"/>
                <a:hlinkClick r:id="rId3"/>
              </a:rPr>
              <a:t>://</a:t>
            </a:r>
            <a:r>
              <a:rPr lang="ro-RO" sz="1400" dirty="0" smtClean="0">
                <a:ea typeface="Calibri" panose="020F0502020204030204" pitchFamily="34" charset="0"/>
                <a:cs typeface="Times New Roman" panose="02020603050405020304" pitchFamily="18" charset="0"/>
                <a:hlinkClick r:id="rId3"/>
              </a:rPr>
              <a:t>www.anre.ro/ro/eficienta-energetica/rapoarte/rapoarte-de-progres</a:t>
            </a:r>
            <a:endParaRPr lang="ro-RO" sz="1400" dirty="0" smtClean="0">
              <a:ea typeface="Calibri" panose="020F0502020204030204" pitchFamily="34" charset="0"/>
              <a:cs typeface="Times New Roman" panose="02020603050405020304" pitchFamily="18" charset="0"/>
            </a:endParaRPr>
          </a:p>
          <a:p>
            <a:pPr marL="285750" lvl="0" indent="-285750" algn="just">
              <a:spcAft>
                <a:spcPts val="0"/>
              </a:spcAft>
              <a:buFont typeface="Wingdings" panose="05000000000000000000" pitchFamily="2" charset="2"/>
              <a:buChar char="Ø"/>
            </a:pPr>
            <a:endParaRPr lang="ro-RO" sz="1400" dirty="0" smtClean="0">
              <a:ea typeface="Calibri" panose="020F0502020204030204" pitchFamily="34" charset="0"/>
              <a:cs typeface="Times New Roman" panose="02020603050405020304" pitchFamily="18" charset="0"/>
            </a:endParaRPr>
          </a:p>
          <a:p>
            <a:pPr lvl="0" algn="just">
              <a:spcAft>
                <a:spcPts val="0"/>
              </a:spcAft>
            </a:pPr>
            <a:r>
              <a:rPr lang="en-GB" sz="1400" b="1" dirty="0" smtClean="0"/>
              <a:t>R</a:t>
            </a:r>
            <a:r>
              <a:rPr lang="ro-RO" sz="1400" b="1" dirty="0" smtClean="0"/>
              <a:t>aportul </a:t>
            </a:r>
            <a:r>
              <a:rPr lang="ro-RO" sz="1400" b="1" dirty="0"/>
              <a:t>anual de monitorizare a implementării Planului Național </a:t>
            </a:r>
            <a:r>
              <a:rPr lang="ro-RO" sz="1400" b="1" dirty="0" smtClean="0"/>
              <a:t>de Acțiune </a:t>
            </a:r>
            <a:r>
              <a:rPr lang="ro-RO" sz="1400" b="1" dirty="0"/>
              <a:t>în domeniul Eficienței Energetice (PNAEE</a:t>
            </a:r>
            <a:r>
              <a:rPr lang="ro-RO" sz="1400" dirty="0" smtClean="0"/>
              <a:t>), </a:t>
            </a:r>
            <a:r>
              <a:rPr lang="ro-RO" sz="1400" dirty="0"/>
              <a:t>pentru anul </a:t>
            </a:r>
            <a:r>
              <a:rPr lang="ro-RO" sz="1400" dirty="0" smtClean="0"/>
              <a:t>anterior, se elaborează </a:t>
            </a:r>
            <a:r>
              <a:rPr lang="ro-RO" sz="1400" dirty="0"/>
              <a:t>până la 30 aprilie </a:t>
            </a:r>
            <a:r>
              <a:rPr lang="en-GB" sz="1400" dirty="0" smtClean="0"/>
              <a:t>a</a:t>
            </a:r>
            <a:r>
              <a:rPr lang="ro-RO" sz="1400" dirty="0" smtClean="0"/>
              <a:t>.</a:t>
            </a:r>
            <a:r>
              <a:rPr lang="en-GB" sz="1400" dirty="0" smtClean="0"/>
              <a:t>c</a:t>
            </a:r>
            <a:r>
              <a:rPr lang="ro-RO" sz="1400" dirty="0" smtClean="0"/>
              <a:t>., </a:t>
            </a:r>
            <a:r>
              <a:rPr lang="ro-RO" sz="1400" dirty="0"/>
              <a:t>pe baza rapoartelor primite de la instituțiile implicate în implementarea Legii nr. 121/2014 privind eficienţa energetică, până la 30 martie </a:t>
            </a:r>
            <a:r>
              <a:rPr lang="en-GB" sz="1400" dirty="0" smtClean="0"/>
              <a:t>a</a:t>
            </a:r>
            <a:r>
              <a:rPr lang="ro-RO" sz="1400" dirty="0" smtClean="0"/>
              <a:t>.</a:t>
            </a:r>
            <a:r>
              <a:rPr lang="en-GB" sz="1400" dirty="0" smtClean="0"/>
              <a:t>c</a:t>
            </a:r>
            <a:r>
              <a:rPr lang="ro-RO" sz="1400" dirty="0" smtClean="0"/>
              <a:t>.</a:t>
            </a:r>
          </a:p>
          <a:p>
            <a:pPr lvl="0" algn="just">
              <a:spcAft>
                <a:spcPts val="0"/>
              </a:spcAft>
            </a:pPr>
            <a:endParaRPr lang="ro-RO" sz="1400" dirty="0" smtClean="0"/>
          </a:p>
          <a:p>
            <a:pPr lvl="0" algn="just">
              <a:spcAft>
                <a:spcPts val="0"/>
              </a:spcAft>
            </a:pPr>
            <a:r>
              <a:rPr lang="ro-RO" sz="1400" u="sng" dirty="0" smtClean="0">
                <a:hlinkClick r:id="rId4"/>
              </a:rPr>
              <a:t>http</a:t>
            </a:r>
            <a:r>
              <a:rPr lang="ro-RO" sz="1400" u="sng" dirty="0">
                <a:hlinkClick r:id="rId4"/>
              </a:rPr>
              <a:t>://</a:t>
            </a:r>
            <a:r>
              <a:rPr lang="ro-RO" sz="1400" u="sng" dirty="0" smtClean="0">
                <a:hlinkClick r:id="rId4"/>
              </a:rPr>
              <a:t>www.anre.ro/ro/eficienta-energetica/rapoarte/rapoarte-de-monitorizare-a-implementarii-planului-national-de-actiune-in-domeniul-eficientei-energetice-pnaee</a:t>
            </a:r>
            <a:endParaRPr lang="en-GB" sz="1400" u="sng" dirty="0" smtClean="0"/>
          </a:p>
          <a:p>
            <a:pPr algn="just"/>
            <a:endParaRPr lang="en-GB" sz="1600" u="sng" dirty="0">
              <a:solidFill>
                <a:srgbClr val="0563C1"/>
              </a:solidFill>
              <a:ea typeface="Calibri" panose="020F0502020204030204" pitchFamily="34" charset="0"/>
              <a:cs typeface="Times New Roman" panose="02020603050405020304" pitchFamily="18" charset="0"/>
            </a:endParaRPr>
          </a:p>
          <a:p>
            <a:pPr lvl="0" algn="just"/>
            <a:r>
              <a:rPr lang="ro-RO" sz="1400" b="1" dirty="0" smtClean="0"/>
              <a:t>Raportul </a:t>
            </a:r>
            <a:r>
              <a:rPr lang="ro-RO" sz="1400" b="1" dirty="0"/>
              <a:t>de monitorizare a consumatorilor finali de energie cu un consum anual mai mare de 1000 </a:t>
            </a:r>
            <a:r>
              <a:rPr lang="ro-RO" sz="1400" b="1" dirty="0" smtClean="0"/>
              <a:t>tep/an. </a:t>
            </a:r>
          </a:p>
          <a:p>
            <a:pPr lvl="0" algn="just"/>
            <a:r>
              <a:rPr lang="ro-RO" sz="1400" u="sng" dirty="0" smtClean="0">
                <a:hlinkClick r:id="rId5"/>
              </a:rPr>
              <a:t>http</a:t>
            </a:r>
            <a:r>
              <a:rPr lang="ro-RO" sz="1400" u="sng" dirty="0">
                <a:hlinkClick r:id="rId5"/>
              </a:rPr>
              <a:t>://www.anre.ro/ro/eficienta-energetica/rapoarte/rapoarte-monitorizare-consumatori-finali-energie</a:t>
            </a:r>
            <a:endParaRPr lang="en-GB" sz="1400" u="sng" dirty="0" smtClean="0">
              <a:solidFill>
                <a:srgbClr val="0563C1"/>
              </a:solidFill>
              <a:ea typeface="Calibri" panose="020F0502020204030204" pitchFamily="34" charset="0"/>
              <a:cs typeface="Times New Roman" panose="02020603050405020304" pitchFamily="18" charset="0"/>
            </a:endParaRPr>
          </a:p>
          <a:p>
            <a:pPr marL="449580" algn="just">
              <a:lnSpc>
                <a:spcPct val="107000"/>
              </a:lnSpc>
              <a:spcAft>
                <a:spcPts val="0"/>
              </a:spcAft>
            </a:pPr>
            <a:endParaRPr lang="en-GB" sz="16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49580" algn="just">
              <a:lnSpc>
                <a:spcPct val="107000"/>
              </a:lnSpc>
              <a:spcAft>
                <a:spcPts val="0"/>
              </a:spcAft>
            </a:pPr>
            <a:endParaRPr lang="en-GB" sz="1600" u="sng" dirty="0" smtClean="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marL="449580" algn="just">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p:cNvSpPr txBox="1"/>
          <p:nvPr/>
        </p:nvSpPr>
        <p:spPr>
          <a:xfrm>
            <a:off x="713694" y="6406432"/>
            <a:ext cx="1034143" cy="276999"/>
          </a:xfrm>
          <a:prstGeom prst="rect">
            <a:avLst/>
          </a:prstGeom>
          <a:noFill/>
        </p:spPr>
        <p:txBody>
          <a:bodyPr wrap="square" rtlCol="0">
            <a:spAutoFit/>
          </a:bodyPr>
          <a:lstStyle/>
          <a:p>
            <a:r>
              <a:rPr lang="ro-RO" sz="1200" dirty="0" smtClean="0">
                <a:solidFill>
                  <a:prstClr val="black"/>
                </a:solidFill>
              </a:rPr>
              <a:t>www.anre.ro</a:t>
            </a:r>
            <a:endParaRPr lang="en-GB" sz="1200" dirty="0">
              <a:solidFill>
                <a:prstClr val="black"/>
              </a:solidFill>
            </a:endParaRPr>
          </a:p>
        </p:txBody>
      </p:sp>
      <p:sp>
        <p:nvSpPr>
          <p:cNvPr id="5" name="Slide Number Placeholder 4"/>
          <p:cNvSpPr>
            <a:spLocks noGrp="1"/>
          </p:cNvSpPr>
          <p:nvPr>
            <p:ph type="sldNum" sz="quarter" idx="12"/>
          </p:nvPr>
        </p:nvSpPr>
        <p:spPr/>
        <p:txBody>
          <a:bodyPr/>
          <a:lstStyle/>
          <a:p>
            <a:fld id="{E8582E25-B5C5-4EF4-BD54-7C75A38C9E16}" type="slidenum">
              <a:rPr lang="ro-RO" altLang="ro-RO" smtClean="0"/>
              <a:pPr/>
              <a:t>17</a:t>
            </a:fld>
            <a:endParaRPr lang="ro-RO" altLang="ro-RO"/>
          </a:p>
        </p:txBody>
      </p:sp>
      <p:pic>
        <p:nvPicPr>
          <p:cNvPr id="10" name="Picture 9"/>
          <p:cNvPicPr/>
          <p:nvPr/>
        </p:nvPicPr>
        <p:blipFill>
          <a:blip r:embed="rId6">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080514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2"/>
          <p:cNvSpPr>
            <a:spLocks noGrp="1"/>
          </p:cNvSpPr>
          <p:nvPr>
            <p:ph type="ftr" sz="quarter" idx="11"/>
          </p:nvPr>
        </p:nvSpPr>
        <p:spPr bwMode="auto">
          <a:xfrm>
            <a:off x="696190" y="6335568"/>
            <a:ext cx="1357745" cy="365125"/>
          </a:xfrm>
          <a:noFill/>
          <a:ln>
            <a:miter lim="800000"/>
            <a:headEnd/>
            <a:tailEnd/>
          </a:ln>
        </p:spPr>
        <p:txBody>
          <a:bodyPr/>
          <a:lstStyle/>
          <a:p>
            <a:r>
              <a:rPr lang="en-US" dirty="0"/>
              <a:t>www.anre.ro</a:t>
            </a:r>
          </a:p>
        </p:txBody>
      </p:sp>
      <p:sp>
        <p:nvSpPr>
          <p:cNvPr id="8" name="Slide Number Placeholder 1"/>
          <p:cNvSpPr>
            <a:spLocks noGrp="1"/>
          </p:cNvSpPr>
          <p:nvPr>
            <p:ph type="sldNum" sz="quarter" idx="12"/>
          </p:nvPr>
        </p:nvSpPr>
        <p:spPr bwMode="auto">
          <a:xfrm>
            <a:off x="8610600" y="6356350"/>
            <a:ext cx="2743200" cy="365125"/>
          </a:xfrm>
          <a:noFill/>
          <a:ln>
            <a:miter lim="800000"/>
            <a:headEnd/>
            <a:tailEnd/>
          </a:ln>
        </p:spPr>
        <p:txBody>
          <a:bodyPr/>
          <a:lstStyle/>
          <a:p>
            <a:r>
              <a:rPr lang="ro-RO" altLang="ro-RO" dirty="0" smtClean="0">
                <a:solidFill>
                  <a:prstClr val="black">
                    <a:tint val="75000"/>
                  </a:prstClr>
                </a:solidFill>
              </a:rPr>
              <a:t>6</a:t>
            </a:r>
            <a:endParaRPr lang="ro-RO" altLang="ro-RO" dirty="0">
              <a:solidFill>
                <a:prstClr val="black">
                  <a:tint val="75000"/>
                </a:prstClr>
              </a:solidFill>
            </a:endParaRPr>
          </a:p>
        </p:txBody>
      </p:sp>
      <p:pic>
        <p:nvPicPr>
          <p:cNvPr id="9" name="Picture 8"/>
          <p:cNvPicPr/>
          <p:nvPr/>
        </p:nvPicPr>
        <p:blipFill>
          <a:blip r:embed="rId2">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pic>
        <p:nvPicPr>
          <p:cNvPr id="2" name="Picture 1"/>
          <p:cNvPicPr>
            <a:picLocks noChangeAspect="1"/>
          </p:cNvPicPr>
          <p:nvPr/>
        </p:nvPicPr>
        <p:blipFill>
          <a:blip r:embed="rId3"/>
          <a:stretch>
            <a:fillRect/>
          </a:stretch>
        </p:blipFill>
        <p:spPr>
          <a:xfrm>
            <a:off x="1194099" y="1737865"/>
            <a:ext cx="9622838" cy="4489603"/>
          </a:xfrm>
          <a:prstGeom prst="rect">
            <a:avLst/>
          </a:prstGeom>
        </p:spPr>
      </p:pic>
      <p:sp>
        <p:nvSpPr>
          <p:cNvPr id="10" name="Title 1"/>
          <p:cNvSpPr txBox="1">
            <a:spLocks/>
          </p:cNvSpPr>
          <p:nvPr/>
        </p:nvSpPr>
        <p:spPr>
          <a:xfrm>
            <a:off x="2567491" y="1212805"/>
            <a:ext cx="9144000" cy="6013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1800" b="1" kern="1200" baseline="0">
                <a:solidFill>
                  <a:schemeClr val="tx1"/>
                </a:solidFill>
                <a:latin typeface="+mn-lt"/>
                <a:ea typeface="+mj-ea"/>
                <a:cs typeface="Arial" panose="020B0604020202020204" pitchFamily="34" charset="0"/>
              </a:defRPr>
            </a:lvl1pPr>
          </a:lstStyle>
          <a:p>
            <a:r>
              <a:rPr lang="en-US" sz="2400" dirty="0" err="1" smtClean="0">
                <a:solidFill>
                  <a:schemeClr val="accent1">
                    <a:lumMod val="75000"/>
                  </a:schemeClr>
                </a:solidFill>
              </a:rPr>
              <a:t>Proiecte</a:t>
            </a:r>
            <a:r>
              <a:rPr lang="en-US" sz="2400" dirty="0" smtClean="0">
                <a:solidFill>
                  <a:schemeClr val="accent1">
                    <a:lumMod val="75000"/>
                  </a:schemeClr>
                </a:solidFill>
              </a:rPr>
              <a:t> </a:t>
            </a:r>
            <a:r>
              <a:rPr lang="en-US" sz="2400" dirty="0" err="1" smtClean="0">
                <a:solidFill>
                  <a:schemeClr val="accent1">
                    <a:lumMod val="75000"/>
                  </a:schemeClr>
                </a:solidFill>
              </a:rPr>
              <a:t>aprobate</a:t>
            </a:r>
            <a:r>
              <a:rPr lang="en-US" sz="2400" dirty="0" smtClean="0">
                <a:solidFill>
                  <a:schemeClr val="accent1">
                    <a:lumMod val="75000"/>
                  </a:schemeClr>
                </a:solidFill>
              </a:rPr>
              <a:t> </a:t>
            </a:r>
            <a:r>
              <a:rPr lang="ro-RO" sz="2400" dirty="0" smtClean="0">
                <a:solidFill>
                  <a:schemeClr val="accent1">
                    <a:lumMod val="75000"/>
                  </a:schemeClr>
                </a:solidFill>
              </a:rPr>
              <a:t>în cadrul programului Horizon2020</a:t>
            </a:r>
            <a:endParaRPr lang="ro-RO" sz="2400" dirty="0">
              <a:solidFill>
                <a:schemeClr val="accent1">
                  <a:lumMod val="75000"/>
                </a:schemeClr>
              </a:solidFill>
            </a:endParaRPr>
          </a:p>
        </p:txBody>
      </p:sp>
    </p:spTree>
    <p:extLst>
      <p:ext uri="{BB962C8B-B14F-4D97-AF65-F5344CB8AC3E}">
        <p14:creationId xmlns:p14="http://schemas.microsoft.com/office/powerpoint/2010/main" val="9543966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266278" y="1180532"/>
            <a:ext cx="9144000" cy="6013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1800" b="1" kern="1200" baseline="0">
                <a:solidFill>
                  <a:schemeClr val="tx1"/>
                </a:solidFill>
                <a:latin typeface="+mn-lt"/>
                <a:ea typeface="+mj-ea"/>
                <a:cs typeface="Arial" panose="020B0604020202020204" pitchFamily="34" charset="0"/>
              </a:defRPr>
            </a:lvl1pPr>
          </a:lstStyle>
          <a:p>
            <a:r>
              <a:rPr lang="en-US" sz="2400" smtClean="0">
                <a:solidFill>
                  <a:schemeClr val="accent1">
                    <a:lumMod val="75000"/>
                  </a:schemeClr>
                </a:solidFill>
              </a:rPr>
              <a:t>Proiecte aprobate </a:t>
            </a:r>
            <a:r>
              <a:rPr lang="ro-RO" sz="2400" smtClean="0">
                <a:solidFill>
                  <a:schemeClr val="accent1">
                    <a:lumMod val="75000"/>
                  </a:schemeClr>
                </a:solidFill>
              </a:rPr>
              <a:t>în cadrul programului Horizon2020</a:t>
            </a:r>
            <a:endParaRPr lang="ro-RO" sz="2400" dirty="0">
              <a:solidFill>
                <a:schemeClr val="accent1">
                  <a:lumMod val="75000"/>
                </a:schemeClr>
              </a:solidFill>
            </a:endParaRPr>
          </a:p>
        </p:txBody>
      </p:sp>
      <p:pic>
        <p:nvPicPr>
          <p:cNvPr id="5" name="Picture 4"/>
          <p:cNvPicPr>
            <a:picLocks noChangeAspect="1"/>
          </p:cNvPicPr>
          <p:nvPr/>
        </p:nvPicPr>
        <p:blipFill>
          <a:blip r:embed="rId2"/>
          <a:stretch>
            <a:fillRect/>
          </a:stretch>
        </p:blipFill>
        <p:spPr>
          <a:xfrm>
            <a:off x="935915" y="1525809"/>
            <a:ext cx="10623300" cy="5008792"/>
          </a:xfrm>
          <a:prstGeom prst="rect">
            <a:avLst/>
          </a:prstGeom>
        </p:spPr>
      </p:pic>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6" name="Footer Placeholder 2"/>
          <p:cNvSpPr>
            <a:spLocks noGrp="1"/>
          </p:cNvSpPr>
          <p:nvPr>
            <p:ph type="ftr" sz="quarter" idx="11"/>
          </p:nvPr>
        </p:nvSpPr>
        <p:spPr bwMode="auto">
          <a:xfrm>
            <a:off x="696190" y="6335568"/>
            <a:ext cx="1357745" cy="365125"/>
          </a:xfrm>
          <a:noFill/>
          <a:ln>
            <a:miter lim="800000"/>
            <a:headEnd/>
            <a:tailEnd/>
          </a:ln>
        </p:spPr>
        <p:txBody>
          <a:bodyPr/>
          <a:lstStyle/>
          <a:p>
            <a:r>
              <a:rPr lang="en-US" dirty="0"/>
              <a:t>www.anre.ro</a:t>
            </a:r>
          </a:p>
        </p:txBody>
      </p:sp>
    </p:spTree>
    <p:extLst>
      <p:ext uri="{BB962C8B-B14F-4D97-AF65-F5344CB8AC3E}">
        <p14:creationId xmlns:p14="http://schemas.microsoft.com/office/powerpoint/2010/main" val="2606353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1"/>
          <p:cNvSpPr>
            <a:spLocks noGrp="1"/>
          </p:cNvSpPr>
          <p:nvPr>
            <p:ph type="sldNum" sz="quarter" idx="12"/>
          </p:nvPr>
        </p:nvSpPr>
        <p:spPr bwMode="auto">
          <a:noFill/>
          <a:ln>
            <a:miter lim="800000"/>
            <a:headEnd/>
            <a:tailEnd/>
          </a:ln>
        </p:spPr>
        <p:txBody>
          <a:bodyPr/>
          <a:lstStyle/>
          <a:p>
            <a:fld id="{1D2803C4-65EC-4A55-9796-A8C047136DE6}" type="slidenum">
              <a:rPr lang="ro-RO" altLang="ro-RO">
                <a:solidFill>
                  <a:prstClr val="black">
                    <a:tint val="75000"/>
                  </a:prstClr>
                </a:solidFill>
              </a:rPr>
              <a:pPr/>
              <a:t>20</a:t>
            </a:fld>
            <a:endParaRPr lang="ro-RO" altLang="ro-RO">
              <a:solidFill>
                <a:prstClr val="black">
                  <a:tint val="75000"/>
                </a:prstClr>
              </a:solidFill>
            </a:endParaRPr>
          </a:p>
        </p:txBody>
      </p:sp>
      <p:sp>
        <p:nvSpPr>
          <p:cNvPr id="26630" name="Footer Placeholder 2"/>
          <p:cNvSpPr>
            <a:spLocks noGrp="1"/>
          </p:cNvSpPr>
          <p:nvPr>
            <p:ph type="ftr" sz="quarter" idx="11"/>
          </p:nvPr>
        </p:nvSpPr>
        <p:spPr bwMode="auto">
          <a:xfrm>
            <a:off x="817419" y="6345959"/>
            <a:ext cx="1146463" cy="365125"/>
          </a:xfrm>
          <a:noFill/>
          <a:ln>
            <a:miter lim="800000"/>
            <a:headEnd/>
            <a:tailEnd/>
          </a:ln>
        </p:spPr>
        <p:txBody>
          <a:bodyPr/>
          <a:lstStyle/>
          <a:p>
            <a:r>
              <a:rPr lang="en-US" dirty="0">
                <a:solidFill>
                  <a:prstClr val="black">
                    <a:tint val="75000"/>
                  </a:prstClr>
                </a:solidFill>
              </a:rPr>
              <a:t>www.anre.ro</a:t>
            </a:r>
          </a:p>
        </p:txBody>
      </p:sp>
      <p:pic>
        <p:nvPicPr>
          <p:cNvPr id="9" name="Picture 8"/>
          <p:cNvPicPr/>
          <p:nvPr/>
        </p:nvPicPr>
        <p:blipFill>
          <a:blip r:embed="rId2">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11" name="Content Placeholder 2"/>
          <p:cNvSpPr txBox="1">
            <a:spLocks/>
          </p:cNvSpPr>
          <p:nvPr/>
        </p:nvSpPr>
        <p:spPr>
          <a:xfrm>
            <a:off x="838200" y="1825625"/>
            <a:ext cx="10515600" cy="31766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2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o-RO" b="1" i="1" dirty="0" smtClean="0"/>
              <a:t>Recomandări pentru dosarele de atestare manageri energetici:</a:t>
            </a:r>
            <a:endParaRPr lang="en-US" b="1" i="1" dirty="0" smtClean="0"/>
          </a:p>
          <a:p>
            <a:endParaRPr lang="ro-RO" sz="1400" b="1" i="1" dirty="0" smtClean="0"/>
          </a:p>
          <a:p>
            <a:pPr>
              <a:buFontTx/>
              <a:buChar char="-"/>
            </a:pPr>
            <a:r>
              <a:rPr lang="ro-RO" sz="2000" dirty="0" smtClean="0"/>
              <a:t>Proiectul de management energetic-format cadru</a:t>
            </a:r>
          </a:p>
          <a:p>
            <a:r>
              <a:rPr lang="ro-RO" sz="1600" dirty="0" smtClean="0">
                <a:hlinkClick r:id="rId3"/>
              </a:rPr>
              <a:t>https://www.anre.ro/ro/eficienta-energetica/informatii-de-interes-public/info-manageri-energetici-auditori-energetici/manager-energetic-pentru-industrie</a:t>
            </a:r>
            <a:endParaRPr lang="ro-RO" sz="1600" dirty="0" smtClean="0"/>
          </a:p>
          <a:p>
            <a:r>
              <a:rPr lang="ro-RO" sz="1600" dirty="0" smtClean="0">
                <a:hlinkClick r:id="rId4"/>
              </a:rPr>
              <a:t>https://www.anre.ro/ro/eficienta-energetica/informatii-de-interes-public/info-manageri-energetici-auditori-energetici/manager-energetic-pentru-localitati</a:t>
            </a:r>
            <a:endParaRPr lang="ro-RO" sz="1600" dirty="0" smtClean="0"/>
          </a:p>
          <a:p>
            <a:r>
              <a:rPr lang="ro-RO" sz="2000" dirty="0" smtClean="0"/>
              <a:t>Barem de punctare-Decizia ANRE nr.1111/2017</a:t>
            </a:r>
          </a:p>
          <a:p>
            <a:r>
              <a:rPr lang="ro-RO" sz="1600" dirty="0" smtClean="0">
                <a:hlinkClick r:id="rId5"/>
              </a:rPr>
              <a:t>https://www.anre.ro/ro/eficienta-energetica/legislatie/legislatie-efic-en</a:t>
            </a:r>
            <a:endParaRPr lang="ro-RO" sz="1600" dirty="0" smtClean="0"/>
          </a:p>
          <a:p>
            <a:endParaRPr lang="ro-RO" dirty="0" smtClean="0"/>
          </a:p>
          <a:p>
            <a:endParaRPr lang="ro-RO" dirty="0"/>
          </a:p>
        </p:txBody>
      </p:sp>
    </p:spTree>
    <p:extLst>
      <p:ext uri="{BB962C8B-B14F-4D97-AF65-F5344CB8AC3E}">
        <p14:creationId xmlns:p14="http://schemas.microsoft.com/office/powerpoint/2010/main" val="12049873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p:cNvSpPr>
            <a:spLocks noGrp="1"/>
          </p:cNvSpPr>
          <p:nvPr>
            <p:ph type="sldNum" sz="quarter" idx="12"/>
          </p:nvPr>
        </p:nvSpPr>
        <p:spPr bwMode="auto">
          <a:xfrm>
            <a:off x="8610600" y="6356350"/>
            <a:ext cx="2743200" cy="365125"/>
          </a:xfrm>
          <a:noFill/>
          <a:ln>
            <a:miter lim="800000"/>
            <a:headEnd/>
            <a:tailEnd/>
          </a:ln>
        </p:spPr>
        <p:txBody>
          <a:bodyPr/>
          <a:lstStyle/>
          <a:p>
            <a:r>
              <a:rPr lang="ro-RO" altLang="ro-RO" dirty="0" smtClean="0">
                <a:solidFill>
                  <a:prstClr val="black">
                    <a:tint val="75000"/>
                  </a:prstClr>
                </a:solidFill>
              </a:rPr>
              <a:t>20</a:t>
            </a:r>
            <a:endParaRPr lang="ro-RO" altLang="ro-RO" dirty="0">
              <a:solidFill>
                <a:prstClr val="black">
                  <a:tint val="75000"/>
                </a:prstClr>
              </a:solidFill>
            </a:endParaRPr>
          </a:p>
        </p:txBody>
      </p:sp>
      <p:sp>
        <p:nvSpPr>
          <p:cNvPr id="5" name="TextBox 4"/>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7" name="Rectangle 6"/>
          <p:cNvSpPr/>
          <p:nvPr/>
        </p:nvSpPr>
        <p:spPr>
          <a:xfrm>
            <a:off x="1430766" y="1800236"/>
            <a:ext cx="9778701" cy="4001095"/>
          </a:xfrm>
          <a:prstGeom prst="rect">
            <a:avLst/>
          </a:prstGeom>
        </p:spPr>
        <p:txBody>
          <a:bodyPr wrap="square">
            <a:spAutoFit/>
          </a:bodyPr>
          <a:lstStyle/>
          <a:p>
            <a:r>
              <a:rPr lang="ro-RO" b="1" i="1" dirty="0"/>
              <a:t>Recomandări pentru dosarele de autorizare auditori energetici:</a:t>
            </a:r>
          </a:p>
          <a:p>
            <a:endParaRPr lang="ro-RO" b="1" i="1" dirty="0"/>
          </a:p>
          <a:p>
            <a:r>
              <a:rPr lang="ro-RO" b="1" i="1" dirty="0"/>
              <a:t>-    </a:t>
            </a:r>
            <a:r>
              <a:rPr lang="ro-RO" dirty="0"/>
              <a:t>lista echipamentelor însoțită de dovada apartenenței la patrimoniu ( proprietate, închiriere, leasing);</a:t>
            </a:r>
          </a:p>
          <a:p>
            <a:pPr marL="285750" indent="-285750">
              <a:buFontTx/>
              <a:buChar char="-"/>
            </a:pPr>
            <a:r>
              <a:rPr lang="ro-RO" dirty="0"/>
              <a:t>buletine metrologice pentru aparatele  utilizate la măsurători;</a:t>
            </a:r>
          </a:p>
          <a:p>
            <a:pPr marL="285750" indent="-285750">
              <a:buFontTx/>
              <a:buChar char="-"/>
            </a:pPr>
            <a:r>
              <a:rPr lang="ro-RO" dirty="0"/>
              <a:t>PFA care realizează audituri energetice transmit notificare la ANRE privind introducerea datelor de contact in Registrul de evidentă al auditorilor energetici persoane juridice;</a:t>
            </a:r>
          </a:p>
          <a:p>
            <a:pPr marL="285750" indent="-285750">
              <a:buFontTx/>
              <a:buChar char="-"/>
            </a:pPr>
            <a:r>
              <a:rPr lang="ro-RO" dirty="0"/>
              <a:t>memoriul de activitate transmis  in vederea obținerii prelungirii </a:t>
            </a:r>
            <a:r>
              <a:rPr lang="ro-RO" dirty="0" err="1"/>
              <a:t>autorizatiei</a:t>
            </a:r>
            <a:r>
              <a:rPr lang="ro-RO" dirty="0"/>
              <a:t> include   date privind auditurile energetice realizate ( măsuri de eficiență energetică recomandate si posibila implementare, economii de energie estimate, costuri  ale investiției etc.)</a:t>
            </a:r>
          </a:p>
          <a:p>
            <a:pPr marL="285750" indent="-285750">
              <a:buFontTx/>
              <a:buChar char="-"/>
            </a:pPr>
            <a:r>
              <a:rPr lang="ro-RO" dirty="0"/>
              <a:t>Detalii despre procedura de autorizare:</a:t>
            </a:r>
          </a:p>
          <a:p>
            <a:r>
              <a:rPr lang="ro-RO" sz="1400" dirty="0">
                <a:hlinkClick r:id="rId3"/>
              </a:rPr>
              <a:t>https://www.anre.ro/ro/eficienta-energetica/informatii-de-interes-public/info-manageri-energetici-auditori-energetici/informatii-autorizare-auditori-energetici-in-industrie1441616432</a:t>
            </a:r>
            <a:endParaRPr lang="ro-RO" sz="1400" dirty="0"/>
          </a:p>
          <a:p>
            <a:r>
              <a:rPr lang="ro-RO" sz="1400" dirty="0">
                <a:hlinkClick r:id="rId4"/>
              </a:rPr>
              <a:t>https://www.anre.ro/ro/eficienta-energetica/informatii-de-interes-public/info-manageri-energetici-auditori-energetici/informatii-autorizare-auditori-energetici-in-industrie</a:t>
            </a:r>
            <a:endParaRPr lang="ro-RO" sz="1400" dirty="0"/>
          </a:p>
        </p:txBody>
      </p:sp>
    </p:spTree>
    <p:extLst>
      <p:ext uri="{BB962C8B-B14F-4D97-AF65-F5344CB8AC3E}">
        <p14:creationId xmlns:p14="http://schemas.microsoft.com/office/powerpoint/2010/main" val="1331604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80651034"/>
              </p:ext>
            </p:extLst>
          </p:nvPr>
        </p:nvGraphicFramePr>
        <p:xfrm>
          <a:off x="648728" y="181234"/>
          <a:ext cx="10980288" cy="6449392"/>
        </p:xfrm>
        <a:graphic>
          <a:graphicData uri="http://schemas.openxmlformats.org/drawingml/2006/table">
            <a:tbl>
              <a:tblPr firstRow="1" firstCol="1" bandRow="1" bandCol="1">
                <a:tableStyleId>{5C22544A-7EE6-4342-B048-85BDC9FD1C3A}</a:tableStyleId>
              </a:tblPr>
              <a:tblGrid>
                <a:gridCol w="556224"/>
                <a:gridCol w="4246958"/>
                <a:gridCol w="4716818"/>
                <a:gridCol w="1460288"/>
              </a:tblGrid>
              <a:tr h="516705">
                <a:tc>
                  <a:txBody>
                    <a:bodyPr/>
                    <a:lstStyle/>
                    <a:p>
                      <a:pPr algn="ctr">
                        <a:lnSpc>
                          <a:spcPct val="150000"/>
                        </a:lnSpc>
                        <a:spcAft>
                          <a:spcPts val="0"/>
                        </a:spcAft>
                      </a:pPr>
                      <a:r>
                        <a:rPr lang="ro-RO" sz="900" dirty="0">
                          <a:effectLst/>
                        </a:rPr>
                        <a:t>Număr capitol</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gn="ctr">
                        <a:lnSpc>
                          <a:spcPct val="150000"/>
                        </a:lnSpc>
                        <a:spcAft>
                          <a:spcPts val="0"/>
                        </a:spcAft>
                      </a:pPr>
                      <a:r>
                        <a:rPr lang="ro-RO" sz="900" dirty="0">
                          <a:effectLst/>
                        </a:rPr>
                        <a:t>Denumire capitol</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gn="ctr">
                        <a:lnSpc>
                          <a:spcPct val="150000"/>
                        </a:lnSpc>
                        <a:spcAft>
                          <a:spcPts val="0"/>
                        </a:spcAft>
                      </a:pPr>
                      <a:r>
                        <a:rPr lang="ro-RO" sz="900">
                          <a:effectLst/>
                        </a:rPr>
                        <a:t>Criterii de acordare a punctajului/capitol</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gn="ctr">
                        <a:lnSpc>
                          <a:spcPct val="150000"/>
                        </a:lnSpc>
                        <a:spcAft>
                          <a:spcPts val="0"/>
                        </a:spcAft>
                      </a:pPr>
                      <a:r>
                        <a:rPr lang="ro-RO" sz="900">
                          <a:effectLst/>
                        </a:rPr>
                        <a:t>Punctaj maxim/capitol</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387529">
                <a:tc>
                  <a:txBody>
                    <a:bodyPr/>
                    <a:lstStyle/>
                    <a:p>
                      <a:pPr algn="ctr">
                        <a:lnSpc>
                          <a:spcPct val="150000"/>
                        </a:lnSpc>
                        <a:spcAft>
                          <a:spcPts val="0"/>
                        </a:spcAft>
                      </a:pPr>
                      <a:r>
                        <a:rPr lang="ro-RO" sz="900" dirty="0">
                          <a:effectLst/>
                        </a:rPr>
                        <a:t>I</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Date privind candidatul care solicită obţinerea atestatul de manager energetic</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 prezentară clară a responsabilităţilor, atribuţiilor şi lucrărilor sau proiectelor de eficienţă energetică în care este implicat în mod direct solicitantul</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a:effectLst/>
                        </a:rPr>
                        <a:t>0,5</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516705">
                <a:tc>
                  <a:txBody>
                    <a:bodyPr/>
                    <a:lstStyle/>
                    <a:p>
                      <a:pPr algn="ctr">
                        <a:lnSpc>
                          <a:spcPct val="150000"/>
                        </a:lnSpc>
                        <a:spcAft>
                          <a:spcPts val="0"/>
                        </a:spcAft>
                      </a:pPr>
                      <a:r>
                        <a:rPr lang="ro-RO" sz="900">
                          <a:effectLst/>
                        </a:rPr>
                        <a:t>II</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gn="just">
                        <a:lnSpc>
                          <a:spcPct val="150000"/>
                        </a:lnSpc>
                        <a:spcAft>
                          <a:spcPts val="0"/>
                        </a:spcAft>
                      </a:pPr>
                      <a:r>
                        <a:rPr lang="ro-RO" sz="900" dirty="0">
                          <a:effectLst/>
                        </a:rPr>
                        <a:t>Prezentarea operatorului economic consumator de energie la care este angajat candidatul sau pentru care a întocmit proiectul de management energetic</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 elocvenţa şi claritatea textului</a:t>
                      </a:r>
                    </a:p>
                    <a:p>
                      <a:pPr>
                        <a:lnSpc>
                          <a:spcPct val="150000"/>
                        </a:lnSpc>
                        <a:spcAft>
                          <a:spcPts val="0"/>
                        </a:spcAft>
                      </a:pPr>
                      <a:r>
                        <a:rPr lang="ro-RO" sz="900">
                          <a:effectLst/>
                        </a:rPr>
                        <a:t>- prezentarea principalelor contururi de consum de energie şi a reţelelor energetice interioare, pe baza unui plan de situaţie a amplasării secţiilor tehnologice </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a:effectLst/>
                        </a:rPr>
                        <a:t>2</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2712701">
                <a:tc>
                  <a:txBody>
                    <a:bodyPr/>
                    <a:lstStyle/>
                    <a:p>
                      <a:pPr algn="ctr">
                        <a:lnSpc>
                          <a:spcPct val="150000"/>
                        </a:lnSpc>
                        <a:spcAft>
                          <a:spcPts val="0"/>
                        </a:spcAft>
                      </a:pPr>
                      <a:r>
                        <a:rPr lang="ro-RO" sz="900">
                          <a:effectLst/>
                        </a:rPr>
                        <a:t>III</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Prezentarea energetică a operatorului economic</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 </a:t>
                      </a:r>
                      <a:r>
                        <a:rPr lang="ro-RO" sz="900" dirty="0" err="1">
                          <a:effectLst/>
                        </a:rPr>
                        <a:t>acurateţea</a:t>
                      </a:r>
                      <a:r>
                        <a:rPr lang="ro-RO" sz="900" dirty="0">
                          <a:effectLst/>
                        </a:rPr>
                        <a:t> datelor prezentate</a:t>
                      </a:r>
                    </a:p>
                    <a:p>
                      <a:pPr>
                        <a:lnSpc>
                          <a:spcPct val="150000"/>
                        </a:lnSpc>
                        <a:spcAft>
                          <a:spcPts val="0"/>
                        </a:spcAft>
                      </a:pPr>
                      <a:r>
                        <a:rPr lang="ro-RO" sz="900" dirty="0">
                          <a:effectLst/>
                        </a:rPr>
                        <a:t>- modul de prezentare al datelor: tabele </a:t>
                      </a:r>
                      <a:r>
                        <a:rPr lang="ro-RO" sz="900" dirty="0" err="1">
                          <a:effectLst/>
                        </a:rPr>
                        <a:t>şi</a:t>
                      </a:r>
                      <a:r>
                        <a:rPr lang="ro-RO" sz="900" dirty="0">
                          <a:effectLst/>
                        </a:rPr>
                        <a:t> grafice </a:t>
                      </a:r>
                      <a:r>
                        <a:rPr lang="ro-RO" sz="900" dirty="0" err="1">
                          <a:effectLst/>
                        </a:rPr>
                        <a:t>însoţite</a:t>
                      </a:r>
                      <a:r>
                        <a:rPr lang="ro-RO" sz="900" dirty="0">
                          <a:effectLst/>
                        </a:rPr>
                        <a:t> de comentarii pertinente </a:t>
                      </a:r>
                      <a:r>
                        <a:rPr lang="ro-RO" sz="900" dirty="0" err="1">
                          <a:effectLst/>
                        </a:rPr>
                        <a:t>şi</a:t>
                      </a:r>
                      <a:r>
                        <a:rPr lang="ro-RO" sz="900" dirty="0">
                          <a:effectLst/>
                        </a:rPr>
                        <a:t> concludente</a:t>
                      </a:r>
                    </a:p>
                    <a:p>
                      <a:pPr>
                        <a:lnSpc>
                          <a:spcPct val="150000"/>
                        </a:lnSpc>
                        <a:spcAft>
                          <a:spcPts val="0"/>
                        </a:spcAft>
                      </a:pPr>
                      <a:r>
                        <a:rPr lang="ro-RO" sz="900" dirty="0">
                          <a:effectLst/>
                        </a:rPr>
                        <a:t>- gradul de complexitate al abordării</a:t>
                      </a:r>
                    </a:p>
                    <a:p>
                      <a:pPr>
                        <a:lnSpc>
                          <a:spcPct val="150000"/>
                        </a:lnSpc>
                        <a:spcAft>
                          <a:spcPts val="0"/>
                        </a:spcAft>
                      </a:pPr>
                      <a:r>
                        <a:rPr lang="ro-RO" sz="900" dirty="0">
                          <a:effectLst/>
                        </a:rPr>
                        <a:t>- prezentarea structurii generale a consumului de energie  pe tipuri de purtători de energie</a:t>
                      </a:r>
                    </a:p>
                    <a:p>
                      <a:pPr>
                        <a:lnSpc>
                          <a:spcPct val="150000"/>
                        </a:lnSpc>
                        <a:spcAft>
                          <a:spcPts val="0"/>
                        </a:spcAft>
                      </a:pPr>
                      <a:r>
                        <a:rPr lang="ro-RO" sz="900" dirty="0">
                          <a:effectLst/>
                        </a:rPr>
                        <a:t>- prezentarea principalelor utilaje </a:t>
                      </a:r>
                      <a:r>
                        <a:rPr lang="ro-RO" sz="900" dirty="0" err="1">
                          <a:effectLst/>
                        </a:rPr>
                        <a:t>şi</a:t>
                      </a:r>
                      <a:r>
                        <a:rPr lang="ro-RO" sz="900" dirty="0">
                          <a:effectLst/>
                        </a:rPr>
                        <a:t> echipamente consumatoare de energie </a:t>
                      </a:r>
                      <a:r>
                        <a:rPr lang="ro-RO" sz="900" dirty="0" err="1">
                          <a:effectLst/>
                        </a:rPr>
                        <a:t>şi</a:t>
                      </a:r>
                      <a:r>
                        <a:rPr lang="ro-RO" sz="900" dirty="0">
                          <a:effectLst/>
                        </a:rPr>
                        <a:t> a structurii consumului de energie pe tipuri de echipamente  </a:t>
                      </a:r>
                    </a:p>
                    <a:p>
                      <a:pPr>
                        <a:lnSpc>
                          <a:spcPct val="150000"/>
                        </a:lnSpc>
                        <a:spcAft>
                          <a:spcPts val="0"/>
                        </a:spcAft>
                      </a:pPr>
                      <a:r>
                        <a:rPr lang="ro-RO" sz="900" dirty="0">
                          <a:effectLst/>
                        </a:rPr>
                        <a:t>- prezentarea </a:t>
                      </a:r>
                      <a:r>
                        <a:rPr lang="ro-RO" sz="900" dirty="0" err="1">
                          <a:effectLst/>
                        </a:rPr>
                        <a:t>evoluţiei</a:t>
                      </a:r>
                      <a:r>
                        <a:rPr lang="ro-RO" sz="900" dirty="0">
                          <a:effectLst/>
                        </a:rPr>
                        <a:t> consumurilor de energie, pe baza datelor statistice reprezentate grafic, cu interpretarea acestora, în raport cu evenimentele petrecute (</a:t>
                      </a:r>
                      <a:r>
                        <a:rPr lang="ro-RO" sz="900" dirty="0" err="1">
                          <a:effectLst/>
                        </a:rPr>
                        <a:t>variaţia</a:t>
                      </a:r>
                      <a:r>
                        <a:rPr lang="ro-RO" sz="900" dirty="0">
                          <a:effectLst/>
                        </a:rPr>
                        <a:t> </a:t>
                      </a:r>
                      <a:r>
                        <a:rPr lang="ro-RO" sz="900" dirty="0" err="1">
                          <a:effectLst/>
                        </a:rPr>
                        <a:t>producţiei</a:t>
                      </a:r>
                      <a:r>
                        <a:rPr lang="ro-RO" sz="900" dirty="0">
                          <a:effectLst/>
                        </a:rPr>
                        <a:t>, dezvoltarea </a:t>
                      </a:r>
                      <a:r>
                        <a:rPr lang="ro-RO" sz="900" dirty="0" err="1">
                          <a:effectLst/>
                        </a:rPr>
                        <a:t>unităţii</a:t>
                      </a:r>
                      <a:r>
                        <a:rPr lang="ro-RO" sz="900" dirty="0">
                          <a:effectLst/>
                        </a:rPr>
                        <a:t> sau reducerea </a:t>
                      </a:r>
                      <a:r>
                        <a:rPr lang="ro-RO" sz="900" dirty="0" err="1">
                          <a:effectLst/>
                        </a:rPr>
                        <a:t>activităţii</a:t>
                      </a:r>
                      <a:r>
                        <a:rPr lang="ro-RO" sz="900" dirty="0">
                          <a:effectLst/>
                        </a:rPr>
                        <a:t>, </a:t>
                      </a:r>
                      <a:r>
                        <a:rPr lang="ro-RO" sz="900" dirty="0" err="1">
                          <a:effectLst/>
                        </a:rPr>
                        <a:t>creşterea</a:t>
                      </a:r>
                      <a:r>
                        <a:rPr lang="ro-RO" sz="900" dirty="0">
                          <a:effectLst/>
                        </a:rPr>
                        <a:t> eficienţei energetice etc.), pe perioada ultimilor 3 ani</a:t>
                      </a:r>
                    </a:p>
                    <a:p>
                      <a:pPr>
                        <a:lnSpc>
                          <a:spcPct val="150000"/>
                        </a:lnSpc>
                        <a:spcAft>
                          <a:spcPts val="0"/>
                        </a:spcAft>
                      </a:pPr>
                      <a:r>
                        <a:rPr lang="ro-RO" sz="900" dirty="0">
                          <a:effectLst/>
                        </a:rPr>
                        <a:t>- prezentarea indicatorilor specifici: consumuri specifice de energie, pe tipuri de produse sau </a:t>
                      </a:r>
                      <a:r>
                        <a:rPr lang="ro-RO" sz="900" dirty="0" err="1">
                          <a:effectLst/>
                        </a:rPr>
                        <a:t>prestaţii</a:t>
                      </a:r>
                      <a:r>
                        <a:rPr lang="ro-RO" sz="900" dirty="0">
                          <a:effectLst/>
                        </a:rPr>
                        <a:t>; </a:t>
                      </a:r>
                      <a:r>
                        <a:rPr lang="ro-RO" sz="900" dirty="0" err="1">
                          <a:effectLst/>
                        </a:rPr>
                        <a:t>intensităţi</a:t>
                      </a:r>
                      <a:r>
                        <a:rPr lang="ro-RO" sz="900" dirty="0">
                          <a:effectLst/>
                        </a:rPr>
                        <a:t> energetice</a:t>
                      </a:r>
                    </a:p>
                    <a:p>
                      <a:pPr>
                        <a:lnSpc>
                          <a:spcPct val="150000"/>
                        </a:lnSpc>
                        <a:spcAft>
                          <a:spcPts val="0"/>
                        </a:spcAft>
                      </a:pPr>
                      <a:r>
                        <a:rPr lang="ro-RO" sz="900" dirty="0">
                          <a:effectLst/>
                        </a:rPr>
                        <a:t>– date de </a:t>
                      </a:r>
                      <a:r>
                        <a:rPr lang="ro-RO" sz="900" dirty="0" err="1">
                          <a:effectLst/>
                        </a:rPr>
                        <a:t>comparaţie</a:t>
                      </a:r>
                      <a:r>
                        <a:rPr lang="ro-RO" sz="900" dirty="0">
                          <a:effectLst/>
                        </a:rPr>
                        <a:t> (cu </a:t>
                      </a:r>
                      <a:r>
                        <a:rPr lang="ro-RO" sz="900" dirty="0" err="1">
                          <a:effectLst/>
                        </a:rPr>
                        <a:t>unităţi</a:t>
                      </a:r>
                      <a:r>
                        <a:rPr lang="ro-RO" sz="900" dirty="0">
                          <a:effectLst/>
                        </a:rPr>
                        <a:t> de </a:t>
                      </a:r>
                      <a:r>
                        <a:rPr lang="ro-RO" sz="900" dirty="0" err="1">
                          <a:effectLst/>
                        </a:rPr>
                        <a:t>acelaşi</a:t>
                      </a:r>
                      <a:r>
                        <a:rPr lang="ro-RO" sz="900" dirty="0">
                          <a:effectLst/>
                        </a:rPr>
                        <a:t> profil din </a:t>
                      </a:r>
                      <a:r>
                        <a:rPr lang="ro-RO" sz="900" dirty="0" err="1">
                          <a:effectLst/>
                        </a:rPr>
                        <a:t>ţară</a:t>
                      </a:r>
                      <a:r>
                        <a:rPr lang="ro-RO" sz="900" dirty="0">
                          <a:effectLst/>
                        </a:rPr>
                        <a:t>, eventual din străinătate), interpretarea valorii acestor indicatori</a:t>
                      </a:r>
                      <a:endParaRPr lang="ro-RO" sz="900" dirty="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dirty="0">
                          <a:effectLst/>
                        </a:rPr>
                        <a:t>3</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r>
              <a:tr h="387529">
                <a:tc>
                  <a:txBody>
                    <a:bodyPr/>
                    <a:lstStyle/>
                    <a:p>
                      <a:pPr algn="ctr">
                        <a:lnSpc>
                          <a:spcPct val="150000"/>
                        </a:lnSpc>
                        <a:spcAft>
                          <a:spcPts val="0"/>
                        </a:spcAft>
                      </a:pPr>
                      <a:r>
                        <a:rPr lang="ro-RO" sz="900">
                          <a:effectLst/>
                        </a:rPr>
                        <a:t>IV</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Legislaţia de eficienţă energetică</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 încadrarea corectă a operatorului economic în prevederile legislaţiei privind eficienţa energetică, aflată în vigoare în România</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a:effectLst/>
                        </a:rPr>
                        <a:t>0,5</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258352">
                <a:tc>
                  <a:txBody>
                    <a:bodyPr/>
                    <a:lstStyle/>
                    <a:p>
                      <a:pPr algn="ctr">
                        <a:lnSpc>
                          <a:spcPct val="150000"/>
                        </a:lnSpc>
                        <a:spcAft>
                          <a:spcPts val="0"/>
                        </a:spcAft>
                      </a:pPr>
                      <a:r>
                        <a:rPr lang="ro-RO" sz="900">
                          <a:effectLst/>
                        </a:rPr>
                        <a:t>V</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Organizarea activităţii de management energetic în cadrul operatorului economic</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 completarea şi comentarea matricei managementului energetic</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a:effectLst/>
                        </a:rPr>
                        <a:t>0,5</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904234">
                <a:tc>
                  <a:txBody>
                    <a:bodyPr/>
                    <a:lstStyle/>
                    <a:p>
                      <a:pPr algn="ctr">
                        <a:lnSpc>
                          <a:spcPct val="150000"/>
                        </a:lnSpc>
                        <a:spcAft>
                          <a:spcPts val="0"/>
                        </a:spcAft>
                      </a:pPr>
                      <a:r>
                        <a:rPr lang="ro-RO" sz="900">
                          <a:effectLst/>
                        </a:rPr>
                        <a:t>VI</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Lucrări de creştere a eficienţei energetice</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dirty="0">
                          <a:effectLst/>
                        </a:rPr>
                        <a:t>- prezentarea stadiului actual al auditurilor energetice efectuate recent şi măsurile principale propuse de executant pentru creşterea eficienţei energetice. </a:t>
                      </a:r>
                    </a:p>
                    <a:p>
                      <a:pPr>
                        <a:lnSpc>
                          <a:spcPct val="150000"/>
                        </a:lnSpc>
                        <a:spcAft>
                          <a:spcPts val="0"/>
                        </a:spcAft>
                      </a:pPr>
                      <a:r>
                        <a:rPr lang="ro-RO" sz="900" dirty="0">
                          <a:effectLst/>
                        </a:rPr>
                        <a:t>-prezentarea stadiului actual al elaborării Programului  de îmbunătăţire a eficienţei energetice, cu precizarea principalelor măsuri care se pot implementa pe termen scurt, mediu şi lung</a:t>
                      </a:r>
                      <a:endParaRPr lang="ro-RO" sz="900" dirty="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a:effectLst/>
                        </a:rPr>
                        <a:t>1</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r>
              <a:tr h="258352">
                <a:tc>
                  <a:txBody>
                    <a:bodyPr/>
                    <a:lstStyle/>
                    <a:p>
                      <a:pPr algn="ctr">
                        <a:lnSpc>
                          <a:spcPct val="150000"/>
                        </a:lnSpc>
                        <a:spcAft>
                          <a:spcPts val="0"/>
                        </a:spcAft>
                      </a:pPr>
                      <a:r>
                        <a:rPr lang="ro-RO" sz="900">
                          <a:effectLst/>
                        </a:rPr>
                        <a:t>VII</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Studiu de caz</a:t>
                      </a:r>
                    </a:p>
                    <a:p>
                      <a:pPr>
                        <a:lnSpc>
                          <a:spcPct val="150000"/>
                        </a:lnSpc>
                        <a:spcAft>
                          <a:spcPts val="0"/>
                        </a:spcAft>
                      </a:pPr>
                      <a:r>
                        <a:rPr lang="ro-RO" sz="900">
                          <a:effectLst/>
                        </a:rPr>
                        <a:t> </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-reprezentativitatea/originalitatea exemplului ales</a:t>
                      </a:r>
                    </a:p>
                    <a:p>
                      <a:pPr>
                        <a:lnSpc>
                          <a:spcPct val="150000"/>
                        </a:lnSpc>
                        <a:spcAft>
                          <a:spcPts val="0"/>
                        </a:spcAft>
                      </a:pPr>
                      <a:r>
                        <a:rPr lang="ro-RO" sz="900">
                          <a:effectLst/>
                        </a:rPr>
                        <a:t>-calcul de eficienţă energetică </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dirty="0">
                          <a:effectLst/>
                        </a:rPr>
                        <a:t>2,5</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r>
              <a:tr h="129177">
                <a:tc>
                  <a:txBody>
                    <a:bodyPr/>
                    <a:lstStyle/>
                    <a:p>
                      <a:pPr algn="ctr">
                        <a:lnSpc>
                          <a:spcPct val="150000"/>
                        </a:lnSpc>
                        <a:spcAft>
                          <a:spcPts val="0"/>
                        </a:spcAft>
                      </a:pPr>
                      <a:r>
                        <a:rPr lang="ro-RO" sz="900">
                          <a:effectLst/>
                        </a:rPr>
                        <a:t> </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TOTAL PUNCTAJ</a:t>
                      </a:r>
                      <a:endParaRPr lang="ro-RO" sz="900">
                        <a:effectLst/>
                        <a:latin typeface="Times New Roman" panose="02020603050405020304" pitchFamily="18" charset="0"/>
                        <a:ea typeface="Times New Roman" panose="02020603050405020304" pitchFamily="18" charset="0"/>
                      </a:endParaRPr>
                    </a:p>
                  </a:txBody>
                  <a:tcPr marL="23145" marR="23145" marT="0" marB="0" anchor="ctr"/>
                </a:tc>
                <a:tc>
                  <a:txBody>
                    <a:bodyPr/>
                    <a:lstStyle/>
                    <a:p>
                      <a:pPr>
                        <a:lnSpc>
                          <a:spcPct val="150000"/>
                        </a:lnSpc>
                        <a:spcAft>
                          <a:spcPts val="0"/>
                        </a:spcAft>
                      </a:pPr>
                      <a:r>
                        <a:rPr lang="ro-RO" sz="900">
                          <a:effectLst/>
                        </a:rPr>
                        <a:t> </a:t>
                      </a:r>
                      <a:endParaRPr lang="ro-RO" sz="900">
                        <a:effectLst/>
                        <a:latin typeface="Times New Roman" panose="02020603050405020304" pitchFamily="18" charset="0"/>
                        <a:ea typeface="Times New Roman" panose="02020603050405020304" pitchFamily="18" charset="0"/>
                      </a:endParaRPr>
                    </a:p>
                  </a:txBody>
                  <a:tcPr marL="23145" marR="23145" marT="0" marB="0"/>
                </a:tc>
                <a:tc>
                  <a:txBody>
                    <a:bodyPr/>
                    <a:lstStyle/>
                    <a:p>
                      <a:pPr algn="ctr">
                        <a:lnSpc>
                          <a:spcPct val="150000"/>
                        </a:lnSpc>
                        <a:spcAft>
                          <a:spcPts val="0"/>
                        </a:spcAft>
                      </a:pPr>
                      <a:r>
                        <a:rPr lang="ro-RO" sz="900" dirty="0">
                          <a:effectLst/>
                        </a:rPr>
                        <a:t>10,00</a:t>
                      </a:r>
                      <a:endParaRPr lang="ro-RO" sz="900" dirty="0">
                        <a:effectLst/>
                        <a:latin typeface="Times New Roman" panose="02020603050405020304" pitchFamily="18" charset="0"/>
                        <a:ea typeface="Times New Roman" panose="02020603050405020304" pitchFamily="18" charset="0"/>
                      </a:endParaRPr>
                    </a:p>
                  </a:txBody>
                  <a:tcPr marL="23145" marR="23145" marT="0" marB="0" anchor="ctr"/>
                </a:tc>
              </a:tr>
            </a:tbl>
          </a:graphicData>
        </a:graphic>
      </p:graphicFrame>
    </p:spTree>
    <p:extLst>
      <p:ext uri="{BB962C8B-B14F-4D97-AF65-F5344CB8AC3E}">
        <p14:creationId xmlns:p14="http://schemas.microsoft.com/office/powerpoint/2010/main" val="1983979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9969" y="6371927"/>
            <a:ext cx="1034143" cy="276999"/>
          </a:xfrm>
          <a:prstGeom prst="rect">
            <a:avLst/>
          </a:prstGeom>
          <a:noFill/>
        </p:spPr>
        <p:txBody>
          <a:bodyPr wrap="square" rtlCol="0">
            <a:spAutoFit/>
          </a:bodyPr>
          <a:lstStyle/>
          <a:p>
            <a:r>
              <a:rPr lang="ro-RO" sz="1200" dirty="0">
                <a:solidFill>
                  <a:prstClr val="black"/>
                </a:solidFill>
              </a:rPr>
              <a:t>www.anre.ro</a:t>
            </a:r>
            <a:endParaRPr lang="en-GB" sz="1200" dirty="0">
              <a:solidFill>
                <a:prstClr val="black"/>
              </a:solidFill>
            </a:endParaRPr>
          </a:p>
        </p:txBody>
      </p:sp>
      <p:sp>
        <p:nvSpPr>
          <p:cNvPr id="6" name="TextBox 5"/>
          <p:cNvSpPr txBox="1"/>
          <p:nvPr/>
        </p:nvSpPr>
        <p:spPr>
          <a:xfrm>
            <a:off x="1046206" y="2314833"/>
            <a:ext cx="10700951" cy="2308324"/>
          </a:xfrm>
          <a:prstGeom prst="rect">
            <a:avLst/>
          </a:prstGeom>
          <a:noFill/>
        </p:spPr>
        <p:txBody>
          <a:bodyPr wrap="square" rtlCol="0">
            <a:spAutoFit/>
          </a:bodyPr>
          <a:lstStyle/>
          <a:p>
            <a:r>
              <a:rPr lang="ro-RO" i="1" dirty="0" smtClean="0"/>
              <a:t>Rapoarte de audit energetic</a:t>
            </a:r>
          </a:p>
          <a:p>
            <a:pPr marL="1200150" lvl="2" indent="-285750">
              <a:buFont typeface="Courier New" panose="02070309020205020404" pitchFamily="49" charset="0"/>
              <a:buChar char="o"/>
            </a:pPr>
            <a:r>
              <a:rPr lang="ro-RO" dirty="0" smtClean="0"/>
              <a:t>nu se respectă șablonul de raportare</a:t>
            </a:r>
          </a:p>
          <a:p>
            <a:pPr marL="1200150" lvl="2" indent="-285750">
              <a:buFont typeface="Courier New" panose="02070309020205020404" pitchFamily="49" charset="0"/>
              <a:buChar char="o"/>
            </a:pPr>
            <a:r>
              <a:rPr lang="ro-RO" dirty="0" smtClean="0"/>
              <a:t>nu se respectă ordinul de mărime pentru costul investițiilor ( mii lei)</a:t>
            </a:r>
          </a:p>
          <a:p>
            <a:pPr marL="1200150" lvl="2" indent="-285750">
              <a:buFont typeface="Courier New" panose="02070309020205020404" pitchFamily="49" charset="0"/>
              <a:buChar char="o"/>
            </a:pPr>
            <a:r>
              <a:rPr lang="ro-RO" dirty="0" smtClean="0"/>
              <a:t>în aceeași raportare se folosesc și punctul și virgula pentru separarea zecimalelor</a:t>
            </a:r>
          </a:p>
          <a:p>
            <a:pPr marL="1200150" lvl="2" indent="-285750">
              <a:buFont typeface="Courier New" panose="02070309020205020404" pitchFamily="49" charset="0"/>
              <a:buChar char="o"/>
            </a:pPr>
            <a:r>
              <a:rPr lang="ro-RO" dirty="0" smtClean="0"/>
              <a:t>economiile sunt raportate în tep/an iar investițiile sunt la valoarea totală-raportare neunitara</a:t>
            </a:r>
          </a:p>
          <a:p>
            <a:pPr marL="1200150" lvl="2" indent="-285750">
              <a:buFont typeface="Courier New" panose="02070309020205020404" pitchFamily="49" charset="0"/>
              <a:buChar char="o"/>
            </a:pPr>
            <a:r>
              <a:rPr lang="ro-RO" dirty="0" smtClean="0"/>
              <a:t>sunt raportate economii de energie substanțiale  fără estimarea costului investiției</a:t>
            </a:r>
          </a:p>
          <a:p>
            <a:pPr marL="1200150" lvl="2" indent="-285750">
              <a:buFont typeface="Courier New" panose="02070309020205020404" pitchFamily="49" charset="0"/>
              <a:buChar char="o"/>
            </a:pPr>
            <a:r>
              <a:rPr lang="ro-RO" dirty="0" smtClean="0"/>
              <a:t>este raportat costul investiției fără precizarea economiilor de energie</a:t>
            </a:r>
          </a:p>
          <a:p>
            <a:endParaRPr lang="ro-RO"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27805834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0" y="2192482"/>
          <a:ext cx="5771573" cy="3488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 3"/>
          <p:cNvGraphicFramePr/>
          <p:nvPr>
            <p:extLst/>
          </p:nvPr>
        </p:nvGraphicFramePr>
        <p:xfrm>
          <a:off x="4172527" y="1284016"/>
          <a:ext cx="4109027" cy="250420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Oval 5"/>
          <p:cNvSpPr/>
          <p:nvPr/>
        </p:nvSpPr>
        <p:spPr>
          <a:xfrm>
            <a:off x="8545945" y="1902275"/>
            <a:ext cx="1662545" cy="15586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dirty="0">
                <a:solidFill>
                  <a:prstClr val="white"/>
                </a:solidFill>
              </a:rPr>
              <a:t>economii de energie</a:t>
            </a:r>
          </a:p>
        </p:txBody>
      </p:sp>
      <p:cxnSp>
        <p:nvCxnSpPr>
          <p:cNvPr id="8" name="Straight Connector 7"/>
          <p:cNvCxnSpPr/>
          <p:nvPr/>
        </p:nvCxnSpPr>
        <p:spPr>
          <a:xfrm>
            <a:off x="5268191" y="1284016"/>
            <a:ext cx="0" cy="496092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8118" y="5875604"/>
            <a:ext cx="1198726" cy="369332"/>
          </a:xfrm>
          <a:prstGeom prst="rect">
            <a:avLst/>
          </a:prstGeom>
          <a:noFill/>
        </p:spPr>
        <p:txBody>
          <a:bodyPr wrap="none" rtlCol="0">
            <a:spAutoFit/>
          </a:bodyPr>
          <a:lstStyle/>
          <a:p>
            <a:r>
              <a:rPr lang="ro-RO" dirty="0">
                <a:solidFill>
                  <a:prstClr val="black"/>
                </a:solidFill>
              </a:rPr>
              <a:t>obligatoriu</a:t>
            </a:r>
          </a:p>
        </p:txBody>
      </p:sp>
      <p:sp>
        <p:nvSpPr>
          <p:cNvPr id="11" name="TextBox 10"/>
          <p:cNvSpPr txBox="1"/>
          <p:nvPr/>
        </p:nvSpPr>
        <p:spPr>
          <a:xfrm>
            <a:off x="7474776" y="5874682"/>
            <a:ext cx="987578" cy="369332"/>
          </a:xfrm>
          <a:prstGeom prst="rect">
            <a:avLst/>
          </a:prstGeom>
          <a:noFill/>
        </p:spPr>
        <p:txBody>
          <a:bodyPr wrap="none" rtlCol="0">
            <a:spAutoFit/>
          </a:bodyPr>
          <a:lstStyle/>
          <a:p>
            <a:r>
              <a:rPr lang="ro-RO" dirty="0">
                <a:solidFill>
                  <a:prstClr val="black"/>
                </a:solidFill>
              </a:rPr>
              <a:t>Voluntar</a:t>
            </a:r>
          </a:p>
        </p:txBody>
      </p:sp>
      <p:sp>
        <p:nvSpPr>
          <p:cNvPr id="12" name="Oval 11"/>
          <p:cNvSpPr/>
          <p:nvPr/>
        </p:nvSpPr>
        <p:spPr>
          <a:xfrm>
            <a:off x="5424822" y="3764476"/>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900" dirty="0">
                <a:solidFill>
                  <a:prstClr val="white"/>
                </a:solidFill>
              </a:rPr>
              <a:t>surse de </a:t>
            </a:r>
            <a:r>
              <a:rPr lang="ro-RO" sz="900" dirty="0" err="1">
                <a:solidFill>
                  <a:prstClr val="white"/>
                </a:solidFill>
              </a:rPr>
              <a:t>finanţare</a:t>
            </a:r>
            <a:endParaRPr lang="ro-RO" sz="900" dirty="0">
              <a:solidFill>
                <a:prstClr val="white"/>
              </a:solidFill>
            </a:endParaRPr>
          </a:p>
        </p:txBody>
      </p:sp>
      <p:sp>
        <p:nvSpPr>
          <p:cNvPr id="13" name="Oval 12"/>
          <p:cNvSpPr/>
          <p:nvPr/>
        </p:nvSpPr>
        <p:spPr>
          <a:xfrm>
            <a:off x="6645642" y="3281527"/>
            <a:ext cx="1044478"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900" dirty="0">
                <a:solidFill>
                  <a:prstClr val="white"/>
                </a:solidFill>
              </a:rPr>
              <a:t>fezabilitate</a:t>
            </a:r>
          </a:p>
        </p:txBody>
      </p:sp>
      <p:sp>
        <p:nvSpPr>
          <p:cNvPr id="14" name="Oval 13"/>
          <p:cNvSpPr/>
          <p:nvPr/>
        </p:nvSpPr>
        <p:spPr>
          <a:xfrm>
            <a:off x="6208071" y="3803356"/>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900" dirty="0">
                <a:solidFill>
                  <a:prstClr val="white"/>
                </a:solidFill>
              </a:rPr>
              <a:t>resurse umane</a:t>
            </a:r>
          </a:p>
        </p:txBody>
      </p:sp>
      <p:sp>
        <p:nvSpPr>
          <p:cNvPr id="15" name="Oval 14"/>
          <p:cNvSpPr/>
          <p:nvPr/>
        </p:nvSpPr>
        <p:spPr>
          <a:xfrm>
            <a:off x="5974002" y="4366683"/>
            <a:ext cx="9525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900" dirty="0">
                <a:solidFill>
                  <a:prstClr val="white"/>
                </a:solidFill>
              </a:rPr>
              <a:t>proprietar/</a:t>
            </a:r>
            <a:r>
              <a:rPr lang="ro-RO" sz="900" dirty="0" err="1">
                <a:solidFill>
                  <a:prstClr val="white"/>
                </a:solidFill>
              </a:rPr>
              <a:t>chiriaş</a:t>
            </a:r>
            <a:endParaRPr lang="ro-RO" sz="900" dirty="0">
              <a:solidFill>
                <a:prstClr val="white"/>
              </a:solidFill>
            </a:endParaRPr>
          </a:p>
        </p:txBody>
      </p:sp>
      <p:sp>
        <p:nvSpPr>
          <p:cNvPr id="18" name="Oval 17"/>
          <p:cNvSpPr/>
          <p:nvPr/>
        </p:nvSpPr>
        <p:spPr>
          <a:xfrm>
            <a:off x="6775720" y="4211058"/>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900" dirty="0">
                <a:solidFill>
                  <a:prstClr val="white"/>
                </a:solidFill>
              </a:rPr>
              <a:t>prioritate</a:t>
            </a:r>
          </a:p>
        </p:txBody>
      </p:sp>
      <p:sp>
        <p:nvSpPr>
          <p:cNvPr id="20" name="Left-Right Arrow Callout 19"/>
          <p:cNvSpPr/>
          <p:nvPr/>
        </p:nvSpPr>
        <p:spPr>
          <a:xfrm rot="4706720">
            <a:off x="6100753" y="3128358"/>
            <a:ext cx="664384" cy="576072"/>
          </a:xfrm>
          <a:prstGeom prst="leftRightArrow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prstClr val="white"/>
              </a:solidFill>
            </a:endParaRPr>
          </a:p>
        </p:txBody>
      </p:sp>
      <p:sp>
        <p:nvSpPr>
          <p:cNvPr id="5" name="TextBox 4"/>
          <p:cNvSpPr txBox="1"/>
          <p:nvPr/>
        </p:nvSpPr>
        <p:spPr>
          <a:xfrm>
            <a:off x="8739444" y="4628187"/>
            <a:ext cx="3266090" cy="1615827"/>
          </a:xfrm>
          <a:prstGeom prst="rect">
            <a:avLst/>
          </a:prstGeom>
          <a:solidFill>
            <a:schemeClr val="accent1">
              <a:lumMod val="75000"/>
            </a:schemeClr>
          </a:solidFill>
        </p:spPr>
        <p:txBody>
          <a:bodyPr wrap="square" rtlCol="0">
            <a:spAutoFit/>
          </a:bodyPr>
          <a:lstStyle/>
          <a:p>
            <a:pPr algn="just"/>
            <a:r>
              <a:rPr lang="ro-RO" sz="1100" b="1" dirty="0" err="1">
                <a:solidFill>
                  <a:prstClr val="white"/>
                </a:solidFill>
              </a:rPr>
              <a:t>Excepţie</a:t>
            </a:r>
            <a:r>
              <a:rPr lang="ro-RO" sz="1100" b="1" dirty="0">
                <a:solidFill>
                  <a:prstClr val="white"/>
                </a:solidFill>
              </a:rPr>
              <a:t> :  auditurile energetice  realizate pentru</a:t>
            </a:r>
          </a:p>
          <a:p>
            <a:pPr algn="just"/>
            <a:r>
              <a:rPr lang="ro-RO" sz="1100" b="1" dirty="0">
                <a:solidFill>
                  <a:prstClr val="white"/>
                </a:solidFill>
              </a:rPr>
              <a:t> eligibilitate conform HG 495/2014 pentru instituirea unei scheme  de ajutor de stat privind exceptarea unor categorii de  consumatori finali de la aplicarea </a:t>
            </a:r>
          </a:p>
          <a:p>
            <a:pPr algn="just"/>
            <a:r>
              <a:rPr lang="ro-RO" sz="1100" b="1" dirty="0">
                <a:solidFill>
                  <a:prstClr val="white"/>
                </a:solidFill>
              </a:rPr>
              <a:t>Legii nr. 220/2008 pentru stabilirea sistemului de promovare a producerii energiei din surse  regenerabile  de energie </a:t>
            </a:r>
          </a:p>
          <a:p>
            <a:pPr algn="just"/>
            <a:r>
              <a:rPr lang="ro-RO" sz="1100" b="1" dirty="0">
                <a:solidFill>
                  <a:prstClr val="white"/>
                </a:solidFill>
              </a:rPr>
              <a:t>Măsurile de </a:t>
            </a:r>
            <a:r>
              <a:rPr lang="ro-RO" sz="1100" b="1" dirty="0" err="1">
                <a:solidFill>
                  <a:prstClr val="white"/>
                </a:solidFill>
              </a:rPr>
              <a:t>eficienţă</a:t>
            </a:r>
            <a:r>
              <a:rPr lang="ro-RO" sz="1100" b="1" dirty="0">
                <a:solidFill>
                  <a:prstClr val="white"/>
                </a:solidFill>
              </a:rPr>
              <a:t> energetică asumate trebuie implementate</a:t>
            </a:r>
          </a:p>
        </p:txBody>
      </p:sp>
      <p:cxnSp>
        <p:nvCxnSpPr>
          <p:cNvPr id="19" name="Straight Arrow Connector 18"/>
          <p:cNvCxnSpPr/>
          <p:nvPr/>
        </p:nvCxnSpPr>
        <p:spPr>
          <a:xfrm>
            <a:off x="10372489" y="5787614"/>
            <a:ext cx="288339"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p:cNvPicPr/>
          <p:nvPr/>
        </p:nvPicPr>
        <p:blipFill>
          <a:blip r:embed="rId12">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17" name="TextBox 1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Tree>
    <p:extLst>
      <p:ext uri="{BB962C8B-B14F-4D97-AF65-F5344CB8AC3E}">
        <p14:creationId xmlns:p14="http://schemas.microsoft.com/office/powerpoint/2010/main" val="6813612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2032000" y="719666"/>
          <a:ext cx="8128000" cy="5909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Oval 3"/>
          <p:cNvSpPr/>
          <p:nvPr/>
        </p:nvSpPr>
        <p:spPr>
          <a:xfrm>
            <a:off x="5590020" y="1341589"/>
            <a:ext cx="1267690" cy="117879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000" dirty="0" smtClean="0"/>
              <a:t>Alegere echipamente</a:t>
            </a:r>
            <a:endParaRPr lang="ro-RO" sz="1000" dirty="0"/>
          </a:p>
        </p:txBody>
      </p:sp>
      <p:sp>
        <p:nvSpPr>
          <p:cNvPr id="5" name="Oval 4"/>
          <p:cNvSpPr/>
          <p:nvPr/>
        </p:nvSpPr>
        <p:spPr>
          <a:xfrm>
            <a:off x="6455640" y="1819373"/>
            <a:ext cx="975590" cy="9144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000" dirty="0" smtClean="0"/>
              <a:t>Tip </a:t>
            </a:r>
          </a:p>
          <a:p>
            <a:pPr algn="ctr"/>
            <a:r>
              <a:rPr lang="ro-RO" sz="1000" dirty="0" smtClean="0"/>
              <a:t>audit energetic</a:t>
            </a:r>
            <a:endParaRPr lang="ro-RO" sz="1000" dirty="0"/>
          </a:p>
        </p:txBody>
      </p:sp>
      <p:sp>
        <p:nvSpPr>
          <p:cNvPr id="6" name="Oval 5"/>
          <p:cNvSpPr/>
          <p:nvPr/>
        </p:nvSpPr>
        <p:spPr>
          <a:xfrm>
            <a:off x="5675745" y="2265700"/>
            <a:ext cx="975590" cy="914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000" dirty="0" smtClean="0"/>
              <a:t>Criterii minime</a:t>
            </a:r>
            <a:endParaRPr lang="ro-RO" sz="1000" dirty="0"/>
          </a:p>
        </p:txBody>
      </p:sp>
      <p:sp>
        <p:nvSpPr>
          <p:cNvPr id="7" name="Oval 6"/>
          <p:cNvSpPr/>
          <p:nvPr/>
        </p:nvSpPr>
        <p:spPr>
          <a:xfrm>
            <a:off x="6687415" y="2692662"/>
            <a:ext cx="975590" cy="9144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000" dirty="0" smtClean="0"/>
              <a:t>ISO 50001</a:t>
            </a:r>
            <a:endParaRPr lang="ro-RO" sz="1000" dirty="0"/>
          </a:p>
        </p:txBody>
      </p:sp>
      <p:pic>
        <p:nvPicPr>
          <p:cNvPr id="8" name="Picture 7"/>
          <p:cNvPicPr/>
          <p:nvPr/>
        </p:nvPicPr>
        <p:blipFill>
          <a:blip r:embed="rId7">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9" name="TextBox 8"/>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Tree>
    <p:extLst>
      <p:ext uri="{BB962C8B-B14F-4D97-AF65-F5344CB8AC3E}">
        <p14:creationId xmlns:p14="http://schemas.microsoft.com/office/powerpoint/2010/main" val="19299040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nvPr>
        </p:nvGraphicFramePr>
        <p:xfrm>
          <a:off x="3900381" y="1132976"/>
          <a:ext cx="10785764" cy="5185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58237" y="1635490"/>
            <a:ext cx="6799618" cy="2031325"/>
          </a:xfrm>
          <a:prstGeom prst="rect">
            <a:avLst/>
          </a:prstGeom>
          <a:noFill/>
        </p:spPr>
        <p:txBody>
          <a:bodyPr wrap="none" rtlCol="0">
            <a:spAutoFit/>
          </a:bodyPr>
          <a:lstStyle/>
          <a:p>
            <a:r>
              <a:rPr lang="ro-RO" b="1" i="1" dirty="0" smtClean="0"/>
              <a:t>Decizie ANRE  privind asigurarea calității auditurilor energetice</a:t>
            </a:r>
          </a:p>
          <a:p>
            <a:r>
              <a:rPr lang="ro-RO" dirty="0"/>
              <a:t> </a:t>
            </a:r>
            <a:r>
              <a:rPr lang="ro-RO" dirty="0" smtClean="0"/>
              <a:t>             </a:t>
            </a:r>
          </a:p>
          <a:p>
            <a:r>
              <a:rPr lang="ro-RO" dirty="0" smtClean="0"/>
              <a:t>              - reglementare propusă pentru semestrul I 2019</a:t>
            </a:r>
          </a:p>
          <a:p>
            <a:r>
              <a:rPr lang="ro-RO" dirty="0"/>
              <a:t> </a:t>
            </a:r>
            <a:r>
              <a:rPr lang="ro-RO" dirty="0" smtClean="0"/>
              <a:t>             - criterii minime impuse pentru elaborarea auditurilor </a:t>
            </a:r>
          </a:p>
          <a:p>
            <a:r>
              <a:rPr lang="ro-RO" dirty="0"/>
              <a:t> </a:t>
            </a:r>
            <a:r>
              <a:rPr lang="ro-RO" dirty="0" smtClean="0"/>
              <a:t>               (anexa nr.4 la legea nr.121/2014 privind  eficiența energetică, </a:t>
            </a:r>
          </a:p>
          <a:p>
            <a:r>
              <a:rPr lang="ro-RO" dirty="0" smtClean="0"/>
              <a:t>                cu modificările și completările ulterioare) </a:t>
            </a:r>
          </a:p>
          <a:p>
            <a:r>
              <a:rPr lang="ro-RO" dirty="0"/>
              <a:t> </a:t>
            </a:r>
            <a:r>
              <a:rPr lang="ro-RO" dirty="0" smtClean="0"/>
              <a:t>             - documentul de discuție va fi postat pe  site-ul ANRE</a:t>
            </a:r>
            <a:endParaRPr lang="ro-RO" dirty="0"/>
          </a:p>
        </p:txBody>
      </p:sp>
      <p:sp>
        <p:nvSpPr>
          <p:cNvPr id="3" name="TextBox 2"/>
          <p:cNvSpPr txBox="1"/>
          <p:nvPr/>
        </p:nvSpPr>
        <p:spPr>
          <a:xfrm>
            <a:off x="129960" y="4169329"/>
            <a:ext cx="6827895" cy="1477328"/>
          </a:xfrm>
          <a:prstGeom prst="rect">
            <a:avLst/>
          </a:prstGeom>
          <a:noFill/>
        </p:spPr>
        <p:txBody>
          <a:bodyPr wrap="none" rtlCol="0">
            <a:spAutoFit/>
          </a:bodyPr>
          <a:lstStyle/>
          <a:p>
            <a:r>
              <a:rPr lang="ro-RO" b="1" i="1" dirty="0" smtClean="0"/>
              <a:t>Modificarea și completarea </a:t>
            </a:r>
          </a:p>
          <a:p>
            <a:r>
              <a:rPr lang="ro-RO" b="1" i="1" dirty="0" smtClean="0"/>
              <a:t>Regulamentului pentru atestarea managerilor energetici </a:t>
            </a:r>
          </a:p>
          <a:p>
            <a:r>
              <a:rPr lang="ro-RO" b="1" i="1" dirty="0"/>
              <a:t> </a:t>
            </a:r>
            <a:r>
              <a:rPr lang="ro-RO" b="1" i="1" dirty="0" smtClean="0"/>
              <a:t>și a</a:t>
            </a:r>
          </a:p>
          <a:p>
            <a:r>
              <a:rPr lang="ro-RO" b="1" i="1" dirty="0" smtClean="0"/>
              <a:t>Regulamentului pentru autorizarea auditorilor energetici din industrie</a:t>
            </a:r>
          </a:p>
          <a:p>
            <a:r>
              <a:rPr lang="ro-RO" dirty="0"/>
              <a:t> </a:t>
            </a:r>
            <a:r>
              <a:rPr lang="ro-RO" dirty="0" smtClean="0"/>
              <a:t>               - revizie propusă ca document de discuție pentru trim.IV 2019</a:t>
            </a:r>
            <a:endParaRPr lang="ro-RO" dirty="0"/>
          </a:p>
        </p:txBody>
      </p:sp>
      <p:pic>
        <p:nvPicPr>
          <p:cNvPr id="6" name="Picture 5"/>
          <p:cNvPicPr/>
          <p:nvPr/>
        </p:nvPicPr>
        <p:blipFill>
          <a:blip r:embed="rId7">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Tree>
    <p:extLst>
      <p:ext uri="{BB962C8B-B14F-4D97-AF65-F5344CB8AC3E}">
        <p14:creationId xmlns:p14="http://schemas.microsoft.com/office/powerpoint/2010/main" val="7618204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4" name="Rectangle 3"/>
          <p:cNvSpPr/>
          <p:nvPr/>
        </p:nvSpPr>
        <p:spPr>
          <a:xfrm>
            <a:off x="1371600" y="3785711"/>
            <a:ext cx="6096000" cy="923330"/>
          </a:xfrm>
          <a:prstGeom prst="rect">
            <a:avLst/>
          </a:prstGeom>
        </p:spPr>
        <p:txBody>
          <a:bodyPr>
            <a:spAutoFit/>
          </a:bodyPr>
          <a:lstStyle/>
          <a:p>
            <a:endParaRPr lang="en-US" altLang="ro-RO" b="1" dirty="0" smtClean="0">
              <a:latin typeface="Calibri" pitchFamily="34" charset="0"/>
            </a:endParaRPr>
          </a:p>
          <a:p>
            <a:r>
              <a:rPr lang="en-US" altLang="ro-RO" b="1" dirty="0" smtClean="0">
                <a:latin typeface="Calibri" pitchFamily="34" charset="0"/>
              </a:rPr>
              <a:t>ANRE</a:t>
            </a:r>
            <a:endParaRPr lang="ro-RO" altLang="ro-RO" b="1" dirty="0" smtClean="0">
              <a:latin typeface="Calibri" pitchFamily="34" charset="0"/>
            </a:endParaRPr>
          </a:p>
          <a:p>
            <a:r>
              <a:rPr lang="ro-RO" altLang="ro-RO" b="1" dirty="0" smtClean="0">
                <a:latin typeface="Calibri" pitchFamily="34" charset="0"/>
              </a:rPr>
              <a:t>DEPARTAMENTUL PENTRU EFICIENŢĂ ENERGETICĂ</a:t>
            </a:r>
          </a:p>
        </p:txBody>
      </p:sp>
      <p:sp>
        <p:nvSpPr>
          <p:cNvPr id="5" name="Subtitle 4"/>
          <p:cNvSpPr>
            <a:spLocks noGrp="1"/>
          </p:cNvSpPr>
          <p:nvPr>
            <p:ph type="subTitle" idx="1"/>
          </p:nvPr>
        </p:nvSpPr>
        <p:spPr>
          <a:xfrm>
            <a:off x="2724150" y="2876550"/>
            <a:ext cx="4686300" cy="844260"/>
          </a:xfrm>
        </p:spPr>
        <p:txBody>
          <a:bodyPr/>
          <a:lstStyle/>
          <a:p>
            <a:endParaRPr lang="ro-RO" b="1" dirty="0"/>
          </a:p>
        </p:txBody>
      </p:sp>
      <p:pic>
        <p:nvPicPr>
          <p:cNvPr id="7" name="Picture 2" descr="http://lorylex.files.wordpress.com/2009/03/steagul-ro-ue.jpg"/>
          <p:cNvPicPr>
            <a:picLocks noChangeAspect="1" noChangeArrowheads="1"/>
          </p:cNvPicPr>
          <p:nvPr/>
        </p:nvPicPr>
        <p:blipFill>
          <a:blip r:embed="rId2" cstate="print"/>
          <a:srcRect/>
          <a:stretch>
            <a:fillRect/>
          </a:stretch>
        </p:blipFill>
        <p:spPr bwMode="auto">
          <a:xfrm flipH="1">
            <a:off x="8261387" y="1835362"/>
            <a:ext cx="2597150" cy="1785950"/>
          </a:xfrm>
          <a:prstGeom prst="rect">
            <a:avLst/>
          </a:prstGeom>
          <a:ln>
            <a:noFill/>
          </a:ln>
          <a:effectLst>
            <a:softEdge rad="112500"/>
          </a:effectLst>
        </p:spPr>
      </p:pic>
      <p:sp>
        <p:nvSpPr>
          <p:cNvPr id="8" name="Slide Number Placeholder 1"/>
          <p:cNvSpPr>
            <a:spLocks noGrp="1"/>
          </p:cNvSpPr>
          <p:nvPr>
            <p:ph type="sldNum" sz="quarter" idx="12"/>
          </p:nvPr>
        </p:nvSpPr>
        <p:spPr bwMode="auto">
          <a:xfrm>
            <a:off x="8610600" y="6356350"/>
            <a:ext cx="2743200" cy="365125"/>
          </a:xfrm>
          <a:noFill/>
          <a:ln>
            <a:miter lim="800000"/>
            <a:headEnd/>
            <a:tailEnd/>
          </a:ln>
        </p:spPr>
        <p:txBody>
          <a:bodyPr/>
          <a:lstStyle/>
          <a:p>
            <a:r>
              <a:rPr lang="ro-RO" altLang="ro-RO" dirty="0" smtClean="0">
                <a:solidFill>
                  <a:prstClr val="black">
                    <a:tint val="75000"/>
                  </a:prstClr>
                </a:solidFill>
              </a:rPr>
              <a:t>21</a:t>
            </a:r>
            <a:endParaRPr lang="ro-RO" altLang="ro-RO" dirty="0">
              <a:solidFill>
                <a:prstClr val="black">
                  <a:tint val="75000"/>
                </a:prstClr>
              </a:solidFill>
            </a:endParaRPr>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9439387" y="563263"/>
            <a:ext cx="1295400" cy="417195"/>
          </a:xfrm>
          <a:prstGeom prst="rect">
            <a:avLst/>
          </a:prstGeom>
          <a:noFill/>
        </p:spPr>
      </p:pic>
    </p:spTree>
    <p:extLst>
      <p:ext uri="{BB962C8B-B14F-4D97-AF65-F5344CB8AC3E}">
        <p14:creationId xmlns:p14="http://schemas.microsoft.com/office/powerpoint/2010/main" val="30049826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cheta ANRE" id="{718FEDF5-87A6-48CB-BFCB-84B632DDEAE4}" vid="{48FE45D5-F73E-484F-80D5-210EDFF24F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Macheta ANRE</Template>
  <TotalTime>2365</TotalTime>
  <Words>1446</Words>
  <Application>Microsoft Office PowerPoint</Application>
  <PresentationFormat>Widescreen</PresentationFormat>
  <Paragraphs>216</Paragraphs>
  <Slides>27</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SimSun</vt:lpstr>
      <vt:lpstr>Arial</vt:lpstr>
      <vt:lpstr>Arial Narrow</vt:lpstr>
      <vt:lpstr>Calibri</vt:lpstr>
      <vt:lpstr>Calibri Body</vt:lpstr>
      <vt:lpstr>Calibri Light</vt:lpstr>
      <vt:lpstr>Courier New</vt:lpstr>
      <vt:lpstr>Symbol</vt:lpstr>
      <vt:lpstr>Times New Roman</vt:lpstr>
      <vt:lpstr>Wingdings</vt:lpstr>
      <vt:lpstr>Office Theme</vt:lpstr>
      <vt:lpstr>Noutăți în domeniul eficienței energetice</vt:lpstr>
      <vt:lpstr>Legislația europeană în domeniul energiei şi mediului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Manuela NISTOR</dc:creator>
  <cp:lastModifiedBy>Irina NICOLAU</cp:lastModifiedBy>
  <cp:revision>146</cp:revision>
  <cp:lastPrinted>2018-10-26T10:26:03Z</cp:lastPrinted>
  <dcterms:created xsi:type="dcterms:W3CDTF">2016-12-29T14:41:45Z</dcterms:created>
  <dcterms:modified xsi:type="dcterms:W3CDTF">2019-02-18T12:55:59Z</dcterms:modified>
</cp:coreProperties>
</file>