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63" r:id="rId3"/>
    <p:sldId id="258" r:id="rId4"/>
    <p:sldId id="280" r:id="rId5"/>
    <p:sldId id="287" r:id="rId6"/>
    <p:sldId id="288" r:id="rId7"/>
    <p:sldId id="292" r:id="rId8"/>
    <p:sldId id="293" r:id="rId9"/>
    <p:sldId id="289" r:id="rId10"/>
    <p:sldId id="290" r:id="rId11"/>
    <p:sldId id="291" r:id="rId12"/>
    <p:sldId id="271" r:id="rId13"/>
    <p:sldId id="276" r:id="rId14"/>
    <p:sldId id="273" r:id="rId15"/>
    <p:sldId id="274" r:id="rId16"/>
    <p:sldId id="277" r:id="rId17"/>
    <p:sldId id="282" r:id="rId18"/>
    <p:sldId id="283" r:id="rId19"/>
    <p:sldId id="284" r:id="rId20"/>
    <p:sldId id="285" r:id="rId21"/>
    <p:sldId id="281" r:id="rId22"/>
    <p:sldId id="279" r:id="rId23"/>
    <p:sldId id="269" r:id="rId24"/>
  </p:sldIdLst>
  <p:sldSz cx="12192000" cy="6858000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B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57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1"/>
            <a:ext cx="2946400" cy="4957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14EE51-200E-40A8-9ED6-E5C8F090CB15}" type="datetimeFigureOut">
              <a:rPr lang="ro-RO" smtClean="0"/>
              <a:t>19.02.2019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485"/>
            <a:ext cx="2946400" cy="4957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378485"/>
            <a:ext cx="2946400" cy="4957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28AA5D-5F43-48BA-8997-A8B08F7D19FE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559680311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EAFD8F-2447-4445-B727-E7BE4E5C8FA4}" type="datetimeFigureOut">
              <a:rPr lang="ro-RO" smtClean="0"/>
              <a:t>19.02.2019</a:t>
            </a:fld>
            <a:endParaRPr lang="ro-R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536CB6-C453-4C9F-9569-94D16105255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399147480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536CB6-C453-4C9F-9569-94D161052557}" type="slidenum">
              <a:rPr lang="ro-RO" smtClean="0"/>
              <a:t>1</a:t>
            </a:fld>
            <a:endParaRPr lang="ro-RO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278332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7536CB6-C453-4C9F-9569-94D161052557}" type="slidenum">
              <a:rPr lang="ro-RO" smtClean="0"/>
              <a:t>3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403457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ro-RO" smtClean="0">
              <a:ea typeface="Geneva" pitchFamily="34" charset="0"/>
            </a:endParaRPr>
          </a:p>
        </p:txBody>
      </p:sp>
      <p:sp>
        <p:nvSpPr>
          <p:cNvPr id="21508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9pPr>
          </a:lstStyle>
          <a:p>
            <a:fld id="{E1D2B920-1662-48A6-8BA6-7F98B7B53761}" type="slidenum">
              <a:rPr lang="en-US" altLang="en-US" smtClean="0"/>
              <a:pPr/>
              <a:t>4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62184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="" xmlns:a16="http://schemas.microsoft.com/office/drawing/2014/main" id="{C0B30630-9C2D-492E-BF5C-4329605F2F5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>
            <a:extLst>
              <a:ext uri="{FF2B5EF4-FFF2-40B4-BE49-F238E27FC236}">
                <a16:creationId xmlns="" xmlns:a16="http://schemas.microsoft.com/office/drawing/2014/main" id="{E0A924D7-E5D7-4209-AFCE-3407B3C871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 typeface="Wingdings" panose="05000000000000000000" pitchFamily="2" charset="2"/>
              <a:buChar char="à"/>
            </a:pPr>
            <a:endParaRPr lang="nl-BE" altLang="en-US"/>
          </a:p>
        </p:txBody>
      </p:sp>
      <p:sp>
        <p:nvSpPr>
          <p:cNvPr id="8196" name="Slide Number Placeholder 3">
            <a:extLst>
              <a:ext uri="{FF2B5EF4-FFF2-40B4-BE49-F238E27FC236}">
                <a16:creationId xmlns="" xmlns:a16="http://schemas.microsoft.com/office/drawing/2014/main" id="{65617EEC-E80E-4E2F-9467-C448DAFD42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charset="-128"/>
              </a:defRPr>
            </a:lvl9pPr>
          </a:lstStyle>
          <a:p>
            <a:fld id="{A7E6BB43-EA8C-4E32-ADA0-AE7C0B6B0131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63418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7536CB6-C453-4C9F-9569-94D161052557}" type="slidenum">
              <a:rPr lang="ro-RO" smtClean="0"/>
              <a:t>8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462018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ro-RO" smtClean="0">
              <a:ea typeface="Geneva" pitchFamily="34" charset="0"/>
            </a:endParaRPr>
          </a:p>
        </p:txBody>
      </p:sp>
      <p:sp>
        <p:nvSpPr>
          <p:cNvPr id="9220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9pPr>
          </a:lstStyle>
          <a:p>
            <a:fld id="{BF66552E-217A-4204-8596-994C537EA847}" type="slidenum">
              <a:rPr lang="en-US" altLang="en-US" smtClean="0"/>
              <a:pPr/>
              <a:t>19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2175320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ro-RO" smtClean="0">
              <a:ea typeface="Geneva" pitchFamily="34" charset="0"/>
            </a:endParaRPr>
          </a:p>
        </p:txBody>
      </p:sp>
      <p:sp>
        <p:nvSpPr>
          <p:cNvPr id="11268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9pPr>
          </a:lstStyle>
          <a:p>
            <a:fld id="{A6A86B72-AE13-4841-AFC5-C4682F992AE8}" type="slidenum">
              <a:rPr lang="en-US" altLang="en-US" smtClean="0"/>
              <a:pPr/>
              <a:t>20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187741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ro-RO" smtClean="0">
                <a:ea typeface="Geneva" pitchFamily="34" charset="0"/>
              </a:rPr>
              <a:t>A stimulus to adopt VSDs (variable speed drive) is an indirect but large savings effect from the motors regulation, but we don’t count the impact of non-compliance with this in the above savings estimates. </a:t>
            </a:r>
          </a:p>
        </p:txBody>
      </p:sp>
      <p:sp>
        <p:nvSpPr>
          <p:cNvPr id="19460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9pPr>
          </a:lstStyle>
          <a:p>
            <a:fld id="{1406CCAA-6601-4212-AB27-0AF0443E62BC}" type="slidenum">
              <a:rPr lang="en-US" altLang="en-US" smtClean="0"/>
              <a:pPr/>
              <a:t>21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0671190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ro-RO" smtClean="0">
              <a:ea typeface="Geneva" pitchFamily="34" charset="0"/>
            </a:endParaRPr>
          </a:p>
        </p:txBody>
      </p:sp>
      <p:sp>
        <p:nvSpPr>
          <p:cNvPr id="23556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9pPr>
          </a:lstStyle>
          <a:p>
            <a:fld id="{EED6CA28-E869-4714-BFA5-145542401C55}" type="slidenum">
              <a:rPr lang="en-US" altLang="en-US" smtClean="0"/>
              <a:pPr/>
              <a:t>22</a:t>
            </a:fld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1657772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536CB6-C453-4C9F-9569-94D161052557}" type="slidenum">
              <a:rPr lang="ro-RO" smtClean="0"/>
              <a:t>23</a:t>
            </a:fld>
            <a:endParaRPr lang="ro-RO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666146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502370"/>
            <a:ext cx="9144000" cy="2387600"/>
          </a:xfrm>
        </p:spPr>
        <p:txBody>
          <a:bodyPr anchor="b"/>
          <a:lstStyle>
            <a:lvl1pPr algn="l">
              <a:defRPr sz="6000">
                <a:latin typeface="+mn-lt"/>
              </a:defRPr>
            </a:lvl1pPr>
          </a:lstStyle>
          <a:p>
            <a:r>
              <a:rPr lang="ro-RO" dirty="0" smtClean="0"/>
              <a:t>Titlul </a:t>
            </a:r>
            <a:br>
              <a:rPr lang="ro-RO" dirty="0" smtClean="0"/>
            </a:br>
            <a:r>
              <a:rPr lang="ro-RO" dirty="0" smtClean="0"/>
              <a:t>prezentării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4100801"/>
            <a:ext cx="91440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 dirty="0" smtClean="0"/>
              <a:t>Subtitlul prezentării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o-RO" smtClean="0"/>
              <a:t>www.anre.ro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220763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70658"/>
            <a:ext cx="10515600" cy="360000"/>
          </a:xfrm>
        </p:spPr>
        <p:txBody>
          <a:bodyPr/>
          <a:lstStyle>
            <a:lvl1pPr>
              <a:defRPr sz="1800"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57548"/>
            <a:ext cx="10515600" cy="441941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o-RO" smtClean="0"/>
              <a:t>www.anre.ro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4331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70661"/>
            <a:ext cx="10515600" cy="360000"/>
          </a:xfrm>
        </p:spPr>
        <p:txBody>
          <a:bodyPr/>
          <a:lstStyle>
            <a:lvl1pPr>
              <a:defRPr sz="1800"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o-RO" smtClean="0"/>
              <a:t>www.anre.ro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8497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270658"/>
            <a:ext cx="10515600" cy="360000"/>
          </a:xfrm>
        </p:spPr>
        <p:txBody>
          <a:bodyPr/>
          <a:lstStyle>
            <a:lvl1pPr>
              <a:defRPr sz="1800"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ro-RO" dirty="0" smtClean="0"/>
              <a:t/>
            </a:r>
            <a:br>
              <a:rPr lang="ro-RO" dirty="0" smtClean="0"/>
            </a:br>
            <a:r>
              <a:rPr lang="ro-RO" dirty="0" smtClean="0"/>
              <a:t/>
            </a:r>
            <a:br>
              <a:rPr lang="ro-RO" dirty="0" smtClean="0"/>
            </a:br>
            <a:r>
              <a:rPr lang="en-US" dirty="0" smtClean="0"/>
              <a:t>Click to edit Master title style</a:t>
            </a:r>
            <a:r>
              <a:rPr lang="ro-RO" dirty="0" smtClean="0"/>
              <a:t/>
            </a:r>
            <a:br>
              <a:rPr lang="ro-RO" dirty="0" smtClean="0"/>
            </a:br>
            <a:r>
              <a:rPr lang="ro-RO" dirty="0" smtClean="0"/>
              <a:t/>
            </a:r>
            <a:br>
              <a:rPr lang="ro-RO" dirty="0" smtClean="0"/>
            </a:b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o-RO" smtClean="0"/>
              <a:t>www.anre.ro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9272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282534"/>
            <a:ext cx="3932237" cy="774865"/>
          </a:xfrm>
        </p:spPr>
        <p:txBody>
          <a:bodyPr anchor="b">
            <a:noAutofit/>
          </a:bodyPr>
          <a:lstStyle>
            <a:lvl1pPr>
              <a:defRPr sz="2000"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1282535"/>
            <a:ext cx="6172200" cy="4578515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o-RO" smtClean="0"/>
              <a:t>www.anre.ro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2185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o-RO" smtClean="0"/>
              <a:t>www.anre.ro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38200" y="3800104"/>
            <a:ext cx="9144000" cy="2101932"/>
          </a:xfrm>
        </p:spPr>
        <p:txBody>
          <a:bodyPr/>
          <a:lstStyle>
            <a:lvl1pPr marL="0" indent="0" algn="l">
              <a:buNone/>
              <a:defRPr sz="22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 smtClean="0"/>
              <a:t>V</a:t>
            </a:r>
            <a:r>
              <a:rPr lang="ro-RO" dirty="0" smtClean="0"/>
              <a:t>ă mulţumim pentru atenţie!</a:t>
            </a:r>
          </a:p>
          <a:p>
            <a:endParaRPr lang="ro-RO" dirty="0" smtClean="0"/>
          </a:p>
          <a:p>
            <a:endParaRPr lang="en-GB" dirty="0" smtClean="0"/>
          </a:p>
          <a:p>
            <a:r>
              <a:rPr lang="ro-RO" dirty="0" smtClean="0"/>
              <a:t>Str. Constantin Nacu, nr.3, Sector 2, Bucureşti, România</a:t>
            </a:r>
          </a:p>
          <a:p>
            <a:r>
              <a:rPr lang="ro-RO" dirty="0" smtClean="0"/>
              <a:t>Tel:</a:t>
            </a:r>
            <a:r>
              <a:rPr lang="en-GB" dirty="0" smtClean="0"/>
              <a:t> +4021 327 8100. Fax: +4021 312 4365. E-mail: anre@anre.ro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2214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30345"/>
            <a:ext cx="8808152" cy="900000"/>
          </a:xfrm>
        </p:spPr>
        <p:txBody>
          <a:bodyPr/>
          <a:lstStyle>
            <a:lvl1pPr>
              <a:defRPr b="0"/>
            </a:lvl1pPr>
          </a:lstStyle>
          <a:p>
            <a:r>
              <a:rPr lang="cs-CZ"/>
              <a:t>Klepnutím lze upravit styl předlohy nadpisů.</a:t>
            </a:r>
            <a:endParaRPr lang="en-US" dirty="0"/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609600" y="1395024"/>
            <a:ext cx="10943997" cy="4206193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/>
            </a:lvl1pPr>
          </a:lstStyle>
          <a:p>
            <a:pPr lvl="0"/>
            <a:r>
              <a:rPr lang="cs-CZ" noProof="0"/>
              <a:t>Klepnutím na ikonu přidáte obrázek.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6907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0045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271811"/>
            <a:ext cx="10515600" cy="36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 smtClean="0"/>
              <a:t>           </a:t>
            </a:r>
            <a:r>
              <a:rPr lang="ro-RO" dirty="0" smtClean="0"/>
              <a:t>         </a:t>
            </a:r>
            <a:r>
              <a:rPr lang="en-GB" dirty="0" smtClean="0"/>
              <a:t>   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ro-RO" smtClean="0"/>
              <a:t>www.anre.ro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  </a:t>
            </a:r>
            <a:endParaRPr lang="en-GB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 smtClean="0"/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95" y="340428"/>
            <a:ext cx="853798" cy="7455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681" y="342130"/>
            <a:ext cx="563880" cy="790657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3087445" y="591263"/>
            <a:ext cx="6508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AUTORITATEA NA</a:t>
            </a:r>
            <a:r>
              <a:rPr lang="ro-RO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ŢIONALĂ DE REGLEMENTARE ÎN DOMENIUL ENERGIEI</a:t>
            </a: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838200" y="1161823"/>
            <a:ext cx="10515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838200" y="6315987"/>
            <a:ext cx="10515600" cy="0"/>
          </a:xfrm>
          <a:prstGeom prst="line">
            <a:avLst/>
          </a:prstGeom>
          <a:ln w="25400">
            <a:solidFill>
              <a:srgbClr val="002B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6139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7" r:id="rId5"/>
    <p:sldLayoutId id="2147483655" r:id="rId6"/>
    <p:sldLayoutId id="2147483658" r:id="rId7"/>
    <p:sldLayoutId id="2147483659" r:id="rId8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600" b="1" kern="1200" baseline="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tas-testing.eu/project-documents" TargetMode="Externa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tas-testing.eu/storage/app/media/INTAS_D2.1_Final_Annex_A.pdf" TargetMode="External"/><Relationship Id="rId2" Type="http://schemas.openxmlformats.org/officeDocument/2006/relationships/hyperlink" Target="http://www.intas-testing.eu/storage/app/media/INTAS_D.2.1_Final.zip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hyperlink" Target="http://www.intas-testing.eu/storage/app/media/INTAS%20D2-6%20final%20World.pdf" TargetMode="External"/><Relationship Id="rId4" Type="http://schemas.openxmlformats.org/officeDocument/2006/relationships/hyperlink" Target="http://intas-testing.eu/storage/app/media/INTAS_D2.1_Final_Annex_B.pdf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tas-testing.eu/storage/app/media/INTAS_D3_5_DPD_Analysis_other_Regulations_Transformers.pdf" TargetMode="External"/><Relationship Id="rId2" Type="http://schemas.openxmlformats.org/officeDocument/2006/relationships/hyperlink" Target="http://www.intas-testing.eu/storage/app/media/INTAS_D3_4_DPD_Analysis_other_Regulations_Fans.pdf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hyperlink" Target="http://www.intas-testing.eu/storage/app/media/INTAS_D3_7_DPD_Best_practice_testing_of_Transformers.pdf" TargetMode="External"/><Relationship Id="rId4" Type="http://schemas.openxmlformats.org/officeDocument/2006/relationships/hyperlink" Target="http://www.intas-testing.eu/storage/app/media/INTAS_D3_6_DPD_Best_practice_Testing_of_Fans.pdf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tas-testing.eu/storage/app/media/INTAS_D3_9_DPD_Graphical_flowchart_Methodological_process.pdf" TargetMode="External"/><Relationship Id="rId2" Type="http://schemas.openxmlformats.org/officeDocument/2006/relationships/hyperlink" Target="http://www.intas-testing.eu/storage/app/media/INTAS%20D3_8_DPD_Screening_techniques_Product_and_Supplier_targeting.pdf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intas-testing.eu/storage/app/media/INTAS_D5.4_Summary_Web.pdf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tas-testing.eu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859969" y="2102861"/>
            <a:ext cx="10275390" cy="2220859"/>
          </a:xfrm>
        </p:spPr>
        <p:txBody>
          <a:bodyPr>
            <a:noAutofit/>
          </a:bodyPr>
          <a:lstStyle/>
          <a:p>
            <a:pPr algn="ctr"/>
            <a:r>
              <a:rPr lang="ro-RO" sz="4000" i="1" dirty="0" smtClean="0">
                <a:solidFill>
                  <a:srgbClr val="92D050"/>
                </a:solidFill>
              </a:rPr>
              <a:t>Proiectul INTAS </a:t>
            </a:r>
            <a:r>
              <a:rPr lang="ro-RO" sz="4000" i="1" dirty="0">
                <a:solidFill>
                  <a:srgbClr val="00B0F0"/>
                </a:solidFill>
              </a:rPr>
              <a:t>-</a:t>
            </a:r>
            <a:r>
              <a:rPr lang="ro-RO" sz="4000" i="1" dirty="0" smtClean="0"/>
              <a:t> </a:t>
            </a:r>
            <a:r>
              <a:rPr lang="ro-RO" sz="4000" i="1" dirty="0" smtClean="0">
                <a:solidFill>
                  <a:srgbClr val="00B0F0"/>
                </a:solidFill>
              </a:rPr>
              <a:t>instrument important în implementarea </a:t>
            </a:r>
            <a:r>
              <a:rPr lang="ro-RO" sz="4000" dirty="0" smtClean="0">
                <a:solidFill>
                  <a:srgbClr val="00B0F0"/>
                </a:solidFill>
              </a:rPr>
              <a:t>politicii de eficiență energetică în industria din România</a:t>
            </a:r>
            <a:r>
              <a:rPr lang="ro-RO" sz="4000" dirty="0" smtClean="0"/>
              <a:t/>
            </a:r>
            <a:br>
              <a:rPr lang="ro-RO" sz="4000" dirty="0" smtClean="0"/>
            </a:br>
            <a:endParaRPr lang="en-GB" sz="4000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894112" y="4713428"/>
            <a:ext cx="8194964" cy="1371599"/>
          </a:xfrm>
        </p:spPr>
        <p:txBody>
          <a:bodyPr>
            <a:normAutofit fontScale="25000" lnSpcReduction="20000"/>
          </a:bodyPr>
          <a:lstStyle/>
          <a:p>
            <a:pPr marR="56515" algn="ctr">
              <a:lnSpc>
                <a:spcPct val="107000"/>
              </a:lnSpc>
              <a:spcAft>
                <a:spcPts val="800"/>
              </a:spcAft>
            </a:pPr>
            <a:endParaRPr lang="en-US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56515" algn="ctr">
              <a:lnSpc>
                <a:spcPct val="107000"/>
              </a:lnSpc>
              <a:spcAft>
                <a:spcPts val="800"/>
              </a:spcAft>
            </a:pPr>
            <a:r>
              <a:rPr lang="ro-RO" sz="5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n-US" sz="56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treia</a:t>
            </a:r>
            <a:r>
              <a:rPr lang="ro-RO" sz="5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o-RO" sz="5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întâlnire a </a:t>
            </a:r>
            <a:r>
              <a:rPr lang="ro-RO" sz="5600" b="1" i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Punctului Focal național</a:t>
            </a:r>
            <a:r>
              <a:rPr lang="ro-RO" sz="5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din cadrul proiectului Horizon 2020</a:t>
            </a:r>
          </a:p>
          <a:p>
            <a:pPr marR="56515" algn="ctr">
              <a:lnSpc>
                <a:spcPct val="107000"/>
              </a:lnSpc>
              <a:spcAft>
                <a:spcPts val="800"/>
              </a:spcAft>
            </a:pPr>
            <a:r>
              <a:rPr lang="ro-RO" sz="5600" b="1" i="1" dirty="0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INTAS – </a:t>
            </a:r>
            <a:r>
              <a:rPr lang="ro-RO" sz="5600" b="1" dirty="0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Industrial and </a:t>
            </a:r>
            <a:r>
              <a:rPr lang="ro-RO" sz="5600" b="1" dirty="0" err="1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Tertiary</a:t>
            </a:r>
            <a:r>
              <a:rPr lang="ro-RO" sz="5600" b="1" dirty="0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Product </a:t>
            </a:r>
            <a:r>
              <a:rPr lang="ro-RO" sz="5600" b="1" dirty="0" err="1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Testing</a:t>
            </a:r>
            <a:r>
              <a:rPr lang="ro-RO" sz="5600" b="1" dirty="0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ro-RO" sz="5600" b="1" dirty="0" err="1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Application</a:t>
            </a:r>
            <a:r>
              <a:rPr lang="ro-RO" sz="5600" b="1" dirty="0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of </a:t>
            </a:r>
            <a:r>
              <a:rPr lang="ro-RO" sz="5600" b="1" dirty="0" err="1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Standards</a:t>
            </a:r>
            <a:endParaRPr lang="en-US" sz="5600" b="1" dirty="0" smtClean="0">
              <a:solidFill>
                <a:srgbClr val="00B05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56515" algn="ctr">
              <a:lnSpc>
                <a:spcPct val="107000"/>
              </a:lnSpc>
              <a:spcAft>
                <a:spcPts val="800"/>
              </a:spcAft>
            </a:pPr>
            <a:r>
              <a:rPr lang="en-US" sz="5600" b="1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BUCURE</a:t>
            </a:r>
            <a:r>
              <a:rPr lang="ro-RO" sz="5600" b="1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ȘTI - 19 </a:t>
            </a:r>
            <a:r>
              <a:rPr lang="en-US" sz="5600" b="1" dirty="0" err="1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februarie</a:t>
            </a:r>
            <a:r>
              <a:rPr lang="ro-RO" sz="5600" b="1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201</a:t>
            </a:r>
            <a:r>
              <a:rPr lang="en-US" sz="5600" b="1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9</a:t>
            </a:r>
            <a:endParaRPr lang="ro-RO" sz="5600" dirty="0" smtClean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2787246" y="1240432"/>
            <a:ext cx="6866889" cy="523875"/>
            <a:chOff x="406" y="2151"/>
            <a:chExt cx="15698" cy="1365"/>
          </a:xfrm>
        </p:grpSpPr>
        <p:pic>
          <p:nvPicPr>
            <p:cNvPr id="6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9" y="2481"/>
              <a:ext cx="9915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" y="2151"/>
              <a:ext cx="3150" cy="1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Rectangle 3"/>
          <p:cNvSpPr/>
          <p:nvPr/>
        </p:nvSpPr>
        <p:spPr>
          <a:xfrm>
            <a:off x="9800823" y="4474563"/>
            <a:ext cx="163228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ro-RO" sz="1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Iuliana LAZ</a:t>
            </a:r>
            <a:r>
              <a:rPr lang="ro-RO" altLang="ro-RO" sz="1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ĂR</a:t>
            </a:r>
            <a:endParaRPr lang="en-US" altLang="ro-RO" sz="1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84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859970" y="1870364"/>
            <a:ext cx="10403776" cy="4260272"/>
          </a:xfrm>
        </p:spPr>
        <p:txBody>
          <a:bodyPr>
            <a:normAutofit/>
          </a:bodyPr>
          <a:lstStyle/>
          <a:p>
            <a:pPr algn="just"/>
            <a:r>
              <a:rPr lang="ro-RO" sz="2000" b="1" dirty="0" smtClean="0">
                <a:solidFill>
                  <a:srgbClr val="0070C0"/>
                </a:solidFill>
              </a:rPr>
              <a:t>WP-1</a:t>
            </a:r>
            <a:r>
              <a:rPr lang="ro-RO" sz="2000" dirty="0" smtClean="0"/>
              <a:t> </a:t>
            </a:r>
            <a:r>
              <a:rPr lang="ro-RO" b="1" dirty="0"/>
              <a:t>Management ș</a:t>
            </a:r>
            <a:r>
              <a:rPr lang="ro-RO" b="1" dirty="0" smtClean="0"/>
              <a:t>i Coordonare </a:t>
            </a:r>
          </a:p>
          <a:p>
            <a:pPr algn="just"/>
            <a:r>
              <a:rPr lang="ro-RO" dirty="0" smtClean="0"/>
              <a:t> </a:t>
            </a:r>
            <a:r>
              <a:rPr lang="ro-RO" b="1" dirty="0">
                <a:solidFill>
                  <a:srgbClr val="00B050"/>
                </a:solidFill>
              </a:rPr>
              <a:t>WIP Renewable Energies - </a:t>
            </a:r>
            <a:r>
              <a:rPr lang="ro-RO" b="1" dirty="0">
                <a:solidFill>
                  <a:srgbClr val="FF0000"/>
                </a:solidFill>
              </a:rPr>
              <a:t>Germania </a:t>
            </a:r>
          </a:p>
          <a:p>
            <a:r>
              <a:rPr lang="ro-RO" sz="1700" b="1" dirty="0" smtClean="0">
                <a:solidFill>
                  <a:srgbClr val="0070C0"/>
                </a:solidFill>
              </a:rPr>
              <a:t>WP-2</a:t>
            </a:r>
            <a:r>
              <a:rPr lang="ro-RO" sz="1700" dirty="0" smtClean="0"/>
              <a:t> </a:t>
            </a:r>
            <a:r>
              <a:rPr lang="ro-RO" b="1" dirty="0"/>
              <a:t>Situația posibilităților de testare în Europa </a:t>
            </a:r>
          </a:p>
          <a:p>
            <a:r>
              <a:rPr lang="ro-RO" dirty="0" smtClean="0"/>
              <a:t> </a:t>
            </a:r>
            <a:r>
              <a:rPr lang="ro-RO" b="1" dirty="0" smtClean="0">
                <a:solidFill>
                  <a:srgbClr val="00B050"/>
                </a:solidFill>
              </a:rPr>
              <a:t>Engineering </a:t>
            </a:r>
            <a:r>
              <a:rPr lang="ro-RO" b="1" dirty="0">
                <a:solidFill>
                  <a:srgbClr val="00B050"/>
                </a:solidFill>
              </a:rPr>
              <a:t>Consulting and Design - </a:t>
            </a:r>
            <a:r>
              <a:rPr lang="ro-RO" b="1" dirty="0">
                <a:solidFill>
                  <a:srgbClr val="FF0000"/>
                </a:solidFill>
              </a:rPr>
              <a:t>Europa</a:t>
            </a:r>
          </a:p>
          <a:p>
            <a:pPr algn="just"/>
            <a:r>
              <a:rPr lang="ro-RO" sz="1700" b="1" dirty="0" smtClean="0">
                <a:solidFill>
                  <a:srgbClr val="0070C0"/>
                </a:solidFill>
              </a:rPr>
              <a:t>WP-3</a:t>
            </a:r>
            <a:r>
              <a:rPr lang="ro-RO" sz="1700" dirty="0" smtClean="0"/>
              <a:t> </a:t>
            </a:r>
            <a:r>
              <a:rPr lang="ro-RO" b="1" dirty="0"/>
              <a:t>Stabilirea </a:t>
            </a:r>
            <a:r>
              <a:rPr lang="ro-RO" b="1" dirty="0" smtClean="0"/>
              <a:t>cadrului </a:t>
            </a:r>
            <a:r>
              <a:rPr lang="ro-RO" b="1" dirty="0"/>
              <a:t>de </a:t>
            </a:r>
            <a:r>
              <a:rPr lang="ro-RO" b="1" dirty="0" smtClean="0"/>
              <a:t>asigurare a conformității </a:t>
            </a:r>
            <a:r>
              <a:rPr lang="ro-RO" b="1" dirty="0"/>
              <a:t>pentru autoritățile de supraveghere și </a:t>
            </a:r>
            <a:r>
              <a:rPr lang="ro-RO" b="1" dirty="0" smtClean="0"/>
              <a:t>producători </a:t>
            </a:r>
            <a:r>
              <a:rPr lang="ro-RO" sz="1700" b="1" dirty="0" smtClean="0"/>
              <a:t> </a:t>
            </a:r>
          </a:p>
          <a:p>
            <a:pPr algn="just"/>
            <a:r>
              <a:rPr lang="ro-RO" b="1" dirty="0" smtClean="0">
                <a:solidFill>
                  <a:srgbClr val="00B050"/>
                </a:solidFill>
              </a:rPr>
              <a:t>Austrian </a:t>
            </a:r>
            <a:r>
              <a:rPr lang="ro-RO" b="1" dirty="0">
                <a:solidFill>
                  <a:srgbClr val="00B050"/>
                </a:solidFill>
              </a:rPr>
              <a:t>Energy Agency - </a:t>
            </a:r>
            <a:r>
              <a:rPr lang="ro-RO" b="1" dirty="0" smtClean="0">
                <a:solidFill>
                  <a:srgbClr val="FF0000"/>
                </a:solidFill>
              </a:rPr>
              <a:t>Austria</a:t>
            </a:r>
            <a:endParaRPr lang="ro-RO" dirty="0">
              <a:solidFill>
                <a:srgbClr val="FF0000"/>
              </a:solidFill>
            </a:endParaRPr>
          </a:p>
          <a:p>
            <a:pPr algn="just"/>
            <a:r>
              <a:rPr lang="ro-RO" sz="1700" b="1" dirty="0" smtClean="0">
                <a:solidFill>
                  <a:srgbClr val="0070C0"/>
                </a:solidFill>
              </a:rPr>
              <a:t>WP-4</a:t>
            </a:r>
            <a:r>
              <a:rPr lang="ro-RO" sz="1700" dirty="0" smtClean="0"/>
              <a:t> </a:t>
            </a:r>
            <a:r>
              <a:rPr lang="ro-RO" b="1" dirty="0"/>
              <a:t>Evaluarea metodologiei </a:t>
            </a:r>
            <a:r>
              <a:rPr lang="ro-RO" b="1" dirty="0" smtClean="0"/>
              <a:t>propuse</a:t>
            </a:r>
          </a:p>
          <a:p>
            <a:pPr algn="just"/>
            <a:r>
              <a:rPr lang="ro-RO" b="1" dirty="0">
                <a:solidFill>
                  <a:srgbClr val="00B050"/>
                </a:solidFill>
              </a:rPr>
              <a:t>Environmental Citizens’ Organisation for Standardisation –</a:t>
            </a:r>
            <a:r>
              <a:rPr lang="ro-RO" b="1" dirty="0">
                <a:solidFill>
                  <a:srgbClr val="FF0000"/>
                </a:solidFill>
              </a:rPr>
              <a:t>Europa</a:t>
            </a:r>
          </a:p>
          <a:p>
            <a:pPr algn="just"/>
            <a:r>
              <a:rPr lang="ro-RO" sz="1700" b="1" dirty="0" smtClean="0">
                <a:solidFill>
                  <a:srgbClr val="0070C0"/>
                </a:solidFill>
              </a:rPr>
              <a:t>WP-5</a:t>
            </a:r>
            <a:r>
              <a:rPr lang="ro-RO" sz="1700" dirty="0" smtClean="0"/>
              <a:t> </a:t>
            </a:r>
            <a:r>
              <a:rPr lang="ro-RO" b="1" dirty="0"/>
              <a:t>Creșterea nivelului de colaborare între autoritățile de supraveghere </a:t>
            </a:r>
            <a:r>
              <a:rPr lang="ro-RO" b="1" dirty="0" smtClean="0"/>
              <a:t>piață</a:t>
            </a:r>
          </a:p>
          <a:p>
            <a:pPr algn="just"/>
            <a:r>
              <a:rPr lang="ro-RO" b="1" dirty="0">
                <a:solidFill>
                  <a:srgbClr val="00B050"/>
                </a:solidFill>
              </a:rPr>
              <a:t>Waide Strategic Efficiency –</a:t>
            </a:r>
            <a:r>
              <a:rPr lang="ro-RO" b="1" dirty="0">
                <a:solidFill>
                  <a:srgbClr val="FF0000"/>
                </a:solidFill>
              </a:rPr>
              <a:t>Europa</a:t>
            </a:r>
          </a:p>
          <a:p>
            <a:r>
              <a:rPr lang="ro-RO" sz="1700" b="1" dirty="0" smtClean="0">
                <a:solidFill>
                  <a:srgbClr val="0070C0"/>
                </a:solidFill>
              </a:rPr>
              <a:t>WP-6</a:t>
            </a:r>
            <a:r>
              <a:rPr lang="ro-RO" sz="1700" dirty="0" smtClean="0"/>
              <a:t> </a:t>
            </a:r>
            <a:r>
              <a:rPr lang="ro-RO" b="1" dirty="0"/>
              <a:t>Comunicare și </a:t>
            </a:r>
            <a:r>
              <a:rPr lang="ro-RO" b="1" dirty="0" smtClean="0"/>
              <a:t>diseminare </a:t>
            </a:r>
          </a:p>
          <a:p>
            <a:r>
              <a:rPr lang="ro-RO" b="1" dirty="0" smtClean="0">
                <a:solidFill>
                  <a:srgbClr val="00B050"/>
                </a:solidFill>
              </a:rPr>
              <a:t>SEVEn </a:t>
            </a:r>
            <a:r>
              <a:rPr lang="ro-RO" b="1" dirty="0">
                <a:solidFill>
                  <a:srgbClr val="00B050"/>
                </a:solidFill>
              </a:rPr>
              <a:t>Energy Efficiency Center - </a:t>
            </a:r>
            <a:r>
              <a:rPr lang="ro-RO" b="1" dirty="0">
                <a:solidFill>
                  <a:srgbClr val="FF0000"/>
                </a:solidFill>
              </a:rPr>
              <a:t>Cehia</a:t>
            </a:r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9787" y="1282701"/>
            <a:ext cx="10559039" cy="359064"/>
          </a:xfrm>
          <a:gradFill rotWithShape="1">
            <a:gsLst>
              <a:gs pos="0">
                <a:srgbClr val="000076"/>
              </a:gs>
              <a:gs pos="50000">
                <a:srgbClr val="0000FF"/>
              </a:gs>
              <a:gs pos="100000">
                <a:srgbClr val="000076"/>
              </a:gs>
            </a:gsLst>
            <a:lin ang="5400000" scaled="1"/>
          </a:gra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marL="0" indent="0" algn="ctr" eaLnBrk="1" hangingPunct="1">
              <a:buNone/>
            </a:pPr>
            <a:r>
              <a:rPr lang="ro-RO" altLang="ro-RO" sz="28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Pachete de lucru</a:t>
            </a:r>
            <a:endParaRPr lang="en-US" altLang="ro-RO" sz="2600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62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838200" y="1270658"/>
            <a:ext cx="10515600" cy="360000"/>
          </a:xfrm>
          <a:prstGeom prst="rect">
            <a:avLst/>
          </a:prstGeom>
          <a:gradFill rotWithShape="1">
            <a:gsLst>
              <a:gs pos="0">
                <a:srgbClr val="000076"/>
              </a:gs>
              <a:gs pos="50000">
                <a:srgbClr val="0000FF"/>
              </a:gs>
              <a:gs pos="100000">
                <a:srgbClr val="000076"/>
              </a:gs>
            </a:gsLst>
            <a:lin ang="5400000" scaled="1"/>
          </a:gra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1" kern="1200" baseline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altLang="ro-RO" sz="28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Scopul</a:t>
            </a:r>
            <a:r>
              <a:rPr lang="en-US" altLang="ro-RO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INTAS</a:t>
            </a:r>
            <a:endParaRPr lang="en-US" altLang="ro-RO" sz="26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87134" y="1745677"/>
            <a:ext cx="997527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Scopul</a:t>
            </a:r>
            <a:r>
              <a:rPr lang="en-US" dirty="0" smtClean="0"/>
              <a:t> major al </a:t>
            </a:r>
            <a:r>
              <a:rPr lang="en-US" dirty="0" err="1" smtClean="0"/>
              <a:t>proiectului</a:t>
            </a:r>
            <a:r>
              <a:rPr lang="en-US" dirty="0" smtClean="0"/>
              <a:t> INTAS </a:t>
            </a:r>
            <a:r>
              <a:rPr lang="en-US" dirty="0" err="1" smtClean="0"/>
              <a:t>este</a:t>
            </a:r>
            <a:r>
              <a:rPr lang="en-US" dirty="0" smtClean="0"/>
              <a:t> de </a:t>
            </a:r>
            <a:r>
              <a:rPr lang="ro-RO" dirty="0" smtClean="0"/>
              <a:t>a </a:t>
            </a:r>
            <a:r>
              <a:rPr lang="ro-RO" dirty="0" smtClean="0"/>
              <a:t>ajuta:</a:t>
            </a:r>
          </a:p>
          <a:p>
            <a:endParaRPr lang="ro-RO" dirty="0"/>
          </a:p>
          <a:p>
            <a:pPr algn="just"/>
            <a:r>
              <a:rPr lang="ro-RO" dirty="0"/>
              <a:t>(1) </a:t>
            </a:r>
            <a:r>
              <a:rPr lang="ro-RO" b="1" dirty="0" smtClean="0">
                <a:solidFill>
                  <a:srgbClr val="0070C0"/>
                </a:solidFill>
              </a:rPr>
              <a:t>Autoritățile de Supraveghere a Pieței</a:t>
            </a:r>
            <a:r>
              <a:rPr lang="ro-RO" dirty="0" smtClean="0">
                <a:solidFill>
                  <a:srgbClr val="0070C0"/>
                </a:solidFill>
              </a:rPr>
              <a:t> </a:t>
            </a:r>
            <a:r>
              <a:rPr lang="ro-RO" dirty="0" smtClean="0"/>
              <a:t>(ASP) din UE </a:t>
            </a:r>
            <a:r>
              <a:rPr lang="ro-RO" dirty="0"/>
              <a:t>(și la nivel mondial) </a:t>
            </a:r>
            <a:r>
              <a:rPr lang="ro-RO" dirty="0" smtClean="0"/>
              <a:t>să stabilească </a:t>
            </a:r>
            <a:r>
              <a:rPr lang="ro-RO" dirty="0"/>
              <a:t>o verificare de piață </a:t>
            </a:r>
            <a:r>
              <a:rPr lang="ro-RO" dirty="0" smtClean="0"/>
              <a:t>sustenabilă </a:t>
            </a:r>
            <a:r>
              <a:rPr lang="ro-RO" dirty="0"/>
              <a:t>și eficientă a cerințelor de conformitate și informațiile </a:t>
            </a:r>
            <a:r>
              <a:rPr lang="ro-RO" dirty="0" smtClean="0"/>
              <a:t>pentru </a:t>
            </a:r>
            <a:r>
              <a:rPr lang="ro-RO" dirty="0"/>
              <a:t>performanța energetică </a:t>
            </a:r>
            <a:r>
              <a:rPr lang="ro-RO" dirty="0" smtClean="0"/>
              <a:t>a transformatoarelor </a:t>
            </a:r>
            <a:r>
              <a:rPr lang="ro-RO" dirty="0"/>
              <a:t>de putere </a:t>
            </a:r>
            <a:r>
              <a:rPr lang="ro-RO" dirty="0" smtClean="0"/>
              <a:t>și ventilatoarelor.</a:t>
            </a:r>
            <a:endParaRPr lang="ro-RO" dirty="0"/>
          </a:p>
          <a:p>
            <a:pPr algn="just"/>
            <a:r>
              <a:rPr lang="ro-RO" dirty="0"/>
              <a:t>(2) </a:t>
            </a:r>
            <a:r>
              <a:rPr lang="ro-RO" b="1" dirty="0">
                <a:solidFill>
                  <a:srgbClr val="0070C0"/>
                </a:solidFill>
              </a:rPr>
              <a:t>Organismele de standardizare </a:t>
            </a:r>
            <a:r>
              <a:rPr lang="ro-RO" dirty="0" smtClean="0"/>
              <a:t>din </a:t>
            </a:r>
            <a:r>
              <a:rPr lang="ro-RO" dirty="0"/>
              <a:t>UE (și la nivel mondial) </a:t>
            </a:r>
            <a:r>
              <a:rPr lang="ro-RO" dirty="0" smtClean="0"/>
              <a:t>să </a:t>
            </a:r>
            <a:r>
              <a:rPr lang="ro-RO" dirty="0"/>
              <a:t>modifice standardele actuale privind cerințele de conformitate și informațiile privind performanța energetică pentru produse mari, cu un accent special pe transformatoare de putere si ventilatoare.</a:t>
            </a:r>
          </a:p>
          <a:p>
            <a:pPr algn="just"/>
            <a:r>
              <a:rPr lang="ro-RO" dirty="0"/>
              <a:t>(3) </a:t>
            </a:r>
            <a:r>
              <a:rPr lang="ro-RO" b="1" dirty="0" smtClean="0">
                <a:solidFill>
                  <a:srgbClr val="0070C0"/>
                </a:solidFill>
              </a:rPr>
              <a:t>Comisia Europeană</a:t>
            </a:r>
            <a:r>
              <a:rPr lang="ro-RO" dirty="0" smtClean="0"/>
              <a:t>, </a:t>
            </a:r>
            <a:r>
              <a:rPr lang="ro-RO" dirty="0"/>
              <a:t>pentru a consolida măsurile de politică de proiectare ecologică privind performanța energetică a </a:t>
            </a:r>
            <a:r>
              <a:rPr lang="ro-RO" dirty="0" smtClean="0"/>
              <a:t>echipamentelor </a:t>
            </a:r>
            <a:r>
              <a:rPr lang="ro-RO" dirty="0"/>
              <a:t>mari, cu un accent special pe transformatoare de putere si ventilatoare.</a:t>
            </a:r>
          </a:p>
          <a:p>
            <a:pPr algn="just"/>
            <a:r>
              <a:rPr lang="ro-RO" dirty="0"/>
              <a:t>Acest pachet de lucru este preliminar pentru definirea unei </a:t>
            </a:r>
            <a:r>
              <a:rPr lang="ro-RO" dirty="0">
                <a:solidFill>
                  <a:srgbClr val="0070C0"/>
                </a:solidFill>
              </a:rPr>
              <a:t>abordări comune </a:t>
            </a:r>
            <a:r>
              <a:rPr lang="ro-RO" dirty="0"/>
              <a:t>la nivel european, care </a:t>
            </a:r>
            <a:r>
              <a:rPr lang="ro-RO" dirty="0" smtClean="0"/>
              <a:t>se adresează metodelor ASP </a:t>
            </a:r>
            <a:r>
              <a:rPr lang="ro-RO" dirty="0"/>
              <a:t>și </a:t>
            </a:r>
            <a:r>
              <a:rPr lang="ro-RO" dirty="0" smtClean="0"/>
              <a:t>convergenței </a:t>
            </a:r>
            <a:r>
              <a:rPr lang="ro-RO" dirty="0"/>
              <a:t>testelor, precum și </a:t>
            </a:r>
            <a:r>
              <a:rPr lang="ro-RO" dirty="0" smtClean="0"/>
              <a:t>sinergiilor </a:t>
            </a:r>
            <a:r>
              <a:rPr lang="ro-RO" dirty="0"/>
              <a:t>prin </a:t>
            </a:r>
            <a:r>
              <a:rPr lang="ro-RO" dirty="0" smtClean="0"/>
              <a:t>mutualizarea </a:t>
            </a:r>
            <a:r>
              <a:rPr lang="ro-RO" dirty="0"/>
              <a:t>mijloacele de testare la scara UE.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98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Vertical Text Placeholder 2"/>
          <p:cNvSpPr>
            <a:spLocks noGrp="1"/>
          </p:cNvSpPr>
          <p:nvPr>
            <p:ph type="body" orient="vert" idx="4294967295"/>
          </p:nvPr>
        </p:nvSpPr>
        <p:spPr>
          <a:xfrm>
            <a:off x="1415429" y="1990202"/>
            <a:ext cx="8659813" cy="4268788"/>
          </a:xfrm>
        </p:spPr>
        <p:txBody>
          <a:bodyPr>
            <a:normAutofit/>
          </a:bodyPr>
          <a:lstStyle/>
          <a:p>
            <a:pPr marL="431800" algn="just"/>
            <a:r>
              <a:rPr lang="en-US" altLang="ro-RO" sz="2400" dirty="0" err="1">
                <a:ea typeface="Geneva" pitchFamily="34" charset="0"/>
              </a:rPr>
              <a:t>Recomand</a:t>
            </a:r>
            <a:r>
              <a:rPr lang="ro-RO" altLang="ro-RO" sz="2400" dirty="0">
                <a:ea typeface="Geneva" pitchFamily="34" charset="0"/>
              </a:rPr>
              <a:t>ă</a:t>
            </a:r>
            <a:r>
              <a:rPr lang="en-US" altLang="ro-RO" sz="2400" dirty="0">
                <a:ea typeface="Geneva" pitchFamily="34" charset="0"/>
              </a:rPr>
              <a:t>rile INTAS se </a:t>
            </a:r>
            <a:r>
              <a:rPr lang="en-US" altLang="ro-RO" sz="2400" dirty="0" err="1">
                <a:ea typeface="Geneva" pitchFamily="34" charset="0"/>
              </a:rPr>
              <a:t>adreseaz</a:t>
            </a:r>
            <a:r>
              <a:rPr lang="ro-RO" altLang="ro-RO" sz="2400" dirty="0">
                <a:ea typeface="Geneva" pitchFamily="34" charset="0"/>
              </a:rPr>
              <a:t>ă</a:t>
            </a:r>
            <a:r>
              <a:rPr lang="en-US" altLang="ro-RO" sz="2400" dirty="0">
                <a:ea typeface="Geneva" pitchFamily="34" charset="0"/>
              </a:rPr>
              <a:t>: pro</a:t>
            </a:r>
            <a:r>
              <a:rPr lang="ro-RO" altLang="ro-RO" sz="2400" dirty="0">
                <a:ea typeface="Geneva" pitchFamily="34" charset="0"/>
              </a:rPr>
              <a:t>v</a:t>
            </a:r>
            <a:r>
              <a:rPr lang="en-US" altLang="ro-RO" sz="2400" dirty="0" err="1">
                <a:ea typeface="Geneva" pitchFamily="34" charset="0"/>
              </a:rPr>
              <a:t>oc</a:t>
            </a:r>
            <a:r>
              <a:rPr lang="ro-RO" altLang="ro-RO" sz="2400" dirty="0">
                <a:ea typeface="Geneva" pitchFamily="34" charset="0"/>
              </a:rPr>
              <a:t>ă</a:t>
            </a:r>
            <a:r>
              <a:rPr lang="en-US" altLang="ro-RO" sz="2400" dirty="0" err="1">
                <a:ea typeface="Geneva" pitchFamily="34" charset="0"/>
              </a:rPr>
              <a:t>rilor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tehnice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ro-RO" altLang="ro-RO" sz="2400" dirty="0">
                <a:ea typeface="Geneva" pitchFamily="34" charset="0"/>
              </a:rPr>
              <a:t>ș</a:t>
            </a:r>
            <a:r>
              <a:rPr lang="en-US" altLang="ro-RO" sz="2400" dirty="0" err="1">
                <a:ea typeface="Geneva" pitchFamily="34" charset="0"/>
              </a:rPr>
              <a:t>i</a:t>
            </a:r>
            <a:r>
              <a:rPr lang="en-US" altLang="ro-RO" sz="2400" dirty="0">
                <a:ea typeface="Geneva" pitchFamily="34" charset="0"/>
              </a:rPr>
              <a:t> procedural</a:t>
            </a:r>
            <a:r>
              <a:rPr lang="ro-RO" altLang="ro-RO" sz="2400" dirty="0">
                <a:ea typeface="Geneva" pitchFamily="34" charset="0"/>
              </a:rPr>
              <a:t>e</a:t>
            </a:r>
            <a:r>
              <a:rPr lang="en-US" altLang="ro-RO" sz="2400" dirty="0">
                <a:ea typeface="Geneva" pitchFamily="34" charset="0"/>
              </a:rPr>
              <a:t>, </a:t>
            </a:r>
            <a:r>
              <a:rPr lang="en-US" altLang="ro-RO" sz="2400" dirty="0" err="1">
                <a:ea typeface="Geneva" pitchFamily="34" charset="0"/>
              </a:rPr>
              <a:t>capacit</a:t>
            </a:r>
            <a:r>
              <a:rPr lang="ro-RO" altLang="ro-RO" sz="2400" dirty="0" err="1">
                <a:ea typeface="Geneva" pitchFamily="34" charset="0"/>
              </a:rPr>
              <a:t>ăț</a:t>
            </a:r>
            <a:r>
              <a:rPr lang="en-US" altLang="ro-RO" sz="2400" dirty="0">
                <a:ea typeface="Geneva" pitchFamily="34" charset="0"/>
              </a:rPr>
              <a:t>ii </a:t>
            </a:r>
            <a:r>
              <a:rPr lang="ro-RO" altLang="ro-RO" sz="2400" dirty="0">
                <a:ea typeface="Geneva" pitchFamily="34" charset="0"/>
              </a:rPr>
              <a:t>ș</a:t>
            </a:r>
            <a:r>
              <a:rPr lang="en-US" altLang="ro-RO" sz="2400" dirty="0" err="1">
                <a:ea typeface="Geneva" pitchFamily="34" charset="0"/>
              </a:rPr>
              <a:t>i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resurselor</a:t>
            </a:r>
            <a:r>
              <a:rPr lang="en-US" altLang="ro-RO" sz="2400" dirty="0">
                <a:ea typeface="Geneva" pitchFamily="34" charset="0"/>
              </a:rPr>
              <a:t> ASP, </a:t>
            </a:r>
            <a:r>
              <a:rPr lang="en-US" altLang="ro-RO" sz="2400" dirty="0" err="1">
                <a:ea typeface="Geneva" pitchFamily="34" charset="0"/>
              </a:rPr>
              <a:t>modului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ro-RO" altLang="ro-RO" sz="2400" dirty="0">
                <a:ea typeface="Geneva" pitchFamily="34" charset="0"/>
              </a:rPr>
              <a:t>î</a:t>
            </a:r>
            <a:r>
              <a:rPr lang="en-US" altLang="ro-RO" sz="2400" dirty="0">
                <a:ea typeface="Geneva" pitchFamily="34" charset="0"/>
              </a:rPr>
              <a:t>n care </a:t>
            </a:r>
            <a:r>
              <a:rPr lang="en-US" altLang="ro-RO" sz="2400" dirty="0" err="1">
                <a:ea typeface="Geneva" pitchFamily="34" charset="0"/>
              </a:rPr>
              <a:t>evaluarea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conformit</a:t>
            </a:r>
            <a:r>
              <a:rPr lang="ro-RO" altLang="ro-RO" sz="2400" dirty="0" err="1">
                <a:ea typeface="Geneva" pitchFamily="34" charset="0"/>
              </a:rPr>
              <a:t>ăț</a:t>
            </a:r>
            <a:r>
              <a:rPr lang="en-US" altLang="ro-RO" sz="2400" dirty="0">
                <a:ea typeface="Geneva" pitchFamily="34" charset="0"/>
              </a:rPr>
              <a:t>ii </a:t>
            </a:r>
            <a:r>
              <a:rPr lang="ro-RO" altLang="ro-RO" sz="2400" dirty="0">
                <a:ea typeface="Geneva" pitchFamily="34" charset="0"/>
              </a:rPr>
              <a:t>ș</a:t>
            </a:r>
            <a:r>
              <a:rPr lang="en-US" altLang="ro-RO" sz="2400" dirty="0" err="1">
                <a:ea typeface="Geneva" pitchFamily="34" charset="0"/>
              </a:rPr>
              <a:t>i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supravegherea</a:t>
            </a:r>
            <a:r>
              <a:rPr lang="en-US" altLang="ro-RO" sz="2400" dirty="0">
                <a:ea typeface="Geneva" pitchFamily="34" charset="0"/>
              </a:rPr>
              <a:t> pie</a:t>
            </a:r>
            <a:r>
              <a:rPr lang="ro-RO" altLang="ro-RO" sz="2400" dirty="0">
                <a:ea typeface="Geneva" pitchFamily="34" charset="0"/>
              </a:rPr>
              <a:t>ț</a:t>
            </a:r>
            <a:r>
              <a:rPr lang="en-US" altLang="ro-RO" sz="2400" dirty="0" err="1">
                <a:ea typeface="Geneva" pitchFamily="34" charset="0"/>
              </a:rPr>
              <a:t>ei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sunt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incluse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ro-RO" altLang="ro-RO" sz="2400" dirty="0">
                <a:ea typeface="Geneva" pitchFamily="34" charset="0"/>
              </a:rPr>
              <a:t>î</a:t>
            </a:r>
            <a:r>
              <a:rPr lang="en-US" altLang="ro-RO" sz="2400" dirty="0">
                <a:ea typeface="Geneva" pitchFamily="34" charset="0"/>
              </a:rPr>
              <a:t>n </a:t>
            </a:r>
            <a:r>
              <a:rPr lang="en-US" altLang="ro-RO" sz="2400" dirty="0" err="1">
                <a:ea typeface="Geneva" pitchFamily="34" charset="0"/>
              </a:rPr>
              <a:t>regulamentele</a:t>
            </a:r>
            <a:r>
              <a:rPr lang="en-US" altLang="ro-RO" sz="2400" dirty="0">
                <a:ea typeface="Geneva" pitchFamily="34" charset="0"/>
              </a:rPr>
              <a:t> de </a:t>
            </a:r>
            <a:r>
              <a:rPr lang="en-US" altLang="ro-RO" sz="2400" dirty="0" err="1">
                <a:ea typeface="Geneva" pitchFamily="34" charset="0"/>
              </a:rPr>
              <a:t>ecodesign</a:t>
            </a:r>
            <a:endParaRPr lang="en-US" altLang="ro-RO" sz="2400" dirty="0">
              <a:ea typeface="Geneva" pitchFamily="34" charset="0"/>
            </a:endParaRPr>
          </a:p>
          <a:p>
            <a:pPr marL="431800" algn="just"/>
            <a:r>
              <a:rPr lang="en-US" altLang="ro-RO" sz="2400" dirty="0">
                <a:ea typeface="Geneva" pitchFamily="34" charset="0"/>
              </a:rPr>
              <a:t>S-a </a:t>
            </a:r>
            <a:r>
              <a:rPr lang="en-US" altLang="ro-RO" sz="2400" dirty="0" err="1">
                <a:ea typeface="Geneva" pitchFamily="34" charset="0"/>
              </a:rPr>
              <a:t>constatat</a:t>
            </a:r>
            <a:r>
              <a:rPr lang="en-US" altLang="ro-RO" sz="2400" dirty="0">
                <a:ea typeface="Geneva" pitchFamily="34" charset="0"/>
              </a:rPr>
              <a:t> c</a:t>
            </a:r>
            <a:r>
              <a:rPr lang="ro-RO" altLang="ro-RO" sz="2400" dirty="0">
                <a:ea typeface="Geneva" pitchFamily="34" charset="0"/>
              </a:rPr>
              <a:t>ă</a:t>
            </a:r>
            <a:r>
              <a:rPr lang="en-US" altLang="ro-RO" sz="2400" dirty="0">
                <a:ea typeface="Geneva" pitchFamily="34" charset="0"/>
              </a:rPr>
              <a:t>, p</a:t>
            </a:r>
            <a:r>
              <a:rPr lang="ro-RO" altLang="ro-RO" sz="2400" dirty="0">
                <a:ea typeface="Geneva" pitchFamily="34" charset="0"/>
              </a:rPr>
              <a:t>â</a:t>
            </a:r>
            <a:r>
              <a:rPr lang="en-US" altLang="ro-RO" sz="2400" dirty="0">
                <a:ea typeface="Geneva" pitchFamily="34" charset="0"/>
              </a:rPr>
              <a:t>n</a:t>
            </a:r>
            <a:r>
              <a:rPr lang="ro-RO" altLang="ro-RO" sz="2400" dirty="0">
                <a:ea typeface="Geneva" pitchFamily="34" charset="0"/>
              </a:rPr>
              <a:t>ă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acum</a:t>
            </a:r>
            <a:r>
              <a:rPr lang="en-US" altLang="ro-RO" sz="2400" dirty="0">
                <a:ea typeface="Geneva" pitchFamily="34" charset="0"/>
              </a:rPr>
              <a:t>, </a:t>
            </a:r>
            <a:r>
              <a:rPr lang="en-US" altLang="ro-RO" sz="2400" dirty="0" err="1">
                <a:ea typeface="Geneva" pitchFamily="34" charset="0"/>
              </a:rPr>
              <a:t>activitatea</a:t>
            </a:r>
            <a:r>
              <a:rPr lang="en-US" altLang="ro-RO" sz="2400" dirty="0">
                <a:ea typeface="Geneva" pitchFamily="34" charset="0"/>
              </a:rPr>
              <a:t> ASP-</a:t>
            </a:r>
            <a:r>
              <a:rPr lang="en-US" altLang="ro-RO" sz="2400" dirty="0" err="1">
                <a:ea typeface="Geneva" pitchFamily="34" charset="0"/>
              </a:rPr>
              <a:t>urilor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privind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produsele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industriale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mari</a:t>
            </a:r>
            <a:r>
              <a:rPr lang="en-US" altLang="ro-RO" sz="2400" dirty="0">
                <a:ea typeface="Geneva" pitchFamily="34" charset="0"/>
              </a:rPr>
              <a:t> a </a:t>
            </a:r>
            <a:r>
              <a:rPr lang="en-US" altLang="ro-RO" sz="2400" dirty="0" err="1">
                <a:ea typeface="Geneva" pitchFamily="34" charset="0"/>
              </a:rPr>
              <a:t>fost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aproape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neglijabil</a:t>
            </a:r>
            <a:r>
              <a:rPr lang="ro-RO" altLang="ro-RO" sz="2400" dirty="0">
                <a:ea typeface="Geneva" pitchFamily="34" charset="0"/>
              </a:rPr>
              <a:t>ă</a:t>
            </a:r>
            <a:r>
              <a:rPr lang="en-US" altLang="ro-RO" sz="2400" dirty="0">
                <a:ea typeface="Geneva" pitchFamily="34" charset="0"/>
              </a:rPr>
              <a:t>, </a:t>
            </a:r>
            <a:r>
              <a:rPr lang="en-US" altLang="ro-RO" sz="2400" dirty="0" err="1">
                <a:ea typeface="Geneva" pitchFamily="34" charset="0"/>
              </a:rPr>
              <a:t>dar</a:t>
            </a:r>
            <a:r>
              <a:rPr lang="en-US" altLang="ro-RO" sz="2400" dirty="0">
                <a:ea typeface="Geneva" pitchFamily="34" charset="0"/>
              </a:rPr>
              <a:t> exist</a:t>
            </a:r>
            <a:r>
              <a:rPr lang="ro-RO" altLang="ro-RO" sz="2400" dirty="0">
                <a:ea typeface="Geneva" pitchFamily="34" charset="0"/>
              </a:rPr>
              <a:t>ă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interes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ro-RO" altLang="ro-RO" sz="2400" dirty="0">
                <a:ea typeface="Geneva" pitchFamily="34" charset="0"/>
              </a:rPr>
              <a:t>ș</a:t>
            </a:r>
            <a:r>
              <a:rPr lang="en-US" altLang="ro-RO" sz="2400" dirty="0" err="1">
                <a:ea typeface="Geneva" pitchFamily="34" charset="0"/>
              </a:rPr>
              <a:t>i</a:t>
            </a:r>
            <a:r>
              <a:rPr lang="en-US" altLang="ro-RO" sz="2400" dirty="0">
                <a:ea typeface="Geneva" pitchFamily="34" charset="0"/>
              </a:rPr>
              <a:t> ASP-</a:t>
            </a:r>
            <a:r>
              <a:rPr lang="en-US" altLang="ro-RO" sz="2400" dirty="0" err="1">
                <a:ea typeface="Geneva" pitchFamily="34" charset="0"/>
              </a:rPr>
              <a:t>urile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caut</a:t>
            </a:r>
            <a:r>
              <a:rPr lang="ro-RO" altLang="ro-RO" sz="2400" dirty="0">
                <a:ea typeface="Geneva" pitchFamily="34" charset="0"/>
              </a:rPr>
              <a:t>ă</a:t>
            </a:r>
            <a:r>
              <a:rPr lang="en-US" altLang="ro-RO" sz="2400" dirty="0">
                <a:ea typeface="Geneva" pitchFamily="34" charset="0"/>
              </a:rPr>
              <a:t>/solicit</a:t>
            </a:r>
            <a:r>
              <a:rPr lang="ro-RO" altLang="ro-RO" sz="2400" dirty="0">
                <a:ea typeface="Geneva" pitchFamily="34" charset="0"/>
              </a:rPr>
              <a:t>ă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ro-RO" altLang="ro-RO" sz="2400" dirty="0">
                <a:ea typeface="Geneva" pitchFamily="34" charset="0"/>
              </a:rPr>
              <a:t>î</a:t>
            </a:r>
            <a:r>
              <a:rPr lang="en-US" altLang="ro-RO" sz="2400" dirty="0" err="1">
                <a:ea typeface="Geneva" pitchFamily="34" charset="0"/>
              </a:rPr>
              <a:t>ndrumare</a:t>
            </a:r>
            <a:r>
              <a:rPr lang="en-US" altLang="ro-RO" sz="2400" dirty="0">
                <a:ea typeface="Geneva" pitchFamily="34" charset="0"/>
              </a:rPr>
              <a:t> de la </a:t>
            </a:r>
            <a:r>
              <a:rPr lang="en-US" altLang="ro-RO" sz="2400" dirty="0" err="1">
                <a:ea typeface="Geneva" pitchFamily="34" charset="0"/>
              </a:rPr>
              <a:t>proiecte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precum</a:t>
            </a:r>
            <a:r>
              <a:rPr lang="en-US" altLang="ro-RO" sz="2400" dirty="0">
                <a:ea typeface="Geneva" pitchFamily="34" charset="0"/>
              </a:rPr>
              <a:t> INTAS</a:t>
            </a:r>
          </a:p>
          <a:p>
            <a:pPr marL="431800" algn="just"/>
            <a:r>
              <a:rPr lang="en-US" altLang="ro-RO" sz="2400" dirty="0" err="1" smtClean="0">
                <a:ea typeface="Geneva" pitchFamily="34" charset="0"/>
              </a:rPr>
              <a:t>modificari</a:t>
            </a:r>
            <a:r>
              <a:rPr lang="en-US" altLang="ro-RO" sz="2400" dirty="0" smtClean="0">
                <a:ea typeface="Geneva" pitchFamily="34" charset="0"/>
              </a:rPr>
              <a:t> </a:t>
            </a:r>
            <a:r>
              <a:rPr lang="en-US" altLang="ro-RO" sz="2400" dirty="0" smtClean="0">
                <a:ea typeface="Geneva" pitchFamily="34" charset="0"/>
              </a:rPr>
              <a:t>ale </a:t>
            </a:r>
            <a:r>
              <a:rPr lang="en-US" altLang="ro-RO" sz="2400" dirty="0" err="1" smtClean="0">
                <a:ea typeface="Geneva" pitchFamily="34" charset="0"/>
              </a:rPr>
              <a:t>regulamentelor</a:t>
            </a:r>
            <a:r>
              <a:rPr lang="en-US" altLang="ro-RO" sz="2400" dirty="0" smtClean="0">
                <a:ea typeface="Geneva" pitchFamily="34" charset="0"/>
              </a:rPr>
              <a:t>, </a:t>
            </a:r>
            <a:r>
              <a:rPr lang="en-US" altLang="ro-RO" sz="2400" dirty="0" err="1" smtClean="0">
                <a:ea typeface="Geneva" pitchFamily="34" charset="0"/>
              </a:rPr>
              <a:t>elaborarea</a:t>
            </a:r>
            <a:r>
              <a:rPr lang="en-US" altLang="ro-RO" sz="2400" dirty="0" smtClean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unui</a:t>
            </a:r>
            <a:r>
              <a:rPr lang="en-US" altLang="ro-RO" sz="2400" dirty="0">
                <a:ea typeface="Geneva" pitchFamily="34" charset="0"/>
              </a:rPr>
              <a:t> set </a:t>
            </a:r>
            <a:r>
              <a:rPr lang="en-US" altLang="ro-RO" sz="2400" dirty="0" err="1">
                <a:ea typeface="Geneva" pitchFamily="34" charset="0"/>
              </a:rPr>
              <a:t>clar</a:t>
            </a:r>
            <a:r>
              <a:rPr lang="en-US" altLang="ro-RO" sz="2400" dirty="0">
                <a:ea typeface="Geneva" pitchFamily="34" charset="0"/>
              </a:rPr>
              <a:t> de </a:t>
            </a:r>
            <a:r>
              <a:rPr lang="en-US" altLang="ro-RO" sz="2400" dirty="0" err="1">
                <a:ea typeface="Geneva" pitchFamily="34" charset="0"/>
              </a:rPr>
              <a:t>procedur</a:t>
            </a:r>
            <a:r>
              <a:rPr lang="ro-RO" altLang="ro-RO" sz="2400" dirty="0">
                <a:ea typeface="Geneva" pitchFamily="34" charset="0"/>
              </a:rPr>
              <a:t>i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ro-RO" altLang="ro-RO" sz="2400" dirty="0">
                <a:ea typeface="Geneva" pitchFamily="34" charset="0"/>
              </a:rPr>
              <a:t>ș</a:t>
            </a:r>
            <a:r>
              <a:rPr lang="en-US" altLang="ro-RO" sz="2400" dirty="0" err="1">
                <a:ea typeface="Geneva" pitchFamily="34" charset="0"/>
              </a:rPr>
              <a:t>i</a:t>
            </a:r>
            <a:r>
              <a:rPr lang="en-US" altLang="ro-RO" sz="2400" dirty="0">
                <a:ea typeface="Geneva" pitchFamily="34" charset="0"/>
              </a:rPr>
              <a:t> a </a:t>
            </a:r>
            <a:r>
              <a:rPr lang="en-US" altLang="ro-RO" sz="2400" dirty="0" err="1">
                <a:ea typeface="Geneva" pitchFamily="34" charset="0"/>
              </a:rPr>
              <a:t>adus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unele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clarific</a:t>
            </a:r>
            <a:r>
              <a:rPr lang="ro-RO" altLang="ro-RO" sz="2400" dirty="0">
                <a:ea typeface="Geneva" pitchFamily="34" charset="0"/>
              </a:rPr>
              <a:t>ă</a:t>
            </a:r>
            <a:r>
              <a:rPr lang="en-US" altLang="ro-RO" sz="2400" dirty="0" err="1">
                <a:ea typeface="Geneva" pitchFamily="34" charset="0"/>
              </a:rPr>
              <a:t>ri</a:t>
            </a:r>
            <a:r>
              <a:rPr lang="en-US" altLang="ro-RO" sz="2400" dirty="0">
                <a:ea typeface="Geneva" pitchFamily="34" charset="0"/>
              </a:rPr>
              <a:t> cu </a:t>
            </a:r>
            <a:r>
              <a:rPr lang="en-US" altLang="ro-RO" sz="2400" dirty="0" err="1">
                <a:ea typeface="Geneva" pitchFamily="34" charset="0"/>
              </a:rPr>
              <a:t>pri</a:t>
            </a:r>
            <a:r>
              <a:rPr lang="ro-RO" altLang="ro-RO" sz="2400" dirty="0">
                <a:ea typeface="Geneva" pitchFamily="34" charset="0"/>
              </a:rPr>
              <a:t>v</a:t>
            </a:r>
            <a:r>
              <a:rPr lang="en-US" altLang="ro-RO" sz="2400" dirty="0">
                <a:ea typeface="Geneva" pitchFamily="34" charset="0"/>
              </a:rPr>
              <a:t>ire la </a:t>
            </a:r>
            <a:r>
              <a:rPr lang="en-US" altLang="ro-RO" sz="2400" dirty="0" err="1">
                <a:ea typeface="Geneva" pitchFamily="34" charset="0"/>
              </a:rPr>
              <a:t>nevoile</a:t>
            </a:r>
            <a:r>
              <a:rPr lang="en-US" altLang="ro-RO" sz="2400" dirty="0">
                <a:ea typeface="Geneva" pitchFamily="34" charset="0"/>
              </a:rPr>
              <a:t> de </a:t>
            </a:r>
            <a:r>
              <a:rPr lang="en-US" altLang="ro-RO" sz="2400" dirty="0" err="1">
                <a:ea typeface="Geneva" pitchFamily="34" charset="0"/>
              </a:rPr>
              <a:t>dezvoltare</a:t>
            </a:r>
            <a:r>
              <a:rPr lang="en-US" altLang="ro-RO" sz="2400" dirty="0">
                <a:ea typeface="Geneva" pitchFamily="34" charset="0"/>
              </a:rPr>
              <a:t> </a:t>
            </a:r>
            <a:r>
              <a:rPr lang="en-US" altLang="ro-RO" sz="2400" dirty="0" err="1">
                <a:ea typeface="Geneva" pitchFamily="34" charset="0"/>
              </a:rPr>
              <a:t>tehnic</a:t>
            </a:r>
            <a:r>
              <a:rPr lang="ro-RO" altLang="ro-RO" sz="2400" dirty="0">
                <a:ea typeface="Geneva" pitchFamily="34" charset="0"/>
              </a:rPr>
              <a:t>ă</a:t>
            </a:r>
            <a:r>
              <a:rPr lang="en-US" altLang="ro-RO" sz="2400" dirty="0">
                <a:ea typeface="Geneva" pitchFamily="34" charset="0"/>
              </a:rPr>
              <a:t> (ex. </a:t>
            </a:r>
            <a:r>
              <a:rPr lang="en-US" altLang="ro-RO" sz="2400" dirty="0" err="1">
                <a:ea typeface="Geneva" pitchFamily="34" charset="0"/>
              </a:rPr>
              <a:t>standarde</a:t>
            </a:r>
            <a:r>
              <a:rPr lang="en-US" altLang="ro-RO" sz="2400" dirty="0">
                <a:ea typeface="Geneva" pitchFamily="34" charset="0"/>
              </a:rPr>
              <a:t>)</a:t>
            </a:r>
          </a:p>
          <a:p>
            <a:pPr marL="431800"/>
            <a:endParaRPr lang="en-US" altLang="ro-RO" sz="2400" dirty="0">
              <a:solidFill>
                <a:srgbClr val="008D36"/>
              </a:solidFill>
              <a:ea typeface="Geneva" pitchFamily="34" charset="0"/>
            </a:endParaRPr>
          </a:p>
          <a:p>
            <a:pPr marL="431800"/>
            <a:endParaRPr lang="en-US" altLang="ro-RO" sz="2400" dirty="0">
              <a:solidFill>
                <a:srgbClr val="1E1C11"/>
              </a:solidFill>
              <a:ea typeface="Geneva" pitchFamily="34" charset="0"/>
            </a:endParaRPr>
          </a:p>
          <a:p>
            <a:pPr marL="431800">
              <a:buNone/>
            </a:pPr>
            <a:endParaRPr lang="cs-CZ" altLang="ro-RO" dirty="0">
              <a:ea typeface="Geneva" pitchFamily="34" charset="0"/>
            </a:endParaRPr>
          </a:p>
        </p:txBody>
      </p:sp>
      <p:sp>
        <p:nvSpPr>
          <p:cNvPr id="5" name="Obdélník 3">
            <a:extLst/>
          </p:cNvPr>
          <p:cNvSpPr/>
          <p:nvPr/>
        </p:nvSpPr>
        <p:spPr>
          <a:xfrm>
            <a:off x="8731250" y="492125"/>
            <a:ext cx="1479550" cy="67468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en-GB" sz="1050" dirty="0">
                <a:solidFill>
                  <a:schemeClr val="bg1"/>
                </a:solidFill>
                <a:latin typeface="Arial" pitchFamily="34" charset="0"/>
                <a:ea typeface="Geneva" charset="-128"/>
                <a:cs typeface="Arial" pitchFamily="34" charset="0"/>
              </a:rPr>
              <a:t>Paul</a:t>
            </a:r>
            <a:r>
              <a:rPr lang="cs-CZ" sz="1050" dirty="0">
                <a:solidFill>
                  <a:schemeClr val="bg1"/>
                </a:solidFill>
                <a:latin typeface="Arial" pitchFamily="34" charset="0"/>
                <a:ea typeface="Geneva" charset="-128"/>
                <a:cs typeface="Arial" pitchFamily="34" charset="0"/>
              </a:rPr>
              <a:t> </a:t>
            </a:r>
            <a:r>
              <a:rPr lang="en-GB" sz="1050" dirty="0">
                <a:solidFill>
                  <a:schemeClr val="bg1"/>
                </a:solidFill>
                <a:latin typeface="Arial" pitchFamily="34" charset="0"/>
                <a:ea typeface="Geneva" charset="-128"/>
                <a:cs typeface="Arial" pitchFamily="34" charset="0"/>
              </a:rPr>
              <a:t>Waide</a:t>
            </a:r>
            <a:endParaRPr lang="en-US" sz="1050" dirty="0">
              <a:solidFill>
                <a:schemeClr val="bg1"/>
              </a:solidFill>
              <a:latin typeface="Arial" pitchFamily="34" charset="0"/>
              <a:ea typeface="Geneva" charset="-128"/>
              <a:cs typeface="Arial" pitchFamily="34" charset="0"/>
            </a:endParaRPr>
          </a:p>
          <a:p>
            <a:pPr eaLnBrk="1" hangingPunct="1">
              <a:lnSpc>
                <a:spcPct val="12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ea typeface="Geneva" charset="-128"/>
                <a:cs typeface="Arial" pitchFamily="34" charset="0"/>
              </a:rPr>
              <a:t>13–02–2019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ea typeface="Geneva" charset="-128"/>
                <a:cs typeface="Arial" pitchFamily="34" charset="0"/>
              </a:rPr>
              <a:t>Brussels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9395" y="1383382"/>
            <a:ext cx="2258351" cy="599964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INSTRUMENTE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025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el 6">
            <a:extLst>
              <a:ext uri="{FF2B5EF4-FFF2-40B4-BE49-F238E27FC236}">
                <a16:creationId xmlns="" xmlns:a16="http://schemas.microsoft.com/office/drawing/2014/main" id="{E6D7EE5E-A26E-456A-80D9-0FED00F1C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9645" y="919748"/>
            <a:ext cx="2079341" cy="879227"/>
          </a:xfrm>
        </p:spPr>
        <p:txBody>
          <a:bodyPr>
            <a:normAutofit/>
          </a:bodyPr>
          <a:lstStyle/>
          <a:p>
            <a:r>
              <a:rPr lang="de-AT" sz="2000" dirty="0">
                <a:solidFill>
                  <a:srgbClr val="FF0000"/>
                </a:solidFill>
              </a:rPr>
              <a:t>C</a:t>
            </a:r>
            <a:r>
              <a:rPr lang="ro-RO" sz="2000" dirty="0">
                <a:solidFill>
                  <a:srgbClr val="FF0000"/>
                </a:solidFill>
              </a:rPr>
              <a:t>ălătoria INTAS</a:t>
            </a:r>
            <a:r>
              <a:rPr lang="de-AT" sz="2000" dirty="0" smtClean="0">
                <a:solidFill>
                  <a:srgbClr val="FF0000"/>
                </a:solidFill>
              </a:rPr>
              <a:t>…</a:t>
            </a:r>
            <a:endParaRPr lang="de-AT" sz="2000" dirty="0">
              <a:solidFill>
                <a:srgbClr val="FF0000"/>
              </a:solidFill>
            </a:endParaRPr>
          </a:p>
        </p:txBody>
      </p:sp>
      <p:sp>
        <p:nvSpPr>
          <p:cNvPr id="2" name="Rechteck: abgerundete Ecken 1">
            <a:extLst>
              <a:ext uri="{FF2B5EF4-FFF2-40B4-BE49-F238E27FC236}">
                <a16:creationId xmlns="" xmlns:a16="http://schemas.microsoft.com/office/drawing/2014/main" id="{165441B7-3A00-4E42-8BF1-97D6ACECB9B6}"/>
              </a:ext>
            </a:extLst>
          </p:cNvPr>
          <p:cNvSpPr/>
          <p:nvPr/>
        </p:nvSpPr>
        <p:spPr>
          <a:xfrm>
            <a:off x="1957461" y="1543987"/>
            <a:ext cx="1708879" cy="1012185"/>
          </a:xfrm>
          <a:prstGeom prst="roundRect">
            <a:avLst/>
          </a:prstGeom>
          <a:solidFill>
            <a:srgbClr val="008D36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o-RO" sz="1400" b="1" dirty="0">
                <a:solidFill>
                  <a:schemeClr val="bg1"/>
                </a:solidFill>
              </a:rPr>
              <a:t>Standarde tehnice existente &amp; cadrul legal</a:t>
            </a:r>
          </a:p>
          <a:p>
            <a:pPr algn="ctr"/>
            <a:r>
              <a:rPr lang="ro-RO" sz="1400" b="1" dirty="0">
                <a:solidFill>
                  <a:schemeClr val="bg1"/>
                </a:solidFill>
              </a:rPr>
              <a:t> (nivel mondial)</a:t>
            </a:r>
            <a:endParaRPr lang="de-DE" sz="1400" b="1" dirty="0">
              <a:solidFill>
                <a:schemeClr val="bg1"/>
              </a:solidFill>
            </a:endParaRPr>
          </a:p>
        </p:txBody>
      </p:sp>
      <p:sp>
        <p:nvSpPr>
          <p:cNvPr id="3" name="Pfeil: nach rechts 2">
            <a:extLst>
              <a:ext uri="{FF2B5EF4-FFF2-40B4-BE49-F238E27FC236}">
                <a16:creationId xmlns="" xmlns:a16="http://schemas.microsoft.com/office/drawing/2014/main" id="{CF544EE2-E987-48B4-8E93-1AEF4B430317}"/>
              </a:ext>
            </a:extLst>
          </p:cNvPr>
          <p:cNvSpPr/>
          <p:nvPr/>
        </p:nvSpPr>
        <p:spPr>
          <a:xfrm>
            <a:off x="3840592" y="1840217"/>
            <a:ext cx="970625" cy="359764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Rechteck: abgerundete Ecken 4">
            <a:extLst>
              <a:ext uri="{FF2B5EF4-FFF2-40B4-BE49-F238E27FC236}">
                <a16:creationId xmlns="" xmlns:a16="http://schemas.microsoft.com/office/drawing/2014/main" id="{2821B757-78A6-4E59-A742-8102DADC456E}"/>
              </a:ext>
            </a:extLst>
          </p:cNvPr>
          <p:cNvSpPr/>
          <p:nvPr/>
        </p:nvSpPr>
        <p:spPr>
          <a:xfrm>
            <a:off x="5030442" y="1514008"/>
            <a:ext cx="1708879" cy="1012185"/>
          </a:xfrm>
          <a:prstGeom prst="roundRect">
            <a:avLst/>
          </a:prstGeom>
          <a:solidFill>
            <a:srgbClr val="008D36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o-RO" sz="1400" b="1" dirty="0">
                <a:solidFill>
                  <a:schemeClr val="bg1"/>
                </a:solidFill>
              </a:rPr>
              <a:t>Privire de ansamblu asupra laboratoarelor de testare existente</a:t>
            </a:r>
            <a:endParaRPr lang="de-DE" sz="1400" b="1" dirty="0">
              <a:solidFill>
                <a:schemeClr val="bg1"/>
              </a:solidFill>
            </a:endParaRPr>
          </a:p>
        </p:txBody>
      </p:sp>
      <p:sp>
        <p:nvSpPr>
          <p:cNvPr id="6" name="Pfeil: nach rechts 5">
            <a:extLst>
              <a:ext uri="{FF2B5EF4-FFF2-40B4-BE49-F238E27FC236}">
                <a16:creationId xmlns="" xmlns:a16="http://schemas.microsoft.com/office/drawing/2014/main" id="{0EA6A1C0-7A53-4649-A26E-CE110896CB87}"/>
              </a:ext>
            </a:extLst>
          </p:cNvPr>
          <p:cNvSpPr/>
          <p:nvPr/>
        </p:nvSpPr>
        <p:spPr>
          <a:xfrm>
            <a:off x="6889220" y="1855207"/>
            <a:ext cx="970625" cy="359764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: abgerundete Ecken 6">
            <a:extLst>
              <a:ext uri="{FF2B5EF4-FFF2-40B4-BE49-F238E27FC236}">
                <a16:creationId xmlns="" xmlns:a16="http://schemas.microsoft.com/office/drawing/2014/main" id="{FE15436C-98D0-4A8E-A654-1C49693469DA}"/>
              </a:ext>
            </a:extLst>
          </p:cNvPr>
          <p:cNvSpPr/>
          <p:nvPr/>
        </p:nvSpPr>
        <p:spPr>
          <a:xfrm>
            <a:off x="8088434" y="1514009"/>
            <a:ext cx="1991195" cy="1012185"/>
          </a:xfrm>
          <a:prstGeom prst="roundRect">
            <a:avLst/>
          </a:prstGeom>
          <a:solidFill>
            <a:srgbClr val="008D36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o-RO" sz="1400" b="1" dirty="0">
                <a:solidFill>
                  <a:schemeClr val="bg1"/>
                </a:solidFill>
              </a:rPr>
              <a:t>Practicile comerciale actuale </a:t>
            </a:r>
          </a:p>
          <a:p>
            <a:pPr algn="ctr"/>
            <a:r>
              <a:rPr lang="de-DE" sz="1400" b="1" dirty="0">
                <a:solidFill>
                  <a:schemeClr val="bg1"/>
                </a:solidFill>
              </a:rPr>
              <a:t>(</a:t>
            </a:r>
            <a:r>
              <a:rPr lang="ro-RO" sz="1400" b="1" dirty="0">
                <a:solidFill>
                  <a:schemeClr val="bg1"/>
                </a:solidFill>
              </a:rPr>
              <a:t>producători</a:t>
            </a:r>
            <a:r>
              <a:rPr lang="de-DE" sz="1400" b="1" dirty="0">
                <a:solidFill>
                  <a:schemeClr val="bg1"/>
                </a:solidFill>
              </a:rPr>
              <a:t> &amp; </a:t>
            </a:r>
            <a:r>
              <a:rPr lang="ro-RO" sz="1400" b="1" dirty="0">
                <a:solidFill>
                  <a:schemeClr val="bg1"/>
                </a:solidFill>
              </a:rPr>
              <a:t>cumpărători</a:t>
            </a:r>
            <a:r>
              <a:rPr lang="de-DE" sz="1400" b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9" name="Rechteck: abgerundete Ecken 8">
            <a:extLst>
              <a:ext uri="{FF2B5EF4-FFF2-40B4-BE49-F238E27FC236}">
                <a16:creationId xmlns="" xmlns:a16="http://schemas.microsoft.com/office/drawing/2014/main" id="{83FBA56B-1D9F-4C35-BA43-593E92DEA8B9}"/>
              </a:ext>
            </a:extLst>
          </p:cNvPr>
          <p:cNvSpPr/>
          <p:nvPr/>
        </p:nvSpPr>
        <p:spPr>
          <a:xfrm>
            <a:off x="8088432" y="2837998"/>
            <a:ext cx="1991195" cy="900112"/>
          </a:xfrm>
          <a:prstGeom prst="roundRect">
            <a:avLst/>
          </a:prstGeom>
          <a:solidFill>
            <a:srgbClr val="008D36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o-RO" sz="1400" b="1" dirty="0">
                <a:solidFill>
                  <a:schemeClr val="bg1"/>
                </a:solidFill>
              </a:rPr>
              <a:t>Actualele practici de supraveghere a pieței</a:t>
            </a:r>
          </a:p>
          <a:p>
            <a:pPr algn="ctr"/>
            <a:r>
              <a:rPr lang="ro-RO" sz="1400" b="1" dirty="0">
                <a:solidFill>
                  <a:schemeClr val="bg1"/>
                </a:solidFill>
              </a:rPr>
              <a:t>(nivel mondial)</a:t>
            </a:r>
            <a:endParaRPr lang="de-DE" sz="1400" b="1" dirty="0">
              <a:solidFill>
                <a:schemeClr val="bg1"/>
              </a:solidFill>
            </a:endParaRPr>
          </a:p>
        </p:txBody>
      </p:sp>
      <p:sp>
        <p:nvSpPr>
          <p:cNvPr id="14" name="Rechteck: abgerundete Ecken 13">
            <a:extLst>
              <a:ext uri="{FF2B5EF4-FFF2-40B4-BE49-F238E27FC236}">
                <a16:creationId xmlns="" xmlns:a16="http://schemas.microsoft.com/office/drawing/2014/main" id="{3D1C9866-BE1B-437C-BD67-29CB2A42AB27}"/>
              </a:ext>
            </a:extLst>
          </p:cNvPr>
          <p:cNvSpPr/>
          <p:nvPr/>
        </p:nvSpPr>
        <p:spPr>
          <a:xfrm>
            <a:off x="5030442" y="2709875"/>
            <a:ext cx="1708879" cy="1225218"/>
          </a:xfrm>
          <a:prstGeom prst="roundRect">
            <a:avLst/>
          </a:prstGeom>
          <a:solidFill>
            <a:srgbClr val="008D36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o-RO" sz="1400" b="1" dirty="0">
                <a:solidFill>
                  <a:schemeClr val="bg1"/>
                </a:solidFill>
              </a:rPr>
              <a:t>„Exerciții” INTAS asupra produselor reale (verificare documentație &amp; testare)</a:t>
            </a:r>
            <a:endParaRPr lang="de-DE" sz="1400" b="1" dirty="0">
              <a:solidFill>
                <a:schemeClr val="bg1"/>
              </a:solidFill>
            </a:endParaRPr>
          </a:p>
        </p:txBody>
      </p:sp>
      <p:sp>
        <p:nvSpPr>
          <p:cNvPr id="15" name="Rechteck: abgerundete Ecken 14">
            <a:extLst>
              <a:ext uri="{FF2B5EF4-FFF2-40B4-BE49-F238E27FC236}">
                <a16:creationId xmlns="" xmlns:a16="http://schemas.microsoft.com/office/drawing/2014/main" id="{99A270DC-3106-4DB1-A0FD-932C6930A716}"/>
              </a:ext>
            </a:extLst>
          </p:cNvPr>
          <p:cNvSpPr/>
          <p:nvPr/>
        </p:nvSpPr>
        <p:spPr>
          <a:xfrm>
            <a:off x="1957460" y="2889005"/>
            <a:ext cx="1708879" cy="798101"/>
          </a:xfrm>
          <a:prstGeom prst="roundRect">
            <a:avLst/>
          </a:prstGeom>
          <a:solidFill>
            <a:srgbClr val="008D36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o-RO" sz="1400" b="1" dirty="0">
                <a:solidFill>
                  <a:schemeClr val="bg1"/>
                </a:solidFill>
              </a:rPr>
              <a:t>Metodologia </a:t>
            </a:r>
            <a:r>
              <a:rPr lang="de-DE" sz="1400" b="1" dirty="0">
                <a:solidFill>
                  <a:schemeClr val="bg1"/>
                </a:solidFill>
              </a:rPr>
              <a:t>INTAS </a:t>
            </a:r>
            <a:r>
              <a:rPr lang="ro-RO" sz="1400" b="1" dirty="0">
                <a:solidFill>
                  <a:schemeClr val="bg1"/>
                </a:solidFill>
              </a:rPr>
              <a:t>pentru ASP</a:t>
            </a:r>
            <a:endParaRPr lang="de-DE" sz="1400" b="1" dirty="0">
              <a:solidFill>
                <a:schemeClr val="bg1"/>
              </a:solidFill>
            </a:endParaRPr>
          </a:p>
        </p:txBody>
      </p:sp>
      <p:sp>
        <p:nvSpPr>
          <p:cNvPr id="16" name="Pfeil: nach rechts 15">
            <a:extLst>
              <a:ext uri="{FF2B5EF4-FFF2-40B4-BE49-F238E27FC236}">
                <a16:creationId xmlns="" xmlns:a16="http://schemas.microsoft.com/office/drawing/2014/main" id="{4BEDAC71-D2F5-4C3A-AC9C-F426FAA57AE2}"/>
              </a:ext>
            </a:extLst>
          </p:cNvPr>
          <p:cNvSpPr/>
          <p:nvPr/>
        </p:nvSpPr>
        <p:spPr>
          <a:xfrm rot="10800000">
            <a:off x="6864232" y="3150429"/>
            <a:ext cx="970625" cy="359764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Pfeil: nach rechts 16">
            <a:extLst>
              <a:ext uri="{FF2B5EF4-FFF2-40B4-BE49-F238E27FC236}">
                <a16:creationId xmlns="" xmlns:a16="http://schemas.microsoft.com/office/drawing/2014/main" id="{08E0CF70-C367-486A-B6B0-47A4825F352B}"/>
              </a:ext>
            </a:extLst>
          </p:cNvPr>
          <p:cNvSpPr/>
          <p:nvPr/>
        </p:nvSpPr>
        <p:spPr>
          <a:xfrm rot="10800000">
            <a:off x="3828086" y="3139187"/>
            <a:ext cx="970625" cy="359764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Pfeil: nach rechts 18">
            <a:extLst>
              <a:ext uri="{FF2B5EF4-FFF2-40B4-BE49-F238E27FC236}">
                <a16:creationId xmlns="" xmlns:a16="http://schemas.microsoft.com/office/drawing/2014/main" id="{96447F2A-578F-476F-8D0B-AF12ADA202ED}"/>
              </a:ext>
            </a:extLst>
          </p:cNvPr>
          <p:cNvSpPr/>
          <p:nvPr/>
        </p:nvSpPr>
        <p:spPr>
          <a:xfrm rot="5400000">
            <a:off x="9867921" y="2307195"/>
            <a:ext cx="970625" cy="359764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Pfeil: nach rechts 19">
            <a:extLst>
              <a:ext uri="{FF2B5EF4-FFF2-40B4-BE49-F238E27FC236}">
                <a16:creationId xmlns="" xmlns:a16="http://schemas.microsoft.com/office/drawing/2014/main" id="{CBC15FD8-9388-4410-A10E-C256EFFF2C88}"/>
              </a:ext>
            </a:extLst>
          </p:cNvPr>
          <p:cNvSpPr/>
          <p:nvPr/>
        </p:nvSpPr>
        <p:spPr>
          <a:xfrm rot="5400000">
            <a:off x="1269764" y="3593484"/>
            <a:ext cx="970625" cy="359764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Rechteck: abgerundete Ecken 17">
            <a:extLst>
              <a:ext uri="{FF2B5EF4-FFF2-40B4-BE49-F238E27FC236}">
                <a16:creationId xmlns="" xmlns:a16="http://schemas.microsoft.com/office/drawing/2014/main" id="{CAAD3D0C-4441-4BE8-BAB2-F3917DF02DBB}"/>
              </a:ext>
            </a:extLst>
          </p:cNvPr>
          <p:cNvSpPr/>
          <p:nvPr/>
        </p:nvSpPr>
        <p:spPr>
          <a:xfrm>
            <a:off x="1981201" y="4172418"/>
            <a:ext cx="1708879" cy="798101"/>
          </a:xfrm>
          <a:prstGeom prst="roundRect">
            <a:avLst/>
          </a:prstGeom>
          <a:solidFill>
            <a:srgbClr val="008D36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o-RO" sz="1400" b="1" dirty="0">
                <a:solidFill>
                  <a:schemeClr val="bg1"/>
                </a:solidFill>
              </a:rPr>
              <a:t>Îndrumare pas cu pas </a:t>
            </a:r>
            <a:r>
              <a:rPr lang="de-DE" sz="1400" b="1" dirty="0">
                <a:solidFill>
                  <a:schemeClr val="bg1"/>
                </a:solidFill>
              </a:rPr>
              <a:t>&amp; </a:t>
            </a:r>
            <a:r>
              <a:rPr lang="ro-RO" sz="1400" b="1" dirty="0">
                <a:solidFill>
                  <a:schemeClr val="bg1"/>
                </a:solidFill>
              </a:rPr>
              <a:t>Diagramă de Flux de Lucru finală</a:t>
            </a:r>
            <a:endParaRPr lang="de-DE" sz="1400" b="1" dirty="0">
              <a:solidFill>
                <a:schemeClr val="bg1"/>
              </a:solidFill>
            </a:endParaRPr>
          </a:p>
        </p:txBody>
      </p:sp>
      <p:sp>
        <p:nvSpPr>
          <p:cNvPr id="21" name="Rechteck: abgerundete Ecken 20">
            <a:extLst>
              <a:ext uri="{FF2B5EF4-FFF2-40B4-BE49-F238E27FC236}">
                <a16:creationId xmlns="" xmlns:a16="http://schemas.microsoft.com/office/drawing/2014/main" id="{4767D928-9914-47B3-BB05-19C420F7EB99}"/>
              </a:ext>
            </a:extLst>
          </p:cNvPr>
          <p:cNvSpPr/>
          <p:nvPr/>
        </p:nvSpPr>
        <p:spPr>
          <a:xfrm>
            <a:off x="5030441" y="4172419"/>
            <a:ext cx="1708879" cy="798101"/>
          </a:xfrm>
          <a:prstGeom prst="roundRect">
            <a:avLst/>
          </a:prstGeom>
          <a:solidFill>
            <a:srgbClr val="008D36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o-RO" sz="1400" b="1" dirty="0">
                <a:solidFill>
                  <a:schemeClr val="bg1"/>
                </a:solidFill>
              </a:rPr>
              <a:t>Consolidarea capacităților ASP-urilor</a:t>
            </a:r>
            <a:endParaRPr lang="de-DE" sz="1400" b="1" dirty="0">
              <a:solidFill>
                <a:schemeClr val="bg1"/>
              </a:solidFill>
            </a:endParaRPr>
          </a:p>
        </p:txBody>
      </p:sp>
      <p:sp>
        <p:nvSpPr>
          <p:cNvPr id="22" name="Rechteck: abgerundete Ecken 21">
            <a:extLst>
              <a:ext uri="{FF2B5EF4-FFF2-40B4-BE49-F238E27FC236}">
                <a16:creationId xmlns="" xmlns:a16="http://schemas.microsoft.com/office/drawing/2014/main" id="{86562600-1637-4F3F-9AA9-A945A36EB04E}"/>
              </a:ext>
            </a:extLst>
          </p:cNvPr>
          <p:cNvSpPr/>
          <p:nvPr/>
        </p:nvSpPr>
        <p:spPr>
          <a:xfrm>
            <a:off x="8229591" y="4172419"/>
            <a:ext cx="1708879" cy="798101"/>
          </a:xfrm>
          <a:prstGeom prst="roundRect">
            <a:avLst/>
          </a:prstGeom>
          <a:solidFill>
            <a:srgbClr val="008D36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o-RO" sz="1400" b="1" dirty="0">
                <a:solidFill>
                  <a:schemeClr val="bg1"/>
                </a:solidFill>
              </a:rPr>
              <a:t>Recomandări de politici pentru viitor</a:t>
            </a:r>
            <a:endParaRPr lang="de-DE" sz="1400" b="1" dirty="0">
              <a:solidFill>
                <a:schemeClr val="bg1"/>
              </a:solidFill>
            </a:endParaRPr>
          </a:p>
        </p:txBody>
      </p:sp>
      <p:sp>
        <p:nvSpPr>
          <p:cNvPr id="23" name="Pfeil: nach rechts 22">
            <a:extLst>
              <a:ext uri="{FF2B5EF4-FFF2-40B4-BE49-F238E27FC236}">
                <a16:creationId xmlns="" xmlns:a16="http://schemas.microsoft.com/office/drawing/2014/main" id="{204A913A-562D-4251-A612-BFA616DFB522}"/>
              </a:ext>
            </a:extLst>
          </p:cNvPr>
          <p:cNvSpPr/>
          <p:nvPr/>
        </p:nvSpPr>
        <p:spPr>
          <a:xfrm>
            <a:off x="3840592" y="4316819"/>
            <a:ext cx="970625" cy="359764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Pfeil: nach rechts 23">
            <a:extLst>
              <a:ext uri="{FF2B5EF4-FFF2-40B4-BE49-F238E27FC236}">
                <a16:creationId xmlns="" xmlns:a16="http://schemas.microsoft.com/office/drawing/2014/main" id="{87F82F67-A8E8-4962-B71C-8EDE0D248101}"/>
              </a:ext>
            </a:extLst>
          </p:cNvPr>
          <p:cNvSpPr/>
          <p:nvPr/>
        </p:nvSpPr>
        <p:spPr>
          <a:xfrm>
            <a:off x="6889220" y="4331809"/>
            <a:ext cx="970625" cy="359764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Pfeil: nach links und rechts 3">
            <a:extLst>
              <a:ext uri="{FF2B5EF4-FFF2-40B4-BE49-F238E27FC236}">
                <a16:creationId xmlns="" xmlns:a16="http://schemas.microsoft.com/office/drawing/2014/main" id="{16315F71-8524-4102-8C16-054453415F04}"/>
              </a:ext>
            </a:extLst>
          </p:cNvPr>
          <p:cNvSpPr/>
          <p:nvPr/>
        </p:nvSpPr>
        <p:spPr>
          <a:xfrm>
            <a:off x="1575193" y="4988030"/>
            <a:ext cx="8874230" cy="1038357"/>
          </a:xfrm>
          <a:prstGeom prst="leftRightArrow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/>
              <a:t>Angajarea tuturor părților interesate</a:t>
            </a:r>
            <a:r>
              <a:rPr lang="de-DE" sz="2000" b="1" dirty="0"/>
              <a:t>: </a:t>
            </a:r>
            <a:r>
              <a:rPr lang="en-US" sz="2000" b="1" dirty="0" err="1" smtClean="0"/>
              <a:t>producatori</a:t>
            </a:r>
            <a:r>
              <a:rPr lang="ro-RO" sz="2000" b="1" dirty="0" smtClean="0"/>
              <a:t>, </a:t>
            </a:r>
            <a:r>
              <a:rPr lang="ro-RO" sz="2000" b="1" dirty="0"/>
              <a:t>ASP-uri, </a:t>
            </a:r>
            <a:r>
              <a:rPr lang="en-US" sz="2000" b="1" dirty="0" err="1" smtClean="0"/>
              <a:t>utilizatori</a:t>
            </a:r>
            <a:r>
              <a:rPr lang="ro-RO" sz="2000" b="1" dirty="0" smtClean="0"/>
              <a:t> </a:t>
            </a:r>
            <a:r>
              <a:rPr lang="ro-RO" sz="2000" b="1" dirty="0"/>
              <a:t>finali, factori de decizie politică</a:t>
            </a:r>
            <a:endParaRPr lang="de-DE" sz="2000" b="1" dirty="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307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7" grpId="0" animBg="1"/>
      <p:bldP spid="9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18" grpId="0" animBg="1"/>
      <p:bldP spid="21" grpId="0" animBg="1"/>
      <p:bldP spid="22" grpId="0" animBg="1"/>
      <p:bldP spid="23" grpId="0" animBg="1"/>
      <p:bldP spid="24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8010659" y="1738648"/>
            <a:ext cx="3374265" cy="1416676"/>
          </a:xfrm>
        </p:spPr>
        <p:txBody>
          <a:bodyPr>
            <a:noAutofit/>
          </a:bodyPr>
          <a:lstStyle/>
          <a:p>
            <a:pPr algn="ctr"/>
            <a:r>
              <a:rPr lang="ro-RO" sz="2000" dirty="0" smtClean="0">
                <a:solidFill>
                  <a:srgbClr val="FF0000"/>
                </a:solidFill>
              </a:rPr>
              <a:t>Diagram</a:t>
            </a:r>
            <a:r>
              <a:rPr lang="en-US" sz="2000" dirty="0" err="1" smtClean="0">
                <a:solidFill>
                  <a:srgbClr val="FF0000"/>
                </a:solidFill>
              </a:rPr>
              <a:t>ele</a:t>
            </a:r>
            <a:r>
              <a:rPr lang="ro-RO" sz="2000" dirty="0" smtClean="0">
                <a:solidFill>
                  <a:srgbClr val="FF0000"/>
                </a:solidFill>
              </a:rPr>
              <a:t> </a:t>
            </a:r>
            <a:r>
              <a:rPr lang="ro-RO" sz="2000" dirty="0" smtClean="0">
                <a:solidFill>
                  <a:srgbClr val="FF0000"/>
                </a:solidFill>
              </a:rPr>
              <a:t>de </a:t>
            </a:r>
            <a:r>
              <a:rPr lang="en-US" sz="2000" dirty="0" smtClean="0">
                <a:solidFill>
                  <a:srgbClr val="FF0000"/>
                </a:solidFill>
              </a:rPr>
              <a:t>f</a:t>
            </a:r>
            <a:r>
              <a:rPr lang="ro-RO" sz="2000" dirty="0" smtClean="0">
                <a:solidFill>
                  <a:srgbClr val="FF0000"/>
                </a:solidFill>
              </a:rPr>
              <a:t>lux </a:t>
            </a:r>
            <a:r>
              <a:rPr lang="ro-RO" sz="2000" dirty="0" smtClean="0">
                <a:solidFill>
                  <a:srgbClr val="FF0000"/>
                </a:solidFill>
              </a:rPr>
              <a:t>de </a:t>
            </a:r>
            <a:r>
              <a:rPr lang="en-US" sz="2000" dirty="0" smtClean="0">
                <a:solidFill>
                  <a:srgbClr val="FF0000"/>
                </a:solidFill>
              </a:rPr>
              <a:t>l</a:t>
            </a:r>
            <a:r>
              <a:rPr lang="ro-RO" sz="2000" dirty="0" smtClean="0">
                <a:solidFill>
                  <a:srgbClr val="FF0000"/>
                </a:solidFill>
              </a:rPr>
              <a:t>ucru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/>
              <a:t>pentru</a:t>
            </a:r>
            <a:r>
              <a:rPr lang="en-US" sz="2000" dirty="0" smtClean="0"/>
              <a:t> </a:t>
            </a:r>
            <a:r>
              <a:rPr lang="en-US" sz="2000" dirty="0" err="1" smtClean="0"/>
              <a:t>verficarea</a:t>
            </a:r>
            <a:r>
              <a:rPr lang="en-US" sz="2000" dirty="0" smtClean="0"/>
              <a:t> </a:t>
            </a:r>
            <a:r>
              <a:rPr lang="en-US" sz="2000" dirty="0" err="1" smtClean="0"/>
              <a:t>conformitatii</a:t>
            </a:r>
            <a:endParaRPr lang="de-AT" sz="2000" dirty="0"/>
          </a:p>
        </p:txBody>
      </p:sp>
      <p:pic>
        <p:nvPicPr>
          <p:cNvPr id="4" name="Grafik 3">
            <a:extLst>
              <a:ext uri="{FF2B5EF4-FFF2-40B4-BE49-F238E27FC236}">
                <a16:creationId xmlns="" xmlns:a16="http://schemas.microsoft.com/office/drawing/2014/main" id="{476F4D9E-1A9D-47E1-97AF-963C76CA95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326" y="1426238"/>
            <a:ext cx="7064092" cy="4552629"/>
          </a:xfrm>
          <a:prstGeom prst="rect">
            <a:avLst/>
          </a:prstGeom>
        </p:spPr>
      </p:pic>
      <p:sp>
        <p:nvSpPr>
          <p:cNvPr id="6" name="Inhaltsplatzhalter 7">
            <a:extLst>
              <a:ext uri="{FF2B5EF4-FFF2-40B4-BE49-F238E27FC236}">
                <a16:creationId xmlns="" xmlns:a16="http://schemas.microsoft.com/office/drawing/2014/main" id="{BB3435EB-6933-40CA-9964-0D0AE23D90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07418" y="3702552"/>
            <a:ext cx="3902299" cy="2074372"/>
          </a:xfrm>
        </p:spPr>
        <p:txBody>
          <a:bodyPr/>
          <a:lstStyle/>
          <a:p>
            <a:pPr marL="0" indent="0">
              <a:buNone/>
            </a:pPr>
            <a:r>
              <a:rPr lang="ro-RO" b="1" dirty="0" smtClean="0"/>
              <a:t>Ultim</a:t>
            </a:r>
            <a:r>
              <a:rPr lang="en-US" b="1" dirty="0" err="1" smtClean="0"/>
              <a:t>ele</a:t>
            </a:r>
            <a:r>
              <a:rPr lang="ro-RO" b="1" dirty="0" smtClean="0"/>
              <a:t> versiun</a:t>
            </a:r>
            <a:r>
              <a:rPr lang="en-US" b="1" dirty="0" smtClean="0"/>
              <a:t>i</a:t>
            </a:r>
            <a:r>
              <a:rPr lang="ro-RO" b="1" dirty="0" smtClean="0"/>
              <a:t> po</a:t>
            </a:r>
            <a:r>
              <a:rPr lang="en-US" b="1" dirty="0" smtClean="0"/>
              <a:t>t</a:t>
            </a:r>
            <a:r>
              <a:rPr lang="ro-RO" b="1" dirty="0" smtClean="0"/>
              <a:t> </a:t>
            </a:r>
            <a:r>
              <a:rPr lang="ro-RO" b="1" dirty="0"/>
              <a:t>fi </a:t>
            </a:r>
            <a:r>
              <a:rPr lang="ro-RO" b="1" dirty="0" smtClean="0"/>
              <a:t>descărcat</a:t>
            </a:r>
            <a:r>
              <a:rPr lang="en-US" b="1" dirty="0" smtClean="0"/>
              <a:t>e</a:t>
            </a:r>
            <a:r>
              <a:rPr lang="de-AT" b="1" dirty="0" smtClean="0"/>
              <a:t>:</a:t>
            </a:r>
            <a:endParaRPr lang="de-AT" b="1" dirty="0"/>
          </a:p>
          <a:p>
            <a:pPr marL="0" indent="0">
              <a:buNone/>
            </a:pPr>
            <a:r>
              <a:rPr lang="de-AT" b="1" dirty="0">
                <a:hlinkClick r:id="rId3"/>
              </a:rPr>
              <a:t>http://</a:t>
            </a:r>
            <a:r>
              <a:rPr lang="de-AT" b="1" dirty="0" smtClean="0">
                <a:hlinkClick r:id="rId3"/>
              </a:rPr>
              <a:t>www.intas-testing.eu/project-documents</a:t>
            </a:r>
            <a:endParaRPr lang="de-AT" b="1" dirty="0" smtClean="0"/>
          </a:p>
          <a:p>
            <a:pPr marL="0" indent="0">
              <a:buNone/>
            </a:pPr>
            <a:endParaRPr lang="de-AT" b="1" dirty="0"/>
          </a:p>
          <a:p>
            <a:pPr marL="265113" indent="-265113"/>
            <a:endParaRPr lang="en-US" dirty="0"/>
          </a:p>
          <a:p>
            <a:pPr marL="811212" indent="0">
              <a:buNone/>
            </a:pPr>
            <a:endParaRPr lang="de-AT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76830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/>
              <a:t>M</a:t>
            </a:r>
            <a:r>
              <a:rPr lang="ro-RO" sz="3200" dirty="0" smtClean="0"/>
              <a:t>etodologie </a:t>
            </a:r>
            <a:r>
              <a:rPr lang="ro-RO" sz="3200" dirty="0"/>
              <a:t>valabilă și pentru </a:t>
            </a:r>
            <a:r>
              <a:rPr lang="ro-RO" sz="3200" dirty="0" smtClean="0"/>
              <a:t>„</a:t>
            </a:r>
            <a:r>
              <a:rPr lang="ro-RO" sz="3200" dirty="0"/>
              <a:t>produse” mari</a:t>
            </a:r>
            <a:endParaRPr lang="de-AT" sz="3200" dirty="0"/>
          </a:p>
        </p:txBody>
      </p:sp>
      <p:sp>
        <p:nvSpPr>
          <p:cNvPr id="8" name="Obdélník 3">
            <a:extLst>
              <a:ext uri="{FF2B5EF4-FFF2-40B4-BE49-F238E27FC236}">
                <a16:creationId xmlns="" xmlns:a16="http://schemas.microsoft.com/office/drawing/2014/main" id="{4A5068C0-C6BA-40B1-B779-7080C7921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31250" y="519113"/>
            <a:ext cx="1479550" cy="31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endParaRPr lang="en-US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Pfeil: nach unten 3">
            <a:extLst>
              <a:ext uri="{FF2B5EF4-FFF2-40B4-BE49-F238E27FC236}">
                <a16:creationId xmlns="" xmlns:a16="http://schemas.microsoft.com/office/drawing/2014/main" id="{7F2FD93F-727B-4C60-9756-33BF59B59409}"/>
              </a:ext>
            </a:extLst>
          </p:cNvPr>
          <p:cNvSpPr/>
          <p:nvPr/>
        </p:nvSpPr>
        <p:spPr>
          <a:xfrm>
            <a:off x="2612032" y="1888917"/>
            <a:ext cx="6835515" cy="4328056"/>
          </a:xfrm>
          <a:prstGeom prst="downArrow">
            <a:avLst>
              <a:gd name="adj1" fmla="val 63925"/>
              <a:gd name="adj2" fmla="val 23348"/>
            </a:avLst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o-RO" b="1" dirty="0"/>
              <a:t>Abordare comună pentru produsele mari: </a:t>
            </a:r>
            <a:endParaRPr lang="de-DE" b="1" dirty="0"/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o-RO" b="1" dirty="0"/>
              <a:t>Screening de piață </a:t>
            </a:r>
            <a:r>
              <a:rPr lang="de-DE" b="1" dirty="0"/>
              <a:t>&amp; </a:t>
            </a:r>
            <a:r>
              <a:rPr lang="ro-RO" b="1" dirty="0"/>
              <a:t>realizarea profilului riscului pentru actorii economici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o-RO" b="1" dirty="0"/>
              <a:t>Inspecția documentației </a:t>
            </a:r>
            <a:r>
              <a:rPr lang="de-DE" b="1" dirty="0"/>
              <a:t>(incl </a:t>
            </a:r>
            <a:r>
              <a:rPr lang="de-DE" b="1" dirty="0" smtClean="0"/>
              <a:t>. </a:t>
            </a:r>
            <a:r>
              <a:rPr lang="ro-RO" b="1" dirty="0" smtClean="0"/>
              <a:t>verificarea </a:t>
            </a:r>
            <a:r>
              <a:rPr lang="ro-RO" b="1" dirty="0"/>
              <a:t>plăcii de proiectare</a:t>
            </a:r>
            <a:r>
              <a:rPr lang="de-DE" b="1" dirty="0"/>
              <a:t>)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DE" b="1" dirty="0"/>
              <a:t>Te</a:t>
            </a:r>
            <a:r>
              <a:rPr lang="ro-RO" b="1" dirty="0"/>
              <a:t>starea în laboratoare independente</a:t>
            </a:r>
            <a:endParaRPr lang="de-DE" b="1" dirty="0"/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de-DE" b="1" dirty="0"/>
              <a:t>Tes</a:t>
            </a:r>
            <a:r>
              <a:rPr lang="ro-RO" b="1" dirty="0"/>
              <a:t>tarea la sediul producătorului cu echipament și personal independent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o-RO" b="1" dirty="0"/>
              <a:t>Testare în combinație  producător/ evaluare utilizator final (</a:t>
            </a:r>
            <a:r>
              <a:rPr lang="ro-RO" b="1" dirty="0" err="1"/>
              <a:t>witness</a:t>
            </a:r>
            <a:r>
              <a:rPr lang="ro-RO" b="1" dirty="0"/>
              <a:t> test)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o-RO" b="1" dirty="0"/>
              <a:t>Testare in-</a:t>
            </a:r>
            <a:r>
              <a:rPr lang="ro-RO" b="1" dirty="0" err="1"/>
              <a:t>situ</a:t>
            </a:r>
            <a:r>
              <a:rPr lang="ro-RO" b="1" dirty="0"/>
              <a:t> (înainte de punerea în funcțiune) cu auto-laboratorul</a:t>
            </a:r>
            <a:endParaRPr lang="de-DE" b="1" dirty="0"/>
          </a:p>
        </p:txBody>
      </p:sp>
      <p:sp>
        <p:nvSpPr>
          <p:cNvPr id="10" name="Rechteck: abgerundete Ecken 9">
            <a:extLst>
              <a:ext uri="{FF2B5EF4-FFF2-40B4-BE49-F238E27FC236}">
                <a16:creationId xmlns="" xmlns:a16="http://schemas.microsoft.com/office/drawing/2014/main" id="{F271AC72-426F-448E-985B-7B79D5B3B827}"/>
              </a:ext>
            </a:extLst>
          </p:cNvPr>
          <p:cNvSpPr/>
          <p:nvPr/>
        </p:nvSpPr>
        <p:spPr>
          <a:xfrm>
            <a:off x="1903457" y="1675501"/>
            <a:ext cx="1650275" cy="426832"/>
          </a:xfrm>
          <a:prstGeom prst="roundRect">
            <a:avLst/>
          </a:prstGeom>
          <a:solidFill>
            <a:srgbClr val="95C11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>
                <a:solidFill>
                  <a:schemeClr val="bg1"/>
                </a:solidFill>
              </a:rPr>
              <a:t>Transformatoare</a:t>
            </a:r>
            <a:endParaRPr lang="de-DE" sz="1600" b="1" dirty="0">
              <a:solidFill>
                <a:schemeClr val="bg1"/>
              </a:solidFill>
            </a:endParaRPr>
          </a:p>
        </p:txBody>
      </p:sp>
      <p:sp>
        <p:nvSpPr>
          <p:cNvPr id="11" name="Rechteck: abgerundete Ecken 10">
            <a:extLst>
              <a:ext uri="{FF2B5EF4-FFF2-40B4-BE49-F238E27FC236}">
                <a16:creationId xmlns="" xmlns:a16="http://schemas.microsoft.com/office/drawing/2014/main" id="{6BB1B78F-0F31-4A3E-B191-5AA2D5949F25}"/>
              </a:ext>
            </a:extLst>
          </p:cNvPr>
          <p:cNvSpPr/>
          <p:nvPr/>
        </p:nvSpPr>
        <p:spPr>
          <a:xfrm>
            <a:off x="8854190" y="1675501"/>
            <a:ext cx="1356610" cy="426832"/>
          </a:xfrm>
          <a:prstGeom prst="roundRect">
            <a:avLst/>
          </a:prstGeom>
          <a:solidFill>
            <a:srgbClr val="95C11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b="1" dirty="0">
                <a:solidFill>
                  <a:schemeClr val="bg1"/>
                </a:solidFill>
              </a:rPr>
              <a:t>Ventilatoare</a:t>
            </a:r>
            <a:endParaRPr lang="de-DE" sz="1600" b="1" dirty="0">
              <a:solidFill>
                <a:schemeClr val="bg1"/>
              </a:solidFill>
            </a:endParaRPr>
          </a:p>
        </p:txBody>
      </p:sp>
      <p:sp>
        <p:nvSpPr>
          <p:cNvPr id="12" name="Inhaltsplatzhalter 7">
            <a:extLst>
              <a:ext uri="{FF2B5EF4-FFF2-40B4-BE49-F238E27FC236}">
                <a16:creationId xmlns="" xmlns:a16="http://schemas.microsoft.com/office/drawing/2014/main" id="{F3E3752F-89EE-4E18-86E8-2C4FFF85D6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8833" y="2200677"/>
            <a:ext cx="2038662" cy="3435625"/>
          </a:xfrm>
        </p:spPr>
        <p:txBody>
          <a:bodyPr/>
          <a:lstStyle/>
          <a:p>
            <a:pPr marL="179388" indent="-179388"/>
            <a:r>
              <a:rPr lang="en-US" sz="1400" dirty="0" smtClean="0"/>
              <a:t>Nr. </a:t>
            </a:r>
            <a:r>
              <a:rPr lang="en-US" sz="1400" dirty="0"/>
              <a:t>m</a:t>
            </a:r>
            <a:r>
              <a:rPr lang="en-US" sz="1400" dirty="0" smtClean="0"/>
              <a:t>are de l</a:t>
            </a:r>
            <a:r>
              <a:rPr lang="ro-RO" sz="1400" dirty="0" smtClean="0"/>
              <a:t>aboratoare </a:t>
            </a:r>
            <a:r>
              <a:rPr lang="ro-RO" sz="1400" dirty="0"/>
              <a:t>neacreditate ale producătorilor</a:t>
            </a:r>
          </a:p>
          <a:p>
            <a:pPr marL="179388" indent="-179388"/>
            <a:endParaRPr lang="de-DE" sz="1400" dirty="0"/>
          </a:p>
          <a:p>
            <a:pPr marL="179388" indent="-179388"/>
            <a:r>
              <a:rPr lang="de-DE" sz="1400" dirty="0" smtClean="0"/>
              <a:t>Metodologia este </a:t>
            </a:r>
            <a:r>
              <a:rPr lang="ro-RO" sz="1400" dirty="0"/>
              <a:t>aproape o procedură standard</a:t>
            </a:r>
          </a:p>
          <a:p>
            <a:pPr marL="179388" indent="-179388"/>
            <a:endParaRPr lang="de-DE" sz="1400" dirty="0"/>
          </a:p>
          <a:p>
            <a:pPr marL="179388" indent="-179388"/>
            <a:r>
              <a:rPr lang="ro-RO" sz="1400" dirty="0">
                <a:solidFill>
                  <a:srgbClr val="FF0000"/>
                </a:solidFill>
              </a:rPr>
              <a:t>Lipsa standardelor tehnologice pentru testarea in-</a:t>
            </a:r>
            <a:r>
              <a:rPr lang="ro-RO" sz="1400" dirty="0" err="1">
                <a:solidFill>
                  <a:srgbClr val="FF0000"/>
                </a:solidFill>
              </a:rPr>
              <a:t>situ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13" name="Inhaltsplatzhalter 7">
            <a:extLst>
              <a:ext uri="{FF2B5EF4-FFF2-40B4-BE49-F238E27FC236}">
                <a16:creationId xmlns="" xmlns:a16="http://schemas.microsoft.com/office/drawing/2014/main" id="{97CF0A86-7859-42BA-8DCF-E931EF1A8957}"/>
              </a:ext>
            </a:extLst>
          </p:cNvPr>
          <p:cNvSpPr txBox="1">
            <a:spLocks/>
          </p:cNvSpPr>
          <p:nvPr/>
        </p:nvSpPr>
        <p:spPr bwMode="auto">
          <a:xfrm>
            <a:off x="8731250" y="2200676"/>
            <a:ext cx="2255520" cy="343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Geneva" charset="-128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rgbClr val="1E1C11"/>
                </a:solidFill>
                <a:latin typeface="+mn-lt"/>
                <a:ea typeface="Geneva" charset="-128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Geneva" charset="-128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rgbClr val="1E1C11"/>
                </a:solidFill>
                <a:latin typeface="+mn-lt"/>
                <a:ea typeface="Geneva" charset="-128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rgbClr val="1E1C11"/>
                </a:solidFill>
                <a:latin typeface="+mn-lt"/>
                <a:ea typeface="Geneva" charset="-128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9388" indent="-179388"/>
            <a:r>
              <a:rPr lang="en-US" sz="1400" dirty="0" smtClean="0"/>
              <a:t>Nr. </a:t>
            </a:r>
            <a:r>
              <a:rPr lang="ro-RO" sz="1400" dirty="0" smtClean="0"/>
              <a:t>laboratoarelor </a:t>
            </a:r>
            <a:r>
              <a:rPr lang="ro-RO" sz="1400" dirty="0"/>
              <a:t>acreditate </a:t>
            </a:r>
            <a:r>
              <a:rPr lang="ro-RO" sz="1400" dirty="0" smtClean="0"/>
              <a:t>ale </a:t>
            </a:r>
            <a:r>
              <a:rPr lang="ro-RO" sz="1400" dirty="0"/>
              <a:t>producătorilor este în </a:t>
            </a:r>
            <a:r>
              <a:rPr lang="ro-RO" sz="1400" dirty="0" smtClean="0"/>
              <a:t>creștere</a:t>
            </a:r>
            <a:endParaRPr lang="en-US" sz="1400" dirty="0" smtClean="0"/>
          </a:p>
          <a:p>
            <a:pPr marL="0" indent="0">
              <a:buNone/>
            </a:pPr>
            <a:endParaRPr lang="de-DE" sz="1400" dirty="0"/>
          </a:p>
          <a:p>
            <a:pPr marL="179388" indent="-179388"/>
            <a:r>
              <a:rPr lang="ro-RO" sz="1400" dirty="0" smtClean="0"/>
              <a:t>Testarea </a:t>
            </a:r>
            <a:r>
              <a:rPr lang="ro-RO" sz="1400" dirty="0"/>
              <a:t>la sarcină parțială / viteză redusă + </a:t>
            </a:r>
            <a:r>
              <a:rPr lang="ro-RO" sz="1400" dirty="0" smtClean="0"/>
              <a:t>extrapolări</a:t>
            </a:r>
            <a:endParaRPr lang="en-US" sz="1400" dirty="0" smtClean="0"/>
          </a:p>
          <a:p>
            <a:pPr marL="0" indent="0">
              <a:buNone/>
            </a:pPr>
            <a:endParaRPr lang="ro-RO" sz="1400" dirty="0"/>
          </a:p>
          <a:p>
            <a:pPr marL="179388" indent="-179388"/>
            <a:r>
              <a:rPr lang="ro-RO" sz="1400" dirty="0">
                <a:solidFill>
                  <a:srgbClr val="FF0000"/>
                </a:solidFill>
              </a:rPr>
              <a:t>Testarea machetei </a:t>
            </a:r>
            <a:r>
              <a:rPr lang="de-DE" sz="1400" dirty="0">
                <a:solidFill>
                  <a:srgbClr val="FF0000"/>
                </a:solidFill>
              </a:rPr>
              <a:t>+ extrapol</a:t>
            </a:r>
            <a:r>
              <a:rPr lang="ro-RO" sz="1400" dirty="0" smtClean="0">
                <a:solidFill>
                  <a:srgbClr val="FF0000"/>
                </a:solidFill>
              </a:rPr>
              <a:t>ări</a:t>
            </a:r>
            <a:endParaRPr lang="en-US" sz="1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de-DE" sz="1400" dirty="0">
              <a:solidFill>
                <a:srgbClr val="FF0000"/>
              </a:solidFill>
            </a:endParaRPr>
          </a:p>
          <a:p>
            <a:pPr marL="179388" indent="-179388"/>
            <a:r>
              <a:rPr lang="ro-RO" sz="1400" dirty="0"/>
              <a:t>Verificarea proiectării </a:t>
            </a:r>
            <a:endParaRPr lang="en-US" sz="1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2065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785611" y="1270657"/>
            <a:ext cx="10568189" cy="596779"/>
          </a:xfrm>
        </p:spPr>
        <p:txBody>
          <a:bodyPr>
            <a:normAutofit fontScale="90000"/>
          </a:bodyPr>
          <a:lstStyle/>
          <a:p>
            <a:pPr algn="just"/>
            <a:r>
              <a:rPr lang="ro-RO" sz="2400" u="sng" dirty="0"/>
              <a:t>Consolidarea capacității ASP </a:t>
            </a:r>
            <a:r>
              <a:rPr lang="ro-RO" sz="2400" dirty="0"/>
              <a:t>reprezintă un element cheie pentru </a:t>
            </a:r>
            <a:r>
              <a:rPr lang="en-US" sz="2400" dirty="0" smtClean="0"/>
              <a:t>in</a:t>
            </a:r>
            <a:r>
              <a:rPr lang="ro-RO" sz="2400" dirty="0" smtClean="0"/>
              <a:t> </a:t>
            </a:r>
            <a:r>
              <a:rPr lang="ro-RO" sz="2400" dirty="0"/>
              <a:t>evaluarea conformității</a:t>
            </a:r>
            <a:endParaRPr lang="de-AT" sz="2400" dirty="0"/>
          </a:p>
        </p:txBody>
      </p:sp>
      <p:sp>
        <p:nvSpPr>
          <p:cNvPr id="8" name="Inhaltsplatzhalter 7"/>
          <p:cNvSpPr>
            <a:spLocks noGrp="1"/>
          </p:cNvSpPr>
          <p:nvPr>
            <p:ph idx="1"/>
          </p:nvPr>
        </p:nvSpPr>
        <p:spPr>
          <a:xfrm>
            <a:off x="1715729" y="2033292"/>
            <a:ext cx="8495071" cy="4061070"/>
          </a:xfrm>
        </p:spPr>
        <p:txBody>
          <a:bodyPr>
            <a:normAutofit lnSpcReduction="10000"/>
          </a:bodyPr>
          <a:lstStyle/>
          <a:p>
            <a:pPr algn="just">
              <a:spcBef>
                <a:spcPts val="1200"/>
              </a:spcBef>
            </a:pPr>
            <a:r>
              <a:rPr lang="ro-RO" sz="2200" dirty="0"/>
              <a:t>În prezent, </a:t>
            </a:r>
            <a:r>
              <a:rPr lang="ro-RO" sz="2200" b="1" dirty="0">
                <a:solidFill>
                  <a:srgbClr val="FF0000"/>
                </a:solidFill>
              </a:rPr>
              <a:t>ASP-urile nu au suficiente resurse </a:t>
            </a:r>
            <a:r>
              <a:rPr lang="ro-RO" sz="2200" dirty="0"/>
              <a:t>și, prin urmare, </a:t>
            </a:r>
            <a:r>
              <a:rPr lang="ro-RO" sz="2200" u="sng" dirty="0"/>
              <a:t>nu sunt capabile să impună, într-un mod eficient, respectarea </a:t>
            </a:r>
            <a:r>
              <a:rPr lang="ro-RO" sz="2200" u="sng" dirty="0" err="1"/>
              <a:t>reglemetărilor</a:t>
            </a:r>
            <a:r>
              <a:rPr lang="ro-RO" sz="2200" u="sng" dirty="0"/>
              <a:t> </a:t>
            </a:r>
            <a:r>
              <a:rPr lang="ro-RO" sz="2200" dirty="0"/>
              <a:t>privind proiectarea ecologică   </a:t>
            </a:r>
          </a:p>
          <a:p>
            <a:pPr algn="just">
              <a:spcBef>
                <a:spcPts val="1200"/>
              </a:spcBef>
            </a:pPr>
            <a:r>
              <a:rPr lang="ro-RO" sz="2200" dirty="0"/>
              <a:t>În mod ideal, ASP ar trebui să obțină finanțări conform principiului: costul marginal al economiei de energiei prin creșterea conformității cu cerințele de reglementare este egal cu costul marginal al furnizării energiei</a:t>
            </a:r>
          </a:p>
          <a:p>
            <a:pPr algn="just">
              <a:spcBef>
                <a:spcPts val="1200"/>
              </a:spcBef>
            </a:pPr>
            <a:r>
              <a:rPr lang="de-DE" sz="2200" dirty="0"/>
              <a:t>Ar elibera resurse care ar crește în mod substanțial capacitatea </a:t>
            </a:r>
            <a:r>
              <a:rPr lang="ro-RO" sz="2200" dirty="0"/>
              <a:t>ASP</a:t>
            </a:r>
            <a:r>
              <a:rPr lang="de-DE" sz="2200" dirty="0"/>
              <a:t> de a asigura conformitatea cu cerințele pe scară largă </a:t>
            </a:r>
          </a:p>
          <a:p>
            <a:pPr algn="just">
              <a:spcBef>
                <a:spcPts val="1200"/>
              </a:spcBef>
            </a:pPr>
            <a:r>
              <a:rPr lang="ro-RO" sz="2200" dirty="0" smtClean="0"/>
              <a:t>Este esențială </a:t>
            </a:r>
            <a:r>
              <a:rPr lang="en-US" sz="2200" dirty="0" smtClean="0"/>
              <a:t>o</a:t>
            </a:r>
            <a:r>
              <a:rPr lang="ro-RO" sz="2200" dirty="0" smtClean="0"/>
              <a:t> </a:t>
            </a:r>
            <a:r>
              <a:rPr lang="ro-RO" sz="2200" dirty="0"/>
              <a:t>mai bună cooperare între ASP-uri, la nivel UE, </a:t>
            </a:r>
            <a:r>
              <a:rPr lang="en-US" sz="2200" dirty="0" err="1" smtClean="0"/>
              <a:t>ce</a:t>
            </a:r>
            <a:r>
              <a:rPr lang="en-US" sz="2200" dirty="0" smtClean="0"/>
              <a:t> </a:t>
            </a:r>
            <a:r>
              <a:rPr lang="en-US" sz="2200" dirty="0" err="1" smtClean="0"/>
              <a:t>ar</a:t>
            </a:r>
            <a:r>
              <a:rPr lang="ro-RO" sz="2200" dirty="0" smtClean="0"/>
              <a:t> </a:t>
            </a:r>
            <a:r>
              <a:rPr lang="ro-RO" sz="2200" dirty="0"/>
              <a:t>duce la dezvoltarea unor mecanisme și cadre </a:t>
            </a:r>
            <a:r>
              <a:rPr lang="en-US" sz="2200" dirty="0" smtClean="0"/>
              <a:t>de </a:t>
            </a:r>
            <a:r>
              <a:rPr lang="en-US" sz="2200" dirty="0" err="1" smtClean="0"/>
              <a:t>cooperare</a:t>
            </a:r>
            <a:r>
              <a:rPr lang="en-US" sz="2200" dirty="0" smtClean="0"/>
              <a:t> </a:t>
            </a:r>
            <a:r>
              <a:rPr lang="ro-RO" sz="2200" dirty="0" smtClean="0"/>
              <a:t> </a:t>
            </a:r>
            <a:r>
              <a:rPr lang="ro-RO" sz="2200" dirty="0"/>
              <a:t>mai puternice. </a:t>
            </a:r>
            <a:r>
              <a:rPr lang="de-DE" sz="2200" dirty="0"/>
              <a:t>  </a:t>
            </a:r>
          </a:p>
        </p:txBody>
      </p:sp>
      <p:sp>
        <p:nvSpPr>
          <p:cNvPr id="10" name="Obdélník 3">
            <a:extLst>
              <a:ext uri="{FF2B5EF4-FFF2-40B4-BE49-F238E27FC236}">
                <a16:creationId xmlns="" xmlns:a16="http://schemas.microsoft.com/office/drawing/2014/main" id="{2A911B58-6BF4-45F3-B13A-3FE24A9120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31250" y="519113"/>
            <a:ext cx="1479550" cy="31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endParaRPr lang="en-US" sz="12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3080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sz="3200" dirty="0"/>
              <a:t>Îndrumare pas cu pas pentru ASP-uri</a:t>
            </a:r>
            <a:endParaRPr lang="de-AT" sz="3200" dirty="0"/>
          </a:p>
        </p:txBody>
      </p:sp>
      <p:sp>
        <p:nvSpPr>
          <p:cNvPr id="8" name="Inhaltsplatzhalter 7"/>
          <p:cNvSpPr>
            <a:spLocks noGrp="1"/>
          </p:cNvSpPr>
          <p:nvPr>
            <p:ph idx="1"/>
          </p:nvPr>
        </p:nvSpPr>
        <p:spPr>
          <a:xfrm>
            <a:off x="914400" y="2395498"/>
            <a:ext cx="9971697" cy="3245318"/>
          </a:xfrm>
        </p:spPr>
        <p:txBody>
          <a:bodyPr/>
          <a:lstStyle/>
          <a:p>
            <a:pPr marL="0" indent="0" algn="just">
              <a:buNone/>
            </a:pPr>
            <a:r>
              <a:rPr lang="ro-RO" b="1" dirty="0">
                <a:solidFill>
                  <a:srgbClr val="FF0000"/>
                </a:solidFill>
              </a:rPr>
              <a:t>ASP ar </a:t>
            </a:r>
            <a:r>
              <a:rPr lang="ro-RO" b="1" dirty="0" smtClean="0">
                <a:solidFill>
                  <a:srgbClr val="FF0000"/>
                </a:solidFill>
              </a:rPr>
              <a:t>trebui</a:t>
            </a:r>
            <a:r>
              <a:rPr lang="en-US" dirty="0" smtClean="0"/>
              <a:t>:</a:t>
            </a:r>
          </a:p>
          <a:p>
            <a:pPr algn="just">
              <a:buFont typeface="Wingdings" pitchFamily="2" charset="2"/>
              <a:buChar char="Ø"/>
            </a:pPr>
            <a:r>
              <a:rPr lang="ro-RO" dirty="0" smtClean="0"/>
              <a:t>să </a:t>
            </a:r>
            <a:r>
              <a:rPr lang="ro-RO" dirty="0"/>
              <a:t>realizeze o cercetare de piață pentru a identifica toți actorii relevanți de pe </a:t>
            </a:r>
            <a:r>
              <a:rPr lang="ro-RO" dirty="0" smtClean="0"/>
              <a:t>piață</a:t>
            </a:r>
            <a:endParaRPr lang="en-US" dirty="0" smtClean="0"/>
          </a:p>
          <a:p>
            <a:pPr algn="just">
              <a:buFont typeface="Wingdings" pitchFamily="2" charset="2"/>
              <a:buChar char="Ø"/>
            </a:pPr>
            <a:r>
              <a:rPr lang="ro-RO" dirty="0" smtClean="0"/>
              <a:t>să </a:t>
            </a:r>
            <a:r>
              <a:rPr lang="en-US" dirty="0" err="1" smtClean="0"/>
              <a:t>st</a:t>
            </a:r>
            <a:r>
              <a:rPr lang="ro-RO" dirty="0" smtClean="0"/>
              <a:t>abilească </a:t>
            </a:r>
            <a:r>
              <a:rPr lang="ro-RO" dirty="0"/>
              <a:t>relații cu producătorii, clienții și alte organisme de evaluare a conformității responsabile de transformatoare și activitățile vamale pentru unitățile importate din afara </a:t>
            </a:r>
            <a:r>
              <a:rPr lang="ro-RO" dirty="0" smtClean="0"/>
              <a:t>UE</a:t>
            </a:r>
            <a:endParaRPr lang="en-US" dirty="0" smtClean="0"/>
          </a:p>
          <a:p>
            <a:pPr algn="just">
              <a:buFont typeface="Wingdings" pitchFamily="2" charset="2"/>
              <a:buChar char="Ø"/>
            </a:pPr>
            <a:r>
              <a:rPr lang="ro-RO" dirty="0" smtClean="0"/>
              <a:t>să </a:t>
            </a:r>
            <a:r>
              <a:rPr lang="ro-RO" dirty="0"/>
              <a:t>informeze diferiții actori de pe </a:t>
            </a:r>
            <a:r>
              <a:rPr lang="ro-RO" dirty="0" smtClean="0"/>
              <a:t>pi</a:t>
            </a:r>
            <a:r>
              <a:rPr lang="en-US" dirty="0" smtClean="0"/>
              <a:t>a</a:t>
            </a:r>
            <a:r>
              <a:rPr lang="ro-RO" dirty="0" smtClean="0"/>
              <a:t>ță </a:t>
            </a:r>
            <a:r>
              <a:rPr lang="ro-RO" dirty="0"/>
              <a:t>cu privire la reglementările, procedurile de evaluare a conformității, informațiile despre produs și cerințele privind plăcuța de înregistrare în cadrul unor seminarii, cu ajutorul pagini web, a unor comunicate, etc.</a:t>
            </a:r>
          </a:p>
        </p:txBody>
      </p:sp>
      <p:sp>
        <p:nvSpPr>
          <p:cNvPr id="6" name="Rechteck: abgerundete Ecken 5">
            <a:extLst>
              <a:ext uri="{FF2B5EF4-FFF2-40B4-BE49-F238E27FC236}">
                <a16:creationId xmlns="" xmlns:a16="http://schemas.microsoft.com/office/drawing/2014/main" id="{5856E097-FDAD-4BB2-8206-C03BD66E7BE8}"/>
              </a:ext>
            </a:extLst>
          </p:cNvPr>
          <p:cNvSpPr/>
          <p:nvPr/>
        </p:nvSpPr>
        <p:spPr>
          <a:xfrm>
            <a:off x="8240333" y="1612820"/>
            <a:ext cx="2645764" cy="756073"/>
          </a:xfrm>
          <a:prstGeom prst="roundRect">
            <a:avLst/>
          </a:prstGeom>
          <a:solidFill>
            <a:srgbClr val="95C11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>
                <a:solidFill>
                  <a:schemeClr val="bg1"/>
                </a:solidFill>
              </a:rPr>
              <a:t>Cunoașterea pieței</a:t>
            </a:r>
            <a:r>
              <a:rPr lang="de-DE" sz="2000" b="1" dirty="0">
                <a:solidFill>
                  <a:schemeClr val="bg1"/>
                </a:solidFill>
              </a:rPr>
              <a:t>/ </a:t>
            </a:r>
            <a:r>
              <a:rPr lang="ro-RO" sz="2000" b="1" dirty="0">
                <a:solidFill>
                  <a:schemeClr val="bg1"/>
                </a:solidFill>
              </a:rPr>
              <a:t>informații generale</a:t>
            </a:r>
            <a:endParaRPr lang="de-DE" sz="2000" b="1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12225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sz="3200" dirty="0"/>
              <a:t>Îndrumare pas cu pas pentru ASP-uri</a:t>
            </a:r>
            <a:endParaRPr lang="de-AT" sz="3200" dirty="0"/>
          </a:p>
        </p:txBody>
      </p:sp>
      <p:sp>
        <p:nvSpPr>
          <p:cNvPr id="8" name="Inhaltsplatzhalter 7"/>
          <p:cNvSpPr>
            <a:spLocks noGrp="1"/>
          </p:cNvSpPr>
          <p:nvPr>
            <p:ph idx="1"/>
          </p:nvPr>
        </p:nvSpPr>
        <p:spPr>
          <a:xfrm>
            <a:off x="811368" y="2395498"/>
            <a:ext cx="10509161" cy="3245318"/>
          </a:xfrm>
        </p:spPr>
        <p:txBody>
          <a:bodyPr/>
          <a:lstStyle/>
          <a:p>
            <a:pPr marL="457200" indent="-457200" algn="just">
              <a:buFont typeface="+mj-lt"/>
              <a:buAutoNum type="arabicPeriod"/>
            </a:pPr>
            <a:r>
              <a:rPr lang="ro-RO" dirty="0"/>
              <a:t>Notificarea obligatorie din partea producătorului / importatorului a ASP privind faptul că unitatea a fost introdusă pe piață / este pregătită să fie plasată (~ 6 săptămâni înainte de </a:t>
            </a:r>
            <a:r>
              <a:rPr lang="ro-RO" dirty="0" smtClean="0"/>
              <a:t>livrare)</a:t>
            </a:r>
            <a:endParaRPr lang="ro-RO" dirty="0"/>
          </a:p>
          <a:p>
            <a:pPr marL="457200" indent="-457200" algn="just">
              <a:buFont typeface="+mj-lt"/>
              <a:buAutoNum type="arabicPeriod"/>
            </a:pPr>
            <a:r>
              <a:rPr lang="ro-RO" dirty="0"/>
              <a:t>Identificarea și clasificarea produselor pentru acțiuni suplimentare de verificare a conformității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o-RO" dirty="0"/>
              <a:t>Realizarea profilurilor de risc pentru producători și tipuri de produse pentru a evidenția resursele de verificare a conformității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o-RO" dirty="0"/>
              <a:t>eventual: vizite la sediul producătorilor pentru a le examina procedurile de evaluare </a:t>
            </a:r>
            <a:r>
              <a:rPr lang="ro-RO" dirty="0" smtClean="0"/>
              <a:t>a</a:t>
            </a:r>
            <a:r>
              <a:rPr lang="en-US" dirty="0" smtClean="0"/>
              <a:t> </a:t>
            </a:r>
            <a:r>
              <a:rPr lang="ro-RO" dirty="0" smtClean="0"/>
              <a:t>conformității </a:t>
            </a:r>
            <a:r>
              <a:rPr lang="ro-RO" dirty="0"/>
              <a:t>și sistemul de asigurare a calității</a:t>
            </a:r>
          </a:p>
        </p:txBody>
      </p:sp>
      <p:sp>
        <p:nvSpPr>
          <p:cNvPr id="6" name="Rechteck: abgerundete Ecken 5">
            <a:extLst>
              <a:ext uri="{FF2B5EF4-FFF2-40B4-BE49-F238E27FC236}">
                <a16:creationId xmlns="" xmlns:a16="http://schemas.microsoft.com/office/drawing/2014/main" id="{5856E097-FDAD-4BB2-8206-C03BD66E7BE8}"/>
              </a:ext>
            </a:extLst>
          </p:cNvPr>
          <p:cNvSpPr/>
          <p:nvPr/>
        </p:nvSpPr>
        <p:spPr>
          <a:xfrm>
            <a:off x="8773945" y="1450658"/>
            <a:ext cx="2645764" cy="756073"/>
          </a:xfrm>
          <a:prstGeom prst="roundRect">
            <a:avLst/>
          </a:prstGeom>
          <a:solidFill>
            <a:srgbClr val="95C11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>
                <a:solidFill>
                  <a:schemeClr val="bg1"/>
                </a:solidFill>
              </a:rPr>
              <a:t>Tehnici de s</a:t>
            </a:r>
            <a:r>
              <a:rPr lang="de-DE" sz="2000" b="1" dirty="0">
                <a:solidFill>
                  <a:schemeClr val="bg1"/>
                </a:solidFill>
              </a:rPr>
              <a:t>creening/ </a:t>
            </a:r>
            <a:r>
              <a:rPr lang="ro-RO" sz="2000" b="1" dirty="0">
                <a:solidFill>
                  <a:schemeClr val="bg1"/>
                </a:solidFill>
              </a:rPr>
              <a:t>selecția produselor</a:t>
            </a:r>
            <a:endParaRPr lang="de-DE" sz="2000" b="1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32118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sz="3200" dirty="0"/>
              <a:t>Îndrumare pas cu pas pentru ASP</a:t>
            </a:r>
            <a:endParaRPr lang="de-AT" sz="3200" dirty="0"/>
          </a:p>
        </p:txBody>
      </p:sp>
      <p:sp>
        <p:nvSpPr>
          <p:cNvPr id="6" name="Rechteck: abgerundete Ecken 5">
            <a:extLst>
              <a:ext uri="{FF2B5EF4-FFF2-40B4-BE49-F238E27FC236}">
                <a16:creationId xmlns="" xmlns:a16="http://schemas.microsoft.com/office/drawing/2014/main" id="{F4CC8490-A9A8-4B44-9E0F-C84EEA0D1141}"/>
              </a:ext>
            </a:extLst>
          </p:cNvPr>
          <p:cNvSpPr/>
          <p:nvPr/>
        </p:nvSpPr>
        <p:spPr>
          <a:xfrm>
            <a:off x="8773945" y="1276243"/>
            <a:ext cx="2645764" cy="756073"/>
          </a:xfrm>
          <a:prstGeom prst="roundRect">
            <a:avLst/>
          </a:prstGeom>
          <a:solidFill>
            <a:srgbClr val="95C11F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000" b="1" dirty="0" smtClean="0">
                <a:solidFill>
                  <a:schemeClr val="bg1"/>
                </a:solidFill>
              </a:rPr>
              <a:t>Te</a:t>
            </a:r>
            <a:r>
              <a:rPr lang="en-US" sz="2000" b="1" dirty="0" smtClean="0">
                <a:solidFill>
                  <a:schemeClr val="bg1"/>
                </a:solidFill>
              </a:rPr>
              <a:t>h</a:t>
            </a:r>
            <a:r>
              <a:rPr lang="ro-RO" sz="2000" b="1" dirty="0" smtClean="0">
                <a:solidFill>
                  <a:schemeClr val="bg1"/>
                </a:solidFill>
              </a:rPr>
              <a:t>nici </a:t>
            </a:r>
            <a:r>
              <a:rPr lang="ro-RO" sz="2000" b="1" dirty="0">
                <a:solidFill>
                  <a:schemeClr val="bg1"/>
                </a:solidFill>
              </a:rPr>
              <a:t>de screening</a:t>
            </a:r>
            <a:endParaRPr lang="de-DE" sz="2000" b="1" dirty="0">
              <a:solidFill>
                <a:schemeClr val="bg1"/>
              </a:solidFill>
            </a:endParaRPr>
          </a:p>
        </p:txBody>
      </p:sp>
      <p:sp>
        <p:nvSpPr>
          <p:cNvPr id="12" name="Obdélník 3">
            <a:extLst>
              <a:ext uri="{FF2B5EF4-FFF2-40B4-BE49-F238E27FC236}">
                <a16:creationId xmlns="" xmlns:a16="http://schemas.microsoft.com/office/drawing/2014/main" id="{9CA509D8-7609-4E55-ADFD-FE375EA89D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31250" y="519113"/>
            <a:ext cx="1479550" cy="757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ECI </a:t>
            </a:r>
          </a:p>
          <a:p>
            <a:pPr algn="ctr">
              <a:lnSpc>
                <a:spcPct val="120000"/>
              </a:lnSpc>
            </a:pPr>
            <a:r>
              <a:rPr lang="en-US" sz="1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Tomas Jezdinsky</a:t>
            </a:r>
          </a:p>
          <a:p>
            <a:pPr algn="ctr">
              <a:lnSpc>
                <a:spcPct val="120000"/>
              </a:lnSpc>
            </a:pPr>
            <a:r>
              <a:rPr lang="en-US" sz="12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13-02-2019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92759" y="2027789"/>
            <a:ext cx="10357313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o-RO" sz="2000" dirty="0"/>
              <a:t>Verificarea prin evaluarea calității documentației tehnice și a coerenței sale interne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o-RO" sz="2000" dirty="0"/>
              <a:t>Verificarea bazată pe calitatea și / sau independența rapoartelor de testare (de exemplu, dacă laboratoarele respectă standardele ISO, sunt acreditate, sunt terțe părți etc.)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o-RO" sz="2000" dirty="0"/>
              <a:t>Verificarea în colaborare cu alte autorități de supraveghere a pieței care efectuează inspecții pentru alte </a:t>
            </a:r>
            <a:r>
              <a:rPr lang="en-US" sz="2000" dirty="0" err="1" smtClean="0"/>
              <a:t>regulamente</a:t>
            </a:r>
            <a:endParaRPr lang="ro-RO" sz="2000" dirty="0"/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o-RO" sz="2000" dirty="0"/>
              <a:t>Verificarea schemei de </a:t>
            </a:r>
            <a:r>
              <a:rPr lang="ro-RO" sz="2000" dirty="0" smtClean="0"/>
              <a:t>certificare</a:t>
            </a:r>
            <a:r>
              <a:rPr lang="en-US" sz="2000" dirty="0" smtClean="0"/>
              <a:t> </a:t>
            </a:r>
            <a:r>
              <a:rPr lang="ro-RO" sz="2000" dirty="0" smtClean="0"/>
              <a:t>în </a:t>
            </a:r>
            <a:r>
              <a:rPr lang="ro-RO" sz="2000" dirty="0"/>
              <a:t>colaborare cu autoritățile vamale, precum și </a:t>
            </a:r>
            <a:r>
              <a:rPr lang="en-US" sz="2000" dirty="0" smtClean="0"/>
              <a:t>cu </a:t>
            </a:r>
            <a:r>
              <a:rPr lang="ro-RO" sz="2000" dirty="0" smtClean="0"/>
              <a:t>auditorii voluntar</a:t>
            </a:r>
            <a:r>
              <a:rPr lang="en-US" sz="2000" dirty="0" smtClean="0"/>
              <a:t>i</a:t>
            </a:r>
            <a:endParaRPr lang="ro-RO" sz="2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4876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 rot="16200000">
            <a:off x="-2036853" y="3379690"/>
            <a:ext cx="5049981" cy="360000"/>
          </a:xfrm>
          <a:prstGeom prst="rect">
            <a:avLst/>
          </a:prstGeom>
          <a:gradFill rotWithShape="1">
            <a:gsLst>
              <a:gs pos="0">
                <a:srgbClr val="000076"/>
              </a:gs>
              <a:gs pos="50000">
                <a:srgbClr val="0000FF"/>
              </a:gs>
              <a:gs pos="100000">
                <a:srgbClr val="000076"/>
              </a:gs>
            </a:gsLst>
            <a:lin ang="5400000" scaled="1"/>
          </a:gra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1" kern="1200" baseline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altLang="ro-RO" sz="28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Rezultate</a:t>
            </a:r>
            <a:r>
              <a:rPr lang="ro-RO" altLang="ro-RO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–WP2</a:t>
            </a:r>
            <a:endParaRPr lang="en-US" altLang="ro-RO" sz="26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39090" y="1225689"/>
            <a:ext cx="10642048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 smtClean="0"/>
              <a:t>Documente</a:t>
            </a:r>
            <a:r>
              <a:rPr lang="en-US" sz="2000" dirty="0" smtClean="0"/>
              <a:t> </a:t>
            </a:r>
            <a:r>
              <a:rPr lang="en-US" sz="2000" dirty="0" err="1" smtClean="0"/>
              <a:t>publice</a:t>
            </a:r>
            <a:r>
              <a:rPr lang="en-US" sz="2000" dirty="0" smtClean="0"/>
              <a:t> </a:t>
            </a:r>
            <a:r>
              <a:rPr lang="en-US" sz="2000" dirty="0" err="1" smtClean="0"/>
              <a:t>pe</a:t>
            </a:r>
            <a:r>
              <a:rPr lang="en-US" sz="2000" dirty="0" smtClean="0"/>
              <a:t> site-</a:t>
            </a:r>
            <a:r>
              <a:rPr lang="en-US" sz="2000" dirty="0" err="1" smtClean="0"/>
              <a:t>ul</a:t>
            </a:r>
            <a:r>
              <a:rPr lang="en-US" sz="2000" dirty="0" smtClean="0"/>
              <a:t> </a:t>
            </a:r>
            <a:r>
              <a:rPr lang="en-US" sz="2000" dirty="0" err="1" smtClean="0"/>
              <a:t>proietului</a:t>
            </a:r>
            <a:r>
              <a:rPr lang="en-US" sz="2000" dirty="0" smtClean="0"/>
              <a:t> </a:t>
            </a:r>
            <a:r>
              <a:rPr lang="en-US" sz="2000" dirty="0" err="1" smtClean="0"/>
              <a:t>pentru</a:t>
            </a:r>
            <a:r>
              <a:rPr lang="en-US" sz="2000" dirty="0" smtClean="0"/>
              <a:t> </a:t>
            </a:r>
            <a:r>
              <a:rPr lang="en-US" sz="2000" dirty="0" err="1" smtClean="0"/>
              <a:t>facilitarea</a:t>
            </a:r>
            <a:r>
              <a:rPr lang="en-US" sz="2000" dirty="0" smtClean="0"/>
              <a:t> </a:t>
            </a:r>
            <a:r>
              <a:rPr lang="en-US" sz="2000" dirty="0" err="1" smtClean="0"/>
              <a:t>analizei</a:t>
            </a:r>
            <a:r>
              <a:rPr lang="en-US" sz="2000" dirty="0" smtClean="0"/>
              <a:t> </a:t>
            </a:r>
            <a:r>
              <a:rPr lang="ro-RO" sz="2000" dirty="0" smtClean="0"/>
              <a:t>în </a:t>
            </a:r>
            <a:r>
              <a:rPr lang="ro-RO" sz="2000" dirty="0"/>
              <a:t>profunzime </a:t>
            </a:r>
            <a:r>
              <a:rPr lang="en-US" sz="2000" dirty="0" smtClean="0"/>
              <a:t>a </a:t>
            </a:r>
            <a:r>
              <a:rPr lang="ro-RO" sz="2000" b="1" dirty="0" smtClean="0">
                <a:solidFill>
                  <a:srgbClr val="0070C0"/>
                </a:solidFill>
              </a:rPr>
              <a:t>căil</a:t>
            </a:r>
            <a:r>
              <a:rPr lang="en-US" sz="2000" b="1" dirty="0" smtClean="0">
                <a:solidFill>
                  <a:srgbClr val="0070C0"/>
                </a:solidFill>
              </a:rPr>
              <a:t>or</a:t>
            </a:r>
            <a:r>
              <a:rPr lang="ro-RO" sz="2000" b="1" dirty="0" smtClean="0">
                <a:solidFill>
                  <a:srgbClr val="0070C0"/>
                </a:solidFill>
              </a:rPr>
              <a:t> </a:t>
            </a:r>
            <a:r>
              <a:rPr lang="ro-RO" sz="2000" b="1" dirty="0">
                <a:solidFill>
                  <a:srgbClr val="0070C0"/>
                </a:solidFill>
              </a:rPr>
              <a:t>de testare existente </a:t>
            </a:r>
            <a:r>
              <a:rPr lang="ro-RO" sz="2000" dirty="0"/>
              <a:t>în Europa și în restul lumii și </a:t>
            </a:r>
            <a:r>
              <a:rPr lang="en-US" sz="2000" dirty="0" err="1" smtClean="0"/>
              <a:t>pentru</a:t>
            </a:r>
            <a:r>
              <a:rPr lang="ro-RO" sz="2000" dirty="0" smtClean="0"/>
              <a:t> explora</a:t>
            </a:r>
            <a:r>
              <a:rPr lang="en-US" sz="2000" dirty="0" err="1" smtClean="0"/>
              <a:t>rea</a:t>
            </a:r>
            <a:r>
              <a:rPr lang="ro-RO" sz="2000" dirty="0" smtClean="0"/>
              <a:t> </a:t>
            </a:r>
            <a:r>
              <a:rPr lang="ro-RO" sz="2000" dirty="0" smtClean="0">
                <a:solidFill>
                  <a:srgbClr val="0070C0"/>
                </a:solidFill>
              </a:rPr>
              <a:t>standardel</a:t>
            </a:r>
            <a:r>
              <a:rPr lang="en-US" sz="2000" dirty="0" smtClean="0">
                <a:solidFill>
                  <a:srgbClr val="0070C0"/>
                </a:solidFill>
              </a:rPr>
              <a:t>or</a:t>
            </a:r>
            <a:r>
              <a:rPr lang="ro-RO" sz="2000" dirty="0" smtClean="0">
                <a:solidFill>
                  <a:srgbClr val="0070C0"/>
                </a:solidFill>
              </a:rPr>
              <a:t> </a:t>
            </a:r>
            <a:r>
              <a:rPr lang="ro-RO" sz="2000" dirty="0">
                <a:solidFill>
                  <a:srgbClr val="0070C0"/>
                </a:solidFill>
              </a:rPr>
              <a:t>de testare, </a:t>
            </a:r>
            <a:r>
              <a:rPr lang="en-US" sz="2000" dirty="0" smtClean="0">
                <a:solidFill>
                  <a:srgbClr val="0070C0"/>
                </a:solidFill>
              </a:rPr>
              <a:t>a </a:t>
            </a:r>
            <a:r>
              <a:rPr lang="ro-RO" sz="2000" dirty="0" smtClean="0">
                <a:solidFill>
                  <a:srgbClr val="0070C0"/>
                </a:solidFill>
              </a:rPr>
              <a:t>facilitățil</a:t>
            </a:r>
            <a:r>
              <a:rPr lang="en-US" sz="2000" dirty="0" smtClean="0">
                <a:solidFill>
                  <a:srgbClr val="0070C0"/>
                </a:solidFill>
              </a:rPr>
              <a:t>or</a:t>
            </a:r>
            <a:r>
              <a:rPr lang="ro-RO" sz="2000" dirty="0" smtClean="0">
                <a:solidFill>
                  <a:srgbClr val="0070C0"/>
                </a:solidFill>
              </a:rPr>
              <a:t>, proceduril</a:t>
            </a:r>
            <a:r>
              <a:rPr lang="en-US" sz="2000" dirty="0" smtClean="0">
                <a:solidFill>
                  <a:srgbClr val="0070C0"/>
                </a:solidFill>
              </a:rPr>
              <a:t>or</a:t>
            </a:r>
            <a:r>
              <a:rPr lang="ro-RO" sz="2000" dirty="0" smtClean="0">
                <a:solidFill>
                  <a:srgbClr val="0070C0"/>
                </a:solidFill>
              </a:rPr>
              <a:t> </a:t>
            </a:r>
            <a:r>
              <a:rPr lang="ro-RO" sz="2000" dirty="0">
                <a:solidFill>
                  <a:srgbClr val="0070C0"/>
                </a:solidFill>
              </a:rPr>
              <a:t>și </a:t>
            </a:r>
            <a:r>
              <a:rPr lang="ro-RO" sz="2000" dirty="0" smtClean="0">
                <a:solidFill>
                  <a:srgbClr val="0070C0"/>
                </a:solidFill>
              </a:rPr>
              <a:t>metodel</a:t>
            </a:r>
            <a:r>
              <a:rPr lang="en-US" sz="2000" dirty="0" smtClean="0">
                <a:solidFill>
                  <a:srgbClr val="0070C0"/>
                </a:solidFill>
              </a:rPr>
              <a:t>or</a:t>
            </a:r>
            <a:r>
              <a:rPr lang="ro-RO" sz="2000" dirty="0" smtClean="0">
                <a:solidFill>
                  <a:srgbClr val="0070C0"/>
                </a:solidFill>
              </a:rPr>
              <a:t> </a:t>
            </a:r>
            <a:r>
              <a:rPr lang="ro-RO" sz="2000" dirty="0"/>
              <a:t>deja existente </a:t>
            </a:r>
            <a:endParaRPr lang="en-US" dirty="0"/>
          </a:p>
          <a:p>
            <a:r>
              <a:rPr lang="en-US" dirty="0"/>
              <a:t>• </a:t>
            </a:r>
            <a:r>
              <a:rPr lang="en-US" sz="1600" dirty="0"/>
              <a:t>Database and report on EN/IEC/ISO technical standards - Report (ZIP file, with spreadsheets) </a:t>
            </a:r>
            <a:endParaRPr lang="en-US" sz="1600" dirty="0" smtClean="0"/>
          </a:p>
          <a:p>
            <a:r>
              <a:rPr lang="en-US" sz="1600" dirty="0" smtClean="0">
                <a:hlinkClick r:id="rId2"/>
              </a:rPr>
              <a:t>http://www.intas-testing.eu/storage/app/media/INTAS_D.2.1_Final.zip</a:t>
            </a:r>
            <a:endParaRPr lang="en-US" sz="1600" dirty="0" smtClean="0"/>
          </a:p>
          <a:p>
            <a:endParaRPr lang="en-US" sz="1600" dirty="0"/>
          </a:p>
          <a:p>
            <a:r>
              <a:rPr lang="en-US" sz="1600" dirty="0"/>
              <a:t>• Database and report on EN/IEC/ISO technical standards - Annex A: Power transformers </a:t>
            </a:r>
            <a:r>
              <a:rPr lang="en-US" sz="1600" dirty="0">
                <a:hlinkClick r:id="rId3"/>
              </a:rPr>
              <a:t>http://</a:t>
            </a:r>
            <a:r>
              <a:rPr lang="en-US" sz="1600" dirty="0" smtClean="0">
                <a:hlinkClick r:id="rId3"/>
              </a:rPr>
              <a:t>www.intas-testing.eu/storage/app/media/INTAS_D2.1_Final_Annex_A.pdf</a:t>
            </a:r>
            <a:endParaRPr lang="en-US" sz="1600" dirty="0" smtClean="0"/>
          </a:p>
          <a:p>
            <a:endParaRPr lang="en-US" sz="1600" dirty="0"/>
          </a:p>
          <a:p>
            <a:r>
              <a:rPr lang="en-US" sz="1600" dirty="0"/>
              <a:t>• Database and report on EN/IEC/ISO technical standards - Annex B: Large fans </a:t>
            </a:r>
            <a:endParaRPr lang="en-US" sz="1600" dirty="0" smtClean="0"/>
          </a:p>
          <a:p>
            <a:r>
              <a:rPr lang="en-US" sz="1600" dirty="0">
                <a:hlinkClick r:id="rId4"/>
              </a:rPr>
              <a:t>http://</a:t>
            </a:r>
            <a:r>
              <a:rPr lang="en-US" sz="1600" dirty="0" smtClean="0">
                <a:hlinkClick r:id="rId4"/>
              </a:rPr>
              <a:t>intas-testing.eu/storage/app/media/INTAS_D2.1_Final_Annex_B.pdf</a:t>
            </a:r>
            <a:endParaRPr lang="en-US" sz="1600" dirty="0" smtClean="0"/>
          </a:p>
          <a:p>
            <a:endParaRPr lang="en-US" sz="1600" dirty="0"/>
          </a:p>
          <a:p>
            <a:r>
              <a:rPr lang="en-US" sz="1600" dirty="0"/>
              <a:t>• Worldwide and EU current practices in market surveillance (D2.6 WP 2.5) - INTAS / ENEA </a:t>
            </a:r>
            <a:r>
              <a:rPr lang="en-US" sz="1600" dirty="0" smtClean="0"/>
              <a:t>report</a:t>
            </a:r>
          </a:p>
          <a:p>
            <a:r>
              <a:rPr lang="en-US" sz="1600" dirty="0">
                <a:hlinkClick r:id="rId5"/>
              </a:rPr>
              <a:t>http://</a:t>
            </a:r>
            <a:r>
              <a:rPr lang="en-US" sz="1600" dirty="0" smtClean="0">
                <a:hlinkClick r:id="rId5"/>
              </a:rPr>
              <a:t>www.intas-testing.eu/storage/app/media/INTAS%20D2-6%20final%20World.pdf</a:t>
            </a:r>
            <a:endParaRPr lang="en-US" sz="1600" dirty="0" smtClean="0"/>
          </a:p>
          <a:p>
            <a:r>
              <a:rPr lang="en-US" sz="1600" dirty="0" smtClean="0"/>
              <a:t> </a:t>
            </a:r>
          </a:p>
          <a:p>
            <a:r>
              <a:rPr lang="en-US" sz="2000" dirty="0" err="1" smtClean="0"/>
              <a:t>Suplimentar</a:t>
            </a:r>
            <a:r>
              <a:rPr lang="en-US" sz="2000" dirty="0" smtClean="0"/>
              <a:t>, au </a:t>
            </a:r>
            <a:r>
              <a:rPr lang="en-US" sz="2000" dirty="0" err="1" smtClean="0"/>
              <a:t>fost</a:t>
            </a:r>
            <a:r>
              <a:rPr lang="en-US" sz="2000" dirty="0" smtClean="0"/>
              <a:t> elaborate </a:t>
            </a:r>
            <a:r>
              <a:rPr lang="en-US" sz="2000" dirty="0" err="1" smtClean="0"/>
              <a:t>documente</a:t>
            </a:r>
            <a:r>
              <a:rPr lang="en-US" sz="2000" dirty="0" smtClean="0"/>
              <a:t> </a:t>
            </a:r>
            <a:r>
              <a:rPr lang="en-US" sz="2000" dirty="0" err="1" smtClean="0"/>
              <a:t>pentru</a:t>
            </a:r>
            <a:r>
              <a:rPr lang="en-US" sz="2000" dirty="0" smtClean="0"/>
              <a:t> </a:t>
            </a:r>
            <a:r>
              <a:rPr lang="en-US" sz="2000" dirty="0" err="1" smtClean="0"/>
              <a:t>uzul</a:t>
            </a:r>
            <a:r>
              <a:rPr lang="en-US" sz="2000" dirty="0" smtClean="0"/>
              <a:t> intern al </a:t>
            </a:r>
            <a:r>
              <a:rPr lang="en-US" sz="2000" dirty="0" err="1" smtClean="0"/>
              <a:t>consortiului</a:t>
            </a:r>
            <a:r>
              <a:rPr lang="en-US" sz="2000" dirty="0" smtClean="0"/>
              <a:t> de </a:t>
            </a:r>
            <a:r>
              <a:rPr lang="en-US" sz="2000" dirty="0" err="1" smtClean="0"/>
              <a:t>proiect</a:t>
            </a:r>
            <a:r>
              <a:rPr lang="en-US" sz="2000" dirty="0" smtClean="0"/>
              <a:t> – </a:t>
            </a:r>
            <a:r>
              <a:rPr lang="en-US" sz="2000" dirty="0" err="1" smtClean="0"/>
              <a:t>documente</a:t>
            </a:r>
            <a:r>
              <a:rPr lang="en-US" sz="2000" dirty="0" smtClean="0"/>
              <a:t> cu </a:t>
            </a:r>
            <a:r>
              <a:rPr lang="en-US" sz="2000" dirty="0" err="1" smtClean="0"/>
              <a:t>acces</a:t>
            </a:r>
            <a:r>
              <a:rPr lang="en-US" sz="2000" dirty="0" smtClean="0"/>
              <a:t> </a:t>
            </a:r>
            <a:r>
              <a:rPr lang="en-US" sz="2000" dirty="0" err="1" smtClean="0"/>
              <a:t>limitat</a:t>
            </a:r>
            <a:r>
              <a:rPr lang="en-US" sz="2000" dirty="0" smtClean="0"/>
              <a:t>: </a:t>
            </a:r>
          </a:p>
          <a:p>
            <a:r>
              <a:rPr lang="ro-RO" dirty="0" smtClean="0"/>
              <a:t>• Data base of EU laboratories </a:t>
            </a:r>
            <a:r>
              <a:rPr lang="en-US" dirty="0" smtClean="0"/>
              <a:t>, Report on laboratory selection process ,</a:t>
            </a:r>
            <a:r>
              <a:rPr lang="ro-RO" dirty="0" smtClean="0"/>
              <a:t> Report on accreditation possibilities</a:t>
            </a:r>
            <a:r>
              <a:rPr lang="en-US" dirty="0" smtClean="0"/>
              <a:t>, </a:t>
            </a:r>
            <a:r>
              <a:rPr lang="ro-RO" dirty="0" smtClean="0"/>
              <a:t>Report on commercial practices. </a:t>
            </a:r>
            <a:endParaRPr lang="ro-RO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639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88494" y="1522994"/>
            <a:ext cx="10370806" cy="4721942"/>
          </a:xfrm>
        </p:spPr>
        <p:txBody>
          <a:bodyPr>
            <a:noAutofit/>
          </a:bodyPr>
          <a:lstStyle/>
          <a:p>
            <a:pPr algn="just"/>
            <a:r>
              <a:rPr lang="ro-RO" sz="1800" dirty="0"/>
              <a:t>Obiectivul general al acestui pachet de lucru este de </a:t>
            </a:r>
            <a:r>
              <a:rPr lang="ro-RO" sz="1800" dirty="0">
                <a:solidFill>
                  <a:srgbClr val="0070C0"/>
                </a:solidFill>
              </a:rPr>
              <a:t>a defini în mod clar procesul și metodologia </a:t>
            </a:r>
            <a:r>
              <a:rPr lang="ro-RO" sz="1800" dirty="0"/>
              <a:t>prin care ASP-urile pot </a:t>
            </a:r>
            <a:r>
              <a:rPr lang="ro-RO" sz="1800" i="1" dirty="0">
                <a:solidFill>
                  <a:srgbClr val="00B050"/>
                </a:solidFill>
              </a:rPr>
              <a:t>identifica, selecta și evalua </a:t>
            </a:r>
            <a:r>
              <a:rPr lang="ro-RO" sz="1800" dirty="0"/>
              <a:t>echipamentele mari, industriale. Pachetul de lucru este împărțit în activități legate între ele, care sunt esențiale pentru fiecare testare și evaluare a conformității. Aceste sarcini formează un flux de lucru care </a:t>
            </a:r>
            <a:r>
              <a:rPr lang="ro-RO" sz="1800" i="1" dirty="0">
                <a:solidFill>
                  <a:srgbClr val="00B050"/>
                </a:solidFill>
              </a:rPr>
              <a:t>simplifică și eficientizează activitățile de supraveghere a pieței</a:t>
            </a:r>
            <a:r>
              <a:rPr lang="ro-RO" sz="1800" dirty="0"/>
              <a:t>. </a:t>
            </a:r>
          </a:p>
          <a:p>
            <a:pPr algn="just"/>
            <a:r>
              <a:rPr lang="ro-RO" sz="1800" dirty="0"/>
              <a:t>Metodologia de ansamblu </a:t>
            </a:r>
            <a:r>
              <a:rPr lang="ro-RO" sz="1800" dirty="0" smtClean="0"/>
              <a:t>exprimată </a:t>
            </a:r>
            <a:r>
              <a:rPr lang="ro-RO" sz="1800" dirty="0"/>
              <a:t>într-o </a:t>
            </a:r>
            <a:r>
              <a:rPr lang="ro-RO" sz="1800" dirty="0">
                <a:solidFill>
                  <a:srgbClr val="0070C0"/>
                </a:solidFill>
              </a:rPr>
              <a:t>diagramă de flux de lucru, </a:t>
            </a:r>
            <a:r>
              <a:rPr lang="ro-RO" sz="1800" dirty="0"/>
              <a:t>grafic </a:t>
            </a:r>
            <a:r>
              <a:rPr lang="ro-RO" sz="1800" dirty="0" smtClean="0"/>
              <a:t>evidențiază </a:t>
            </a:r>
            <a:r>
              <a:rPr lang="ro-RO" sz="1800" dirty="0"/>
              <a:t>importanța fiecărei etape a acțiunilor de supraveghere a pieței.</a:t>
            </a:r>
          </a:p>
          <a:p>
            <a:pPr algn="just"/>
            <a:endParaRPr lang="ro-RO" sz="1800" dirty="0"/>
          </a:p>
          <a:p>
            <a:pPr algn="just"/>
            <a:r>
              <a:rPr lang="ro-RO" sz="1800" dirty="0"/>
              <a:t>În ceea ce privește obiectivele generale, acest WP </a:t>
            </a:r>
            <a:r>
              <a:rPr lang="ro-RO" sz="1800" dirty="0" smtClean="0"/>
              <a:t>ajuta</a:t>
            </a:r>
            <a:r>
              <a:rPr lang="ro-RO" sz="1800" dirty="0"/>
              <a:t>:</a:t>
            </a:r>
          </a:p>
          <a:p>
            <a:pPr algn="just"/>
            <a:r>
              <a:rPr lang="ro-RO" sz="1800" dirty="0"/>
              <a:t>• ASP-urile pentru a dezvolta un </a:t>
            </a:r>
            <a:r>
              <a:rPr lang="ro-RO" sz="1800" i="1" dirty="0"/>
              <a:t>cadru de conformitate eficient </a:t>
            </a:r>
            <a:r>
              <a:rPr lang="ro-RO" sz="1800" dirty="0"/>
              <a:t>pe baza documentației și analiza informațiilor disponibile, care include și activitățile de cooperare ale ASP-urilor,</a:t>
            </a:r>
          </a:p>
          <a:p>
            <a:pPr algn="just"/>
            <a:r>
              <a:rPr lang="ro-RO" sz="1800" dirty="0"/>
              <a:t>• </a:t>
            </a:r>
            <a:r>
              <a:rPr lang="ro-RO" sz="1800" i="1" dirty="0"/>
              <a:t>ghiduri pentru producătorii și distribuitorii echipamentelor </a:t>
            </a:r>
            <a:r>
              <a:rPr lang="ro-RO" sz="1800" dirty="0"/>
              <a:t>industrie, ghiduri necesare stabilirii strategiilor de evaluare a conformității cu </a:t>
            </a:r>
            <a:r>
              <a:rPr lang="ro-RO" sz="1800" i="1" dirty="0"/>
              <a:t>linii directoare care să minimizeze perturbarea intrării pe piață</a:t>
            </a:r>
            <a:r>
              <a:rPr lang="ro-RO" sz="1800" dirty="0"/>
              <a:t>,</a:t>
            </a:r>
          </a:p>
          <a:p>
            <a:pPr algn="just"/>
            <a:r>
              <a:rPr lang="ro-RO" sz="1800" dirty="0"/>
              <a:t>• măsuri alternative de asigurare a conformității pentru a testa echipamentele foarte mari.</a:t>
            </a:r>
          </a:p>
          <a:p>
            <a:pPr algn="just"/>
            <a:r>
              <a:rPr lang="ro-RO" sz="1800" dirty="0" smtClean="0"/>
              <a:t>Acest </a:t>
            </a:r>
            <a:r>
              <a:rPr lang="ro-RO" sz="1800" dirty="0"/>
              <a:t>pachet de lucru </a:t>
            </a:r>
            <a:r>
              <a:rPr lang="en-US" sz="1800" dirty="0" smtClean="0"/>
              <a:t>a</a:t>
            </a:r>
            <a:r>
              <a:rPr lang="ro-RO" sz="1800" dirty="0" smtClean="0"/>
              <a:t> favoriza</a:t>
            </a:r>
            <a:r>
              <a:rPr lang="en-US" sz="1800" dirty="0" smtClean="0"/>
              <a:t>t</a:t>
            </a:r>
            <a:r>
              <a:rPr lang="ro-RO" sz="1800" dirty="0" smtClean="0"/>
              <a:t> </a:t>
            </a:r>
            <a:r>
              <a:rPr lang="ro-RO" sz="1800" dirty="0">
                <a:solidFill>
                  <a:srgbClr val="0070C0"/>
                </a:solidFill>
              </a:rPr>
              <a:t>o abordare comună la nivel european</a:t>
            </a:r>
            <a:r>
              <a:rPr lang="ro-RO" sz="1800" dirty="0"/>
              <a:t>.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 rot="16200000">
            <a:off x="-1961439" y="3539945"/>
            <a:ext cx="5049981" cy="360000"/>
          </a:xfrm>
          <a:prstGeom prst="rect">
            <a:avLst/>
          </a:prstGeom>
          <a:gradFill rotWithShape="1">
            <a:gsLst>
              <a:gs pos="0">
                <a:srgbClr val="000076"/>
              </a:gs>
              <a:gs pos="50000">
                <a:srgbClr val="0000FF"/>
              </a:gs>
              <a:gs pos="100000">
                <a:srgbClr val="000076"/>
              </a:gs>
            </a:gsLst>
            <a:lin ang="5400000" scaled="1"/>
          </a:gra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1" kern="1200" baseline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altLang="ro-RO" sz="28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Obiective</a:t>
            </a:r>
            <a:r>
              <a:rPr lang="ro-RO" altLang="ro-RO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specifice –WP</a:t>
            </a:r>
            <a:r>
              <a:rPr lang="en-US" altLang="ro-RO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</a:t>
            </a:r>
            <a:endParaRPr lang="en-US" altLang="ro-RO" sz="26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8938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58779" y="1306756"/>
            <a:ext cx="10290851" cy="5088231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/>
              <a:t>Pachetul</a:t>
            </a:r>
            <a:r>
              <a:rPr lang="en-US" dirty="0"/>
              <a:t> de </a:t>
            </a:r>
            <a:r>
              <a:rPr lang="en-US" dirty="0" err="1"/>
              <a:t>lucru</a:t>
            </a:r>
            <a:r>
              <a:rPr lang="en-US" dirty="0"/>
              <a:t> 3 </a:t>
            </a:r>
            <a:r>
              <a:rPr lang="en-US" dirty="0" smtClean="0"/>
              <a:t>s-a </a:t>
            </a:r>
            <a:r>
              <a:rPr lang="en-US" dirty="0" err="1" smtClean="0"/>
              <a:t>bazat</a:t>
            </a:r>
            <a:r>
              <a:rPr lang="en-US" dirty="0" smtClean="0"/>
              <a:t> </a:t>
            </a:r>
            <a:r>
              <a:rPr lang="en-US" dirty="0" err="1" smtClean="0"/>
              <a:t>puternic</a:t>
            </a:r>
            <a:r>
              <a:rPr lang="en-US" dirty="0" smtClean="0"/>
              <a:t> </a:t>
            </a:r>
            <a:r>
              <a:rPr lang="en-US" dirty="0" err="1"/>
              <a:t>pe</a:t>
            </a:r>
            <a:r>
              <a:rPr lang="en-US" dirty="0"/>
              <a:t> </a:t>
            </a:r>
            <a:r>
              <a:rPr lang="en-US" dirty="0" err="1"/>
              <a:t>activitatea</a:t>
            </a:r>
            <a:r>
              <a:rPr lang="en-US" dirty="0"/>
              <a:t> </a:t>
            </a:r>
            <a:r>
              <a:rPr lang="en-US" dirty="0" err="1"/>
              <a:t>desfășurată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WP 2</a:t>
            </a:r>
            <a:r>
              <a:rPr lang="en-US" dirty="0" smtClean="0"/>
              <a:t>.  </a:t>
            </a:r>
            <a:r>
              <a:rPr lang="en-US" dirty="0"/>
              <a:t>A </a:t>
            </a:r>
            <a:r>
              <a:rPr lang="en-US" dirty="0" err="1"/>
              <a:t>început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decembrie</a:t>
            </a:r>
            <a:r>
              <a:rPr lang="en-US" dirty="0"/>
              <a:t> 2016 </a:t>
            </a:r>
            <a:r>
              <a:rPr lang="en-US" dirty="0" err="1" smtClean="0"/>
              <a:t>si</a:t>
            </a:r>
            <a:r>
              <a:rPr lang="en-US" dirty="0" smtClean="0"/>
              <a:t> s-a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incheiat</a:t>
            </a:r>
            <a:r>
              <a:rPr lang="en-US" dirty="0" smtClean="0"/>
              <a:t> in </a:t>
            </a:r>
            <a:r>
              <a:rPr lang="en-US" dirty="0" err="1" smtClean="0"/>
              <a:t>aprilie</a:t>
            </a:r>
            <a:r>
              <a:rPr lang="en-US" dirty="0" smtClean="0"/>
              <a:t> 2018</a:t>
            </a:r>
            <a:r>
              <a:rPr lang="en-US" dirty="0"/>
              <a:t>. </a:t>
            </a:r>
          </a:p>
          <a:p>
            <a:endParaRPr lang="en-US" dirty="0"/>
          </a:p>
          <a:p>
            <a:pPr algn="just"/>
            <a:r>
              <a:rPr lang="en-US" dirty="0" smtClean="0"/>
              <a:t>• </a:t>
            </a:r>
            <a:r>
              <a:rPr lang="en-US" dirty="0"/>
              <a:t>Analysis and report on other applicable regulations on fans - ECD report </a:t>
            </a:r>
            <a:endParaRPr lang="en-US" dirty="0" smtClean="0"/>
          </a:p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www.intas-testing.eu/storage/app/media/INTAS_D3_4_DPD_Analysis_other_Regulations_Fans.pdf</a:t>
            </a:r>
            <a:endParaRPr lang="en-US" dirty="0" smtClean="0"/>
          </a:p>
          <a:p>
            <a:endParaRPr lang="en-US" dirty="0"/>
          </a:p>
          <a:p>
            <a:r>
              <a:rPr lang="en-US" dirty="0"/>
              <a:t>• Analysis and report on other applicable regulations on transformers - ECD report </a:t>
            </a:r>
            <a:endParaRPr lang="en-US" dirty="0" smtClean="0"/>
          </a:p>
          <a:p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www.intas-testing.eu/storage/app/media/INTAS_D3_5_DPD_Analysis_other_Regulations_Transformers.pdf</a:t>
            </a:r>
            <a:endParaRPr lang="en-US" dirty="0" smtClean="0"/>
          </a:p>
          <a:p>
            <a:endParaRPr lang="en-US" dirty="0"/>
          </a:p>
          <a:p>
            <a:r>
              <a:rPr lang="en-US" dirty="0"/>
              <a:t>• Best practice and experiences of both MSAs and industry regarding testing of fans - WSE report </a:t>
            </a:r>
            <a:endParaRPr lang="en-US" dirty="0" smtClean="0"/>
          </a:p>
          <a:p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www.intas-testing.eu/storage/app/media/INTAS_D3_6_DPD_Best_practice_Testing_of_Fans.pdf</a:t>
            </a:r>
            <a:endParaRPr lang="en-US" dirty="0" smtClean="0"/>
          </a:p>
          <a:p>
            <a:endParaRPr lang="en-US" dirty="0"/>
          </a:p>
          <a:p>
            <a:r>
              <a:rPr lang="en-US" dirty="0"/>
              <a:t>• Best practice and experiences of both MSAs and industry regarding testing of transformers - WSE report </a:t>
            </a:r>
            <a:endParaRPr lang="en-US" dirty="0" smtClean="0"/>
          </a:p>
          <a:p>
            <a:r>
              <a:rPr lang="en-US" dirty="0">
                <a:hlinkClick r:id="rId5"/>
              </a:rPr>
              <a:t>http://</a:t>
            </a:r>
            <a:r>
              <a:rPr lang="en-US" dirty="0" smtClean="0">
                <a:hlinkClick r:id="rId5"/>
              </a:rPr>
              <a:t>www.intas-testing.eu/storage/app/media/INTAS_D3_7_DPD_Best_practice_testing_of_Transformers.pdf</a:t>
            </a:r>
            <a:endParaRPr lang="en-US" dirty="0" smtClean="0"/>
          </a:p>
          <a:p>
            <a:endParaRPr lang="en-US" dirty="0"/>
          </a:p>
          <a:p>
            <a:endParaRPr lang="ro-RO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 rot="16200000">
            <a:off x="-1961439" y="3539945"/>
            <a:ext cx="5049981" cy="360000"/>
          </a:xfrm>
          <a:prstGeom prst="rect">
            <a:avLst/>
          </a:prstGeom>
          <a:gradFill rotWithShape="1">
            <a:gsLst>
              <a:gs pos="0">
                <a:srgbClr val="000076"/>
              </a:gs>
              <a:gs pos="50000">
                <a:srgbClr val="0000FF"/>
              </a:gs>
              <a:gs pos="100000">
                <a:srgbClr val="000076"/>
              </a:gs>
            </a:gsLst>
            <a:lin ang="5400000" scaled="1"/>
          </a:gra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1" kern="1200" baseline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altLang="ro-RO" sz="28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Rezultate</a:t>
            </a:r>
            <a:r>
              <a:rPr lang="ro-RO" altLang="ro-RO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–WP</a:t>
            </a:r>
            <a:r>
              <a:rPr lang="en-US" altLang="ro-RO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</a:t>
            </a:r>
            <a:endParaRPr lang="en-US" altLang="ro-RO" sz="26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9768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96191" y="1631373"/>
            <a:ext cx="9286009" cy="4270663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• Report about the screening techniques available for product/supplier targeting - WSE report </a:t>
            </a:r>
            <a:endParaRPr lang="en-US" dirty="0" smtClean="0"/>
          </a:p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www.intas-testing.eu/storage/app/media/INTAS%20D3_8_DPD_Screening_techniques_Product_and_Supplier_targeting.pdf</a:t>
            </a:r>
            <a:endParaRPr lang="en-US" dirty="0" smtClean="0"/>
          </a:p>
          <a:p>
            <a:endParaRPr lang="en-US" dirty="0"/>
          </a:p>
          <a:p>
            <a:r>
              <a:rPr lang="en-US" dirty="0"/>
              <a:t>• Graphical flow chart of the methodological process, taking into account all tasks - ECOS document </a:t>
            </a:r>
          </a:p>
          <a:p>
            <a:r>
              <a:rPr lang="ro-RO" dirty="0">
                <a:hlinkClick r:id="rId3"/>
              </a:rPr>
              <a:t>http://</a:t>
            </a:r>
            <a:r>
              <a:rPr lang="ro-RO" dirty="0" smtClean="0">
                <a:hlinkClick r:id="rId3"/>
              </a:rPr>
              <a:t>www.intas-testing.eu/storage/app/media/INTAS_D3_9_DPD_Graphical_flowchart_Methodological_process.pdf</a:t>
            </a:r>
            <a:endParaRPr lang="en-US" dirty="0" smtClean="0"/>
          </a:p>
          <a:p>
            <a:endParaRPr lang="ro-RO" dirty="0"/>
          </a:p>
          <a:p>
            <a:r>
              <a:rPr lang="en-US" dirty="0" err="1" smtClean="0"/>
              <a:t>Suplimentar</a:t>
            </a:r>
            <a:r>
              <a:rPr lang="en-US" dirty="0"/>
              <a:t>,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uz</a:t>
            </a:r>
            <a:r>
              <a:rPr lang="en-US" dirty="0"/>
              <a:t> intern </a:t>
            </a:r>
            <a:r>
              <a:rPr lang="en-US" dirty="0" smtClean="0"/>
              <a:t>au </a:t>
            </a:r>
            <a:r>
              <a:rPr lang="en-US" dirty="0" err="1" smtClean="0"/>
              <a:t>fost</a:t>
            </a:r>
            <a:r>
              <a:rPr lang="en-US" dirty="0" smtClean="0"/>
              <a:t> elaborate </a:t>
            </a:r>
            <a:r>
              <a:rPr lang="en-US" dirty="0" err="1" smtClean="0"/>
              <a:t>urmatoarele</a:t>
            </a:r>
            <a:r>
              <a:rPr lang="en-US" dirty="0" smtClean="0"/>
              <a:t> </a:t>
            </a:r>
            <a:r>
              <a:rPr lang="en-US" dirty="0" err="1" smtClean="0"/>
              <a:t>documente</a:t>
            </a:r>
            <a:r>
              <a:rPr lang="en-US" dirty="0" smtClean="0"/>
              <a:t> </a:t>
            </a:r>
            <a:r>
              <a:rPr lang="en-US" dirty="0" err="1" smtClean="0"/>
              <a:t>confidentiale</a:t>
            </a:r>
            <a:r>
              <a:rPr lang="en-US" dirty="0" smtClean="0"/>
              <a:t> </a:t>
            </a:r>
            <a:r>
              <a:rPr lang="en-US" dirty="0" smtClean="0"/>
              <a:t>: </a:t>
            </a:r>
            <a:endParaRPr lang="en-US" dirty="0"/>
          </a:p>
          <a:p>
            <a:r>
              <a:rPr lang="en-US" dirty="0"/>
              <a:t>• Report on information and additional requirements related to inspection of fans </a:t>
            </a:r>
          </a:p>
          <a:p>
            <a:r>
              <a:rPr lang="en-US" dirty="0"/>
              <a:t>• Report on information and additional requirements related to inspection of transformers </a:t>
            </a:r>
            <a:endParaRPr lang="en-US" dirty="0" smtClean="0"/>
          </a:p>
          <a:p>
            <a:r>
              <a:rPr lang="en-US" dirty="0" smtClean="0"/>
              <a:t>* Report </a:t>
            </a:r>
            <a:r>
              <a:rPr lang="en-US" dirty="0"/>
              <a:t>on Evaluation of products in each testing type and unit category. </a:t>
            </a:r>
          </a:p>
          <a:p>
            <a:endParaRPr lang="en-US" dirty="0"/>
          </a:p>
          <a:p>
            <a:endParaRPr lang="ro-RO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 rot="16200000">
            <a:off x="-2008800" y="3477162"/>
            <a:ext cx="5049981" cy="360000"/>
          </a:xfrm>
          <a:prstGeom prst="rect">
            <a:avLst/>
          </a:prstGeom>
          <a:gradFill rotWithShape="1">
            <a:gsLst>
              <a:gs pos="0">
                <a:srgbClr val="000076"/>
              </a:gs>
              <a:gs pos="50000">
                <a:srgbClr val="0000FF"/>
              </a:gs>
              <a:gs pos="100000">
                <a:srgbClr val="000076"/>
              </a:gs>
            </a:gsLst>
            <a:lin ang="5400000" scaled="1"/>
          </a:gra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1" kern="1200" baseline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altLang="ro-RO" sz="28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Rezultate</a:t>
            </a:r>
            <a:r>
              <a:rPr lang="ro-RO" altLang="ro-RO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–WP</a:t>
            </a:r>
            <a:r>
              <a:rPr lang="en-US" altLang="ro-RO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</a:t>
            </a:r>
            <a:endParaRPr lang="en-US" altLang="ro-RO" sz="26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8009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06596" y="1687171"/>
            <a:ext cx="1040797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endParaRPr lang="en-US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• 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</a:rPr>
              <a:t>D5.4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</a:rPr>
              <a:t>: Final policy recommendations for future legislation on industrial products (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</a:rPr>
              <a:t>Oct.2018</a:t>
            </a:r>
            <a:r>
              <a:rPr lang="en-US" sz="2000" dirty="0" smtClean="0">
                <a:solidFill>
                  <a:srgbClr val="000000"/>
                </a:solidFill>
                <a:latin typeface="Arial" panose="020B0604020202020204" pitchFamily="34" charset="0"/>
              </a:rPr>
              <a:t>).</a:t>
            </a:r>
            <a:endParaRPr lang="en-US" sz="20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ro-RO" sz="2000" dirty="0" smtClean="0">
                <a:solidFill>
                  <a:srgbClr val="000000"/>
                </a:solidFill>
                <a:latin typeface="Arial" panose="020B0604020202020204" pitchFamily="34" charset="0"/>
                <a:hlinkClick r:id="rId3"/>
              </a:rPr>
              <a:t>http</a:t>
            </a:r>
            <a:r>
              <a:rPr lang="ro-RO" sz="2000" dirty="0">
                <a:solidFill>
                  <a:srgbClr val="000000"/>
                </a:solidFill>
                <a:latin typeface="Arial" panose="020B0604020202020204" pitchFamily="34" charset="0"/>
                <a:hlinkClick r:id="rId3"/>
              </a:rPr>
              <a:t>://</a:t>
            </a:r>
            <a:r>
              <a:rPr lang="ro-RO" sz="2000" dirty="0" smtClean="0">
                <a:solidFill>
                  <a:srgbClr val="000000"/>
                </a:solidFill>
                <a:latin typeface="Arial" panose="020B0604020202020204" pitchFamily="34" charset="0"/>
                <a:hlinkClick r:id="rId3"/>
              </a:rPr>
              <a:t>intas-testing.eu/storage/app/media/INTAS_D5.4_Summary_Web.pdf</a:t>
            </a:r>
            <a:endParaRPr lang="en-US" sz="2000" dirty="0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 rot="16200000">
            <a:off x="-1878091" y="3477162"/>
            <a:ext cx="5049981" cy="360000"/>
          </a:xfrm>
          <a:prstGeom prst="rect">
            <a:avLst/>
          </a:prstGeom>
          <a:gradFill rotWithShape="1">
            <a:gsLst>
              <a:gs pos="0">
                <a:srgbClr val="000076"/>
              </a:gs>
              <a:gs pos="50000">
                <a:srgbClr val="0000FF"/>
              </a:gs>
              <a:gs pos="100000">
                <a:srgbClr val="000076"/>
              </a:gs>
            </a:gsLst>
            <a:lin ang="5400000" scaled="1"/>
          </a:gra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1" kern="1200" baseline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altLang="ro-RO" sz="2800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Rezultate</a:t>
            </a:r>
            <a:r>
              <a:rPr lang="ro-RO" altLang="ro-RO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–WP</a:t>
            </a:r>
            <a:r>
              <a:rPr lang="en-US" altLang="ro-RO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5</a:t>
            </a:r>
            <a:endParaRPr lang="en-US" altLang="ro-RO" sz="2600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9222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3"/>
          <p:cNvSpPr txBox="1">
            <a:spLocks noChangeArrowheads="1"/>
          </p:cNvSpPr>
          <p:nvPr/>
        </p:nvSpPr>
        <p:spPr bwMode="auto">
          <a:xfrm>
            <a:off x="1833563" y="5868989"/>
            <a:ext cx="15478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GB" altLang="en-US" sz="1000">
                <a:solidFill>
                  <a:srgbClr val="008D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Paul</a:t>
            </a:r>
            <a:r>
              <a:rPr lang="cs-CZ" altLang="en-US" sz="1000">
                <a:solidFill>
                  <a:srgbClr val="008D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1000">
                <a:solidFill>
                  <a:srgbClr val="008D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Waid</a:t>
            </a:r>
            <a:r>
              <a:rPr lang="cs-CZ" altLang="en-US" sz="1000">
                <a:solidFill>
                  <a:srgbClr val="008D3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endParaRPr lang="en-US" altLang="en-US" sz="1000">
              <a:solidFill>
                <a:srgbClr val="008D3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en-US" sz="1000">
                <a:solidFill>
                  <a:srgbClr val="95C1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13–02–2019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sz="1000">
                <a:solidFill>
                  <a:srgbClr val="95C1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Brussels</a:t>
            </a:r>
          </a:p>
        </p:txBody>
      </p:sp>
      <p:sp>
        <p:nvSpPr>
          <p:cNvPr id="6147" name="Obdélník 3"/>
          <p:cNvSpPr>
            <a:spLocks noChangeArrowheads="1"/>
          </p:cNvSpPr>
          <p:nvPr/>
        </p:nvSpPr>
        <p:spPr bwMode="auto">
          <a:xfrm>
            <a:off x="914401" y="1890713"/>
            <a:ext cx="10043330" cy="1846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9pPr>
          </a:lstStyle>
          <a:p>
            <a:pPr algn="just" eaLnBrk="1" hangingPunct="1"/>
            <a:r>
              <a:rPr lang="en-GB" altLang="en-US" sz="4800" b="1" dirty="0" err="1" smtClean="0">
                <a:solidFill>
                  <a:srgbClr val="FF0000"/>
                </a:solidFill>
              </a:rPr>
              <a:t>Concluzii</a:t>
            </a:r>
            <a:r>
              <a:rPr lang="en-GB" altLang="en-US" sz="4800" b="1" dirty="0" smtClean="0">
                <a:solidFill>
                  <a:srgbClr val="FF0000"/>
                </a:solidFill>
              </a:rPr>
              <a:t> </a:t>
            </a:r>
            <a:r>
              <a:rPr lang="en-GB" altLang="en-US" sz="4800" b="1" dirty="0" smtClean="0">
                <a:solidFill>
                  <a:srgbClr val="008D36"/>
                </a:solidFill>
              </a:rPr>
              <a:t>– </a:t>
            </a:r>
            <a:r>
              <a:rPr lang="en-GB" altLang="en-US" sz="4800" b="1" dirty="0" err="1" smtClean="0">
                <a:solidFill>
                  <a:srgbClr val="008D36"/>
                </a:solidFill>
              </a:rPr>
              <a:t>Impactul</a:t>
            </a:r>
            <a:r>
              <a:rPr lang="en-GB" altLang="en-US" sz="4800" b="1" dirty="0" smtClean="0">
                <a:solidFill>
                  <a:srgbClr val="008D36"/>
                </a:solidFill>
              </a:rPr>
              <a:t> </a:t>
            </a:r>
            <a:r>
              <a:rPr lang="en-GB" altLang="en-US" sz="4800" b="1" dirty="0" err="1" smtClean="0">
                <a:solidFill>
                  <a:srgbClr val="008D36"/>
                </a:solidFill>
              </a:rPr>
              <a:t>proiectului</a:t>
            </a:r>
            <a:r>
              <a:rPr lang="en-GB" altLang="en-US" sz="4800" b="1" dirty="0" smtClean="0">
                <a:solidFill>
                  <a:srgbClr val="008D36"/>
                </a:solidFill>
              </a:rPr>
              <a:t> INTAS </a:t>
            </a:r>
            <a:r>
              <a:rPr lang="en-US" altLang="en-US" sz="4800" b="1" dirty="0" err="1" smtClean="0">
                <a:solidFill>
                  <a:srgbClr val="008D36"/>
                </a:solidFill>
              </a:rPr>
              <a:t>asupra</a:t>
            </a:r>
            <a:r>
              <a:rPr lang="en-US" altLang="en-US" sz="4800" b="1" dirty="0" smtClean="0">
                <a:solidFill>
                  <a:srgbClr val="008D36"/>
                </a:solidFill>
              </a:rPr>
              <a:t> </a:t>
            </a:r>
            <a:r>
              <a:rPr lang="en-US" altLang="en-US" sz="4800" b="1" dirty="0" err="1" smtClean="0">
                <a:solidFill>
                  <a:srgbClr val="008D36"/>
                </a:solidFill>
              </a:rPr>
              <a:t>eficientei</a:t>
            </a:r>
            <a:r>
              <a:rPr lang="en-US" altLang="en-US" sz="4800" b="1" dirty="0" smtClean="0">
                <a:solidFill>
                  <a:srgbClr val="008D36"/>
                </a:solidFill>
              </a:rPr>
              <a:t> </a:t>
            </a:r>
            <a:r>
              <a:rPr lang="en-US" altLang="en-US" sz="4800" b="1" dirty="0" err="1" smtClean="0">
                <a:solidFill>
                  <a:srgbClr val="008D36"/>
                </a:solidFill>
              </a:rPr>
              <a:t>energetice</a:t>
            </a:r>
            <a:endParaRPr lang="cs-CZ" altLang="de-DE" b="1" dirty="0"/>
          </a:p>
          <a:p>
            <a:pPr eaLnBrk="1" hangingPunct="1"/>
            <a:endParaRPr lang="cs-CZ" altLang="de-DE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08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4482595" y="1166813"/>
            <a:ext cx="3090182" cy="754234"/>
          </a:xfrm>
        </p:spPr>
        <p:txBody>
          <a:bodyPr>
            <a:normAutofit/>
          </a:bodyPr>
          <a:lstStyle/>
          <a:p>
            <a:pPr eaLnBrk="1" hangingPunct="1"/>
            <a:r>
              <a:rPr lang="de-DE" altLang="de-DE" sz="2000" b="1" dirty="0" smtClean="0">
                <a:solidFill>
                  <a:srgbClr val="FF0000"/>
                </a:solidFill>
                <a:ea typeface="Geneva" pitchFamily="34" charset="0"/>
              </a:rPr>
              <a:t>Realiz</a:t>
            </a:r>
            <a:r>
              <a:rPr lang="ro-RO" altLang="de-DE" sz="2000" b="1" dirty="0" err="1" smtClean="0">
                <a:solidFill>
                  <a:srgbClr val="FF0000"/>
                </a:solidFill>
                <a:ea typeface="Geneva" pitchFamily="34" charset="0"/>
              </a:rPr>
              <a:t>ările</a:t>
            </a:r>
            <a:r>
              <a:rPr lang="ro-RO" altLang="de-DE" sz="2000" b="1" dirty="0" smtClean="0">
                <a:solidFill>
                  <a:srgbClr val="FF0000"/>
                </a:solidFill>
                <a:ea typeface="Geneva" pitchFamily="34" charset="0"/>
              </a:rPr>
              <a:t> INTAS</a:t>
            </a:r>
            <a:endParaRPr lang="cs-CZ" altLang="de-DE" sz="2000" b="1" dirty="0" smtClean="0">
              <a:solidFill>
                <a:srgbClr val="FF0000"/>
              </a:solidFill>
              <a:ea typeface="Geneva" pitchFamily="34" charset="0"/>
            </a:endParaRPr>
          </a:p>
        </p:txBody>
      </p:sp>
      <p:sp>
        <p:nvSpPr>
          <p:cNvPr id="7171" name="Vertical Text Placeholder 2"/>
          <p:cNvSpPr>
            <a:spLocks noGrp="1"/>
          </p:cNvSpPr>
          <p:nvPr>
            <p:ph type="body" orient="vert" idx="4294967295"/>
          </p:nvPr>
        </p:nvSpPr>
        <p:spPr>
          <a:xfrm>
            <a:off x="1708740" y="1846115"/>
            <a:ext cx="8659813" cy="4268788"/>
          </a:xfrm>
        </p:spPr>
        <p:txBody>
          <a:bodyPr/>
          <a:lstStyle/>
          <a:p>
            <a:pPr marL="88900" indent="0">
              <a:buNone/>
            </a:pPr>
            <a:r>
              <a:rPr lang="ro-RO" altLang="en-US" sz="2400" dirty="0">
                <a:solidFill>
                  <a:srgbClr val="008D36"/>
                </a:solidFill>
                <a:ea typeface="Geneva" pitchFamily="34" charset="0"/>
              </a:rPr>
              <a:t>Proiectul INTAS</a:t>
            </a:r>
            <a:r>
              <a:rPr lang="en-US" altLang="en-US" sz="2400" dirty="0">
                <a:solidFill>
                  <a:srgbClr val="008D36"/>
                </a:solidFill>
                <a:ea typeface="Geneva" pitchFamily="34" charset="0"/>
              </a:rPr>
              <a:t>: </a:t>
            </a:r>
          </a:p>
          <a:p>
            <a:pPr marL="431800" indent="-342900">
              <a:buFont typeface="Wingdings" pitchFamily="2" charset="2"/>
              <a:buChar char="Ø"/>
            </a:pPr>
            <a:r>
              <a:rPr lang="ro-RO" altLang="en-US" sz="2000" dirty="0">
                <a:solidFill>
                  <a:srgbClr val="008D36"/>
                </a:solidFill>
                <a:ea typeface="Geneva" pitchFamily="34" charset="0"/>
              </a:rPr>
              <a:t>a colaborat cu un număr mare de părți interesate relevante acțiunii proiectului</a:t>
            </a:r>
            <a:endParaRPr lang="en-US" altLang="en-US" sz="2000" dirty="0">
              <a:solidFill>
                <a:srgbClr val="008D36"/>
              </a:solidFill>
              <a:ea typeface="Geneva" pitchFamily="34" charset="0"/>
            </a:endParaRPr>
          </a:p>
          <a:p>
            <a:pPr marL="431800" indent="-342900">
              <a:buFont typeface="Wingdings" pitchFamily="2" charset="2"/>
              <a:buChar char="Ø"/>
            </a:pPr>
            <a:r>
              <a:rPr lang="ro-RO" altLang="en-US" sz="2000" dirty="0">
                <a:solidFill>
                  <a:srgbClr val="008D36"/>
                </a:solidFill>
                <a:ea typeface="Geneva" pitchFamily="34" charset="0"/>
              </a:rPr>
              <a:t>a constatat practica și capacitatea actuală de verificare a conformității</a:t>
            </a:r>
            <a:endParaRPr lang="en-US" altLang="en-US" sz="2000" dirty="0">
              <a:solidFill>
                <a:srgbClr val="008D36"/>
              </a:solidFill>
              <a:ea typeface="Geneva" pitchFamily="34" charset="0"/>
            </a:endParaRPr>
          </a:p>
          <a:p>
            <a:pPr marL="431800" indent="-342900">
              <a:buFont typeface="Wingdings" pitchFamily="2" charset="2"/>
              <a:buChar char="Ø"/>
            </a:pPr>
            <a:r>
              <a:rPr lang="ro-RO" altLang="en-US" sz="2000" dirty="0">
                <a:solidFill>
                  <a:srgbClr val="008D36"/>
                </a:solidFill>
                <a:ea typeface="Geneva" pitchFamily="34" charset="0"/>
              </a:rPr>
              <a:t>a evaluat nivelurile de neconformitate</a:t>
            </a:r>
            <a:endParaRPr lang="en-US" altLang="en-US" sz="2000" dirty="0">
              <a:solidFill>
                <a:srgbClr val="008D36"/>
              </a:solidFill>
              <a:ea typeface="Geneva" pitchFamily="34" charset="0"/>
            </a:endParaRPr>
          </a:p>
          <a:p>
            <a:pPr marL="431800" indent="-342900">
              <a:buFont typeface="Wingdings" pitchFamily="2" charset="2"/>
              <a:buChar char="Ø"/>
            </a:pPr>
            <a:r>
              <a:rPr lang="ro-RO" altLang="en-US" sz="2000" dirty="0">
                <a:solidFill>
                  <a:srgbClr val="008D36"/>
                </a:solidFill>
                <a:ea typeface="Geneva" pitchFamily="34" charset="0"/>
              </a:rPr>
              <a:t>a identificat problemele care trebuie depășite</a:t>
            </a:r>
            <a:endParaRPr lang="en-US" altLang="en-US" sz="2000" dirty="0">
              <a:solidFill>
                <a:srgbClr val="008D36"/>
              </a:solidFill>
              <a:ea typeface="Geneva" pitchFamily="34" charset="0"/>
            </a:endParaRPr>
          </a:p>
          <a:p>
            <a:pPr marL="431800" indent="-342900">
              <a:buFont typeface="Wingdings" pitchFamily="2" charset="2"/>
              <a:buChar char="Ø"/>
            </a:pPr>
            <a:r>
              <a:rPr lang="ro-RO" altLang="en-US" sz="2000" dirty="0">
                <a:solidFill>
                  <a:srgbClr val="008D36"/>
                </a:solidFill>
                <a:ea typeface="Geneva" pitchFamily="34" charset="0"/>
              </a:rPr>
              <a:t>a dezvoltat soluții pentru probleme legate de supravegherea pieței și ghiduri de bune practici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</a:p>
          <a:p>
            <a:pPr marL="431800" indent="-342900">
              <a:buFont typeface="Wingdings" pitchFamily="2" charset="2"/>
              <a:buChar char="Ø"/>
            </a:pPr>
            <a:r>
              <a:rPr lang="ro-RO" altLang="en-US" sz="2000" dirty="0">
                <a:solidFill>
                  <a:srgbClr val="008D36"/>
                </a:solidFill>
                <a:ea typeface="Geneva" pitchFamily="34" charset="0"/>
              </a:rPr>
              <a:t>a efectuat teste pilot asupra acestora și le-a verificat viabilitatea</a:t>
            </a:r>
            <a:endParaRPr lang="en-US" altLang="en-US" sz="2000" dirty="0">
              <a:solidFill>
                <a:srgbClr val="008D36"/>
              </a:solidFill>
              <a:ea typeface="Geneva" pitchFamily="34" charset="0"/>
            </a:endParaRPr>
          </a:p>
          <a:p>
            <a:pPr marL="431800" indent="-342900">
              <a:buFont typeface="Wingdings" pitchFamily="2" charset="2"/>
              <a:buChar char="Ø"/>
            </a:pPr>
            <a:r>
              <a:rPr lang="it-IT" altLang="en-US" sz="2000" dirty="0">
                <a:solidFill>
                  <a:srgbClr val="008D36"/>
                </a:solidFill>
                <a:ea typeface="Geneva" pitchFamily="34" charset="0"/>
              </a:rPr>
              <a:t>a elaborat recomandări </a:t>
            </a:r>
            <a:r>
              <a:rPr lang="ro-RO" altLang="en-US" sz="2000" dirty="0">
                <a:solidFill>
                  <a:srgbClr val="008D36"/>
                </a:solidFill>
                <a:ea typeface="Geneva" pitchFamily="34" charset="0"/>
              </a:rPr>
              <a:t>de politici</a:t>
            </a:r>
            <a:r>
              <a:rPr lang="it-IT" altLang="en-US" sz="2000" dirty="0">
                <a:solidFill>
                  <a:srgbClr val="008D36"/>
                </a:solidFill>
                <a:ea typeface="Geneva" pitchFamily="34" charset="0"/>
              </a:rPr>
              <a:t> pentru îmbunătățirea situației</a:t>
            </a:r>
            <a:endParaRPr lang="ro-RO" altLang="en-US" sz="2000" dirty="0">
              <a:solidFill>
                <a:srgbClr val="008D36"/>
              </a:solidFill>
              <a:ea typeface="Geneva" pitchFamily="34" charset="0"/>
            </a:endParaRPr>
          </a:p>
          <a:p>
            <a:pPr marL="431800" indent="-342900">
              <a:buFont typeface="Wingdings" pitchFamily="2" charset="2"/>
              <a:buChar char="Ø"/>
            </a:pPr>
            <a:r>
              <a:rPr lang="ro-RO" altLang="en-US" sz="2000" dirty="0">
                <a:solidFill>
                  <a:srgbClr val="008D36"/>
                </a:solidFill>
                <a:ea typeface="Geneva" pitchFamily="34" charset="0"/>
              </a:rPr>
              <a:t>a oferit sprijin </a:t>
            </a:r>
            <a:r>
              <a:rPr lang="ro-RO" altLang="en-US" sz="2000" dirty="0" smtClean="0">
                <a:solidFill>
                  <a:srgbClr val="008D36"/>
                </a:solidFill>
                <a:ea typeface="Geneva" pitchFamily="34" charset="0"/>
              </a:rPr>
              <a:t>programatic</a:t>
            </a:r>
            <a:r>
              <a:rPr lang="en-US" altLang="en-US" sz="2000" dirty="0" smtClean="0">
                <a:solidFill>
                  <a:srgbClr val="008D36"/>
                </a:solidFill>
                <a:ea typeface="Geneva" pitchFamily="34" charset="0"/>
              </a:rPr>
              <a:t> ASP </a:t>
            </a:r>
            <a:r>
              <a:rPr lang="en-US" altLang="en-US" sz="2000" dirty="0" err="1" smtClean="0">
                <a:solidFill>
                  <a:srgbClr val="008D36"/>
                </a:solidFill>
                <a:ea typeface="Geneva" pitchFamily="34" charset="0"/>
              </a:rPr>
              <a:t>si</a:t>
            </a:r>
            <a:r>
              <a:rPr lang="en-US" altLang="en-US" sz="2000" dirty="0" smtClean="0">
                <a:solidFill>
                  <a:srgbClr val="008D36"/>
                </a:solidFill>
                <a:ea typeface="Geneva" pitchFamily="34" charset="0"/>
              </a:rPr>
              <a:t> UE</a:t>
            </a:r>
            <a:endParaRPr lang="en-US" altLang="en-US" sz="2000" dirty="0">
              <a:solidFill>
                <a:srgbClr val="008D36"/>
              </a:solidFill>
              <a:ea typeface="Geneva" pitchFamily="34" charset="0"/>
            </a:endParaRPr>
          </a:p>
          <a:p>
            <a:pPr marL="88900" indent="0"/>
            <a:endParaRPr lang="en-US" altLang="en-US" sz="2400" dirty="0">
              <a:solidFill>
                <a:srgbClr val="008D36"/>
              </a:solidFill>
              <a:ea typeface="Geneva" pitchFamily="34" charset="0"/>
            </a:endParaRPr>
          </a:p>
          <a:p>
            <a:pPr marL="88900" indent="0"/>
            <a:endParaRPr lang="en-US" altLang="en-US" sz="2400" dirty="0">
              <a:solidFill>
                <a:srgbClr val="008D36"/>
              </a:solidFill>
              <a:ea typeface="Geneva" pitchFamily="34" charset="0"/>
            </a:endParaRPr>
          </a:p>
          <a:p>
            <a:pPr marL="88900" indent="0"/>
            <a:endParaRPr lang="en-US" altLang="en-US" sz="2400" dirty="0">
              <a:solidFill>
                <a:srgbClr val="1E1C11"/>
              </a:solidFill>
              <a:ea typeface="Geneva" pitchFamily="34" charset="0"/>
            </a:endParaRPr>
          </a:p>
          <a:p>
            <a:pPr marL="88900" indent="0">
              <a:buNone/>
            </a:pPr>
            <a:endParaRPr lang="cs-CZ" altLang="en-US" dirty="0">
              <a:ea typeface="Geneva" pitchFamily="34" charset="0"/>
            </a:endParaRPr>
          </a:p>
        </p:txBody>
      </p:sp>
      <p:sp>
        <p:nvSpPr>
          <p:cNvPr id="5" name="Obdélník 3">
            <a:extLst/>
          </p:cNvPr>
          <p:cNvSpPr/>
          <p:nvPr/>
        </p:nvSpPr>
        <p:spPr>
          <a:xfrm>
            <a:off x="8731250" y="492125"/>
            <a:ext cx="1479550" cy="67468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en-GB" sz="1050" dirty="0">
                <a:solidFill>
                  <a:schemeClr val="bg1"/>
                </a:solidFill>
                <a:latin typeface="Arial" pitchFamily="34" charset="0"/>
                <a:ea typeface="Geneva" charset="-128"/>
                <a:cs typeface="Arial" pitchFamily="34" charset="0"/>
              </a:rPr>
              <a:t>Paul</a:t>
            </a:r>
            <a:r>
              <a:rPr lang="cs-CZ" sz="1050" dirty="0">
                <a:solidFill>
                  <a:schemeClr val="bg1"/>
                </a:solidFill>
                <a:latin typeface="Arial" pitchFamily="34" charset="0"/>
                <a:ea typeface="Geneva" charset="-128"/>
                <a:cs typeface="Arial" pitchFamily="34" charset="0"/>
              </a:rPr>
              <a:t> </a:t>
            </a:r>
            <a:r>
              <a:rPr lang="en-GB" sz="1050" dirty="0">
                <a:solidFill>
                  <a:schemeClr val="bg1"/>
                </a:solidFill>
                <a:latin typeface="Arial" pitchFamily="34" charset="0"/>
                <a:ea typeface="Geneva" charset="-128"/>
                <a:cs typeface="Arial" pitchFamily="34" charset="0"/>
              </a:rPr>
              <a:t>Waide</a:t>
            </a:r>
            <a:endParaRPr lang="en-US" sz="1050" dirty="0">
              <a:solidFill>
                <a:schemeClr val="bg1"/>
              </a:solidFill>
              <a:latin typeface="Arial" pitchFamily="34" charset="0"/>
              <a:ea typeface="Geneva" charset="-128"/>
              <a:cs typeface="Arial" pitchFamily="34" charset="0"/>
            </a:endParaRPr>
          </a:p>
          <a:p>
            <a:pPr eaLnBrk="1" hangingPunct="1">
              <a:lnSpc>
                <a:spcPct val="12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ea typeface="Geneva" charset="-128"/>
                <a:cs typeface="Arial" pitchFamily="34" charset="0"/>
              </a:rPr>
              <a:t>13-02–2019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ea typeface="Geneva" charset="-128"/>
                <a:cs typeface="Arial" pitchFamily="34" charset="0"/>
              </a:rPr>
              <a:t>Brussels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61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824248" y="1249250"/>
            <a:ext cx="6207618" cy="566671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de-DE" altLang="de-DE" sz="1800" b="1" dirty="0" smtClean="0">
                <a:solidFill>
                  <a:srgbClr val="0070C0"/>
                </a:solidFill>
                <a:latin typeface="+mn-lt"/>
                <a:ea typeface="Geneva" pitchFamily="34" charset="0"/>
              </a:rPr>
              <a:t>Cât de multă neconformitate există?</a:t>
            </a:r>
            <a:endParaRPr lang="cs-CZ" altLang="de-DE" sz="1800" b="1" dirty="0" smtClean="0">
              <a:solidFill>
                <a:srgbClr val="0070C0"/>
              </a:solidFill>
              <a:latin typeface="+mn-lt"/>
              <a:ea typeface="Geneva" pitchFamily="34" charset="0"/>
            </a:endParaRPr>
          </a:p>
        </p:txBody>
      </p:sp>
      <p:sp>
        <p:nvSpPr>
          <p:cNvPr id="8195" name="Vertical Text Placeholder 2"/>
          <p:cNvSpPr>
            <a:spLocks noGrp="1"/>
          </p:cNvSpPr>
          <p:nvPr>
            <p:ph type="body" orient="vert" idx="4294967295"/>
          </p:nvPr>
        </p:nvSpPr>
        <p:spPr>
          <a:xfrm>
            <a:off x="1437014" y="1970946"/>
            <a:ext cx="8659813" cy="4268787"/>
          </a:xfrm>
        </p:spPr>
        <p:txBody>
          <a:bodyPr/>
          <a:lstStyle/>
          <a:p>
            <a:pPr marL="88900" indent="0">
              <a:buNone/>
            </a:pPr>
            <a:r>
              <a:rPr lang="ro-RO" altLang="en-US" sz="2400" dirty="0">
                <a:solidFill>
                  <a:srgbClr val="FF0000"/>
                </a:solidFill>
                <a:ea typeface="Geneva" pitchFamily="34" charset="0"/>
              </a:rPr>
              <a:t>Ratele de neconformitate sunt ridicate în rândul unităților testate </a:t>
            </a:r>
            <a:r>
              <a:rPr lang="ro-RO" altLang="en-US" sz="2400" dirty="0">
                <a:solidFill>
                  <a:srgbClr val="008D36"/>
                </a:solidFill>
                <a:ea typeface="Geneva" pitchFamily="34" charset="0"/>
              </a:rPr>
              <a:t>Rezultate INTAS: </a:t>
            </a:r>
          </a:p>
          <a:p>
            <a:pPr marL="88900" indent="0"/>
            <a:r>
              <a:rPr lang="ro-RO" altLang="en-US" sz="2400" dirty="0">
                <a:solidFill>
                  <a:srgbClr val="008D36"/>
                </a:solidFill>
                <a:ea typeface="Geneva" pitchFamily="34" charset="0"/>
              </a:rPr>
              <a:t>~ </a:t>
            </a:r>
            <a:r>
              <a:rPr lang="ro-RO" altLang="en-US" sz="2400" dirty="0">
                <a:solidFill>
                  <a:srgbClr val="FF0000"/>
                </a:solidFill>
                <a:ea typeface="Geneva" pitchFamily="34" charset="0"/>
              </a:rPr>
              <a:t>1/3</a:t>
            </a:r>
            <a:r>
              <a:rPr lang="ro-RO" altLang="en-US" sz="2400" dirty="0">
                <a:solidFill>
                  <a:srgbClr val="008D36"/>
                </a:solidFill>
                <a:ea typeface="Geneva" pitchFamily="34" charset="0"/>
              </a:rPr>
              <a:t> din unitățile testate</a:t>
            </a:r>
            <a:r>
              <a:rPr lang="en-US" altLang="en-US" sz="2400" dirty="0">
                <a:solidFill>
                  <a:srgbClr val="008D36"/>
                </a:solidFill>
                <a:ea typeface="Geneva" pitchFamily="34" charset="0"/>
              </a:rPr>
              <a:t> a </a:t>
            </a:r>
            <a:r>
              <a:rPr lang="en-US" altLang="en-US" sz="2400" dirty="0" err="1">
                <a:solidFill>
                  <a:srgbClr val="008D36"/>
                </a:solidFill>
                <a:ea typeface="Geneva" pitchFamily="34" charset="0"/>
              </a:rPr>
              <a:t>picat</a:t>
            </a:r>
            <a:r>
              <a:rPr lang="en-US" altLang="en-US" sz="2400" dirty="0">
                <a:solidFill>
                  <a:srgbClr val="008D36"/>
                </a:solidFill>
                <a:ea typeface="Geneva" pitchFamily="34" charset="0"/>
              </a:rPr>
              <a:t> la </a:t>
            </a:r>
            <a:r>
              <a:rPr lang="en-US" altLang="en-US" sz="2400" dirty="0" err="1">
                <a:solidFill>
                  <a:srgbClr val="008D36"/>
                </a:solidFill>
                <a:ea typeface="Geneva" pitchFamily="34" charset="0"/>
              </a:rPr>
              <a:t>verificarea</a:t>
            </a:r>
            <a:r>
              <a:rPr lang="en-US" altLang="en-US" sz="24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400" dirty="0" err="1">
                <a:solidFill>
                  <a:srgbClr val="008D36"/>
                </a:solidFill>
                <a:ea typeface="Geneva" pitchFamily="34" charset="0"/>
              </a:rPr>
              <a:t>documenta</a:t>
            </a:r>
            <a:r>
              <a:rPr lang="ro-RO" altLang="en-US" sz="2400" dirty="0">
                <a:solidFill>
                  <a:srgbClr val="008D36"/>
                </a:solidFill>
                <a:ea typeface="Geneva" pitchFamily="34" charset="0"/>
              </a:rPr>
              <a:t>ț</a:t>
            </a:r>
            <a:r>
              <a:rPr lang="en-US" altLang="en-US" sz="2400" dirty="0" err="1">
                <a:solidFill>
                  <a:srgbClr val="008D36"/>
                </a:solidFill>
                <a:ea typeface="Geneva" pitchFamily="34" charset="0"/>
              </a:rPr>
              <a:t>iei</a:t>
            </a:r>
            <a:endParaRPr lang="ro-RO" altLang="en-US" sz="2400" dirty="0">
              <a:solidFill>
                <a:srgbClr val="008D36"/>
              </a:solidFill>
              <a:ea typeface="Geneva" pitchFamily="34" charset="0"/>
            </a:endParaRPr>
          </a:p>
          <a:p>
            <a:pPr marL="88900" indent="0"/>
            <a:r>
              <a:rPr lang="ro-RO" altLang="en-US" sz="2400" dirty="0">
                <a:solidFill>
                  <a:srgbClr val="008D36"/>
                </a:solidFill>
                <a:ea typeface="Geneva" pitchFamily="34" charset="0"/>
              </a:rPr>
              <a:t>~ </a:t>
            </a:r>
            <a:r>
              <a:rPr lang="ro-RO" altLang="en-US" sz="2400" dirty="0">
                <a:solidFill>
                  <a:srgbClr val="FF0000"/>
                </a:solidFill>
                <a:ea typeface="Geneva" pitchFamily="34" charset="0"/>
              </a:rPr>
              <a:t>1/5</a:t>
            </a:r>
            <a:r>
              <a:rPr lang="ro-RO" altLang="en-US" sz="24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400" dirty="0">
                <a:solidFill>
                  <a:srgbClr val="008D36"/>
                </a:solidFill>
                <a:ea typeface="Geneva" pitchFamily="34" charset="0"/>
              </a:rPr>
              <a:t>din unit</a:t>
            </a:r>
            <a:r>
              <a:rPr lang="ro-RO" altLang="en-US" sz="2400" dirty="0" err="1">
                <a:solidFill>
                  <a:srgbClr val="008D36"/>
                </a:solidFill>
                <a:ea typeface="Geneva" pitchFamily="34" charset="0"/>
              </a:rPr>
              <a:t>ăț</a:t>
            </a:r>
            <a:r>
              <a:rPr lang="en-US" altLang="en-US" sz="2400" dirty="0" err="1">
                <a:solidFill>
                  <a:srgbClr val="008D36"/>
                </a:solidFill>
                <a:ea typeface="Geneva" pitchFamily="34" charset="0"/>
              </a:rPr>
              <a:t>i</a:t>
            </a:r>
            <a:r>
              <a:rPr lang="en-US" altLang="en-US" sz="2400" dirty="0">
                <a:solidFill>
                  <a:srgbClr val="008D36"/>
                </a:solidFill>
                <a:ea typeface="Geneva" pitchFamily="34" charset="0"/>
              </a:rPr>
              <a:t> au </a:t>
            </a:r>
            <a:r>
              <a:rPr lang="en-US" altLang="en-US" sz="2400" dirty="0" err="1">
                <a:solidFill>
                  <a:srgbClr val="008D36"/>
                </a:solidFill>
                <a:ea typeface="Geneva" pitchFamily="34" charset="0"/>
              </a:rPr>
              <a:t>picat</a:t>
            </a:r>
            <a:r>
              <a:rPr lang="en-US" altLang="en-US" sz="24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400" dirty="0" err="1">
                <a:solidFill>
                  <a:srgbClr val="008D36"/>
                </a:solidFill>
                <a:ea typeface="Geneva" pitchFamily="34" charset="0"/>
              </a:rPr>
              <a:t>testele</a:t>
            </a:r>
            <a:r>
              <a:rPr lang="en-US" altLang="en-US" sz="2400" dirty="0">
                <a:solidFill>
                  <a:srgbClr val="008D36"/>
                </a:solidFill>
                <a:ea typeface="Geneva" pitchFamily="34" charset="0"/>
              </a:rPr>
              <a:t> de </a:t>
            </a:r>
            <a:r>
              <a:rPr lang="en-US" altLang="en-US" sz="2400" dirty="0" err="1">
                <a:solidFill>
                  <a:srgbClr val="008D36"/>
                </a:solidFill>
                <a:ea typeface="Geneva" pitchFamily="34" charset="0"/>
              </a:rPr>
              <a:t>performan</a:t>
            </a:r>
            <a:r>
              <a:rPr lang="ro-RO" altLang="en-US" sz="2400" dirty="0" err="1">
                <a:solidFill>
                  <a:srgbClr val="008D36"/>
                </a:solidFill>
                <a:ea typeface="Geneva" pitchFamily="34" charset="0"/>
              </a:rPr>
              <a:t>ță</a:t>
            </a:r>
            <a:r>
              <a:rPr lang="en-US" altLang="en-US" sz="2400" dirty="0">
                <a:solidFill>
                  <a:srgbClr val="008D36"/>
                </a:solidFill>
                <a:ea typeface="Geneva" pitchFamily="34" charset="0"/>
              </a:rPr>
              <a:t> energetic</a:t>
            </a:r>
            <a:r>
              <a:rPr lang="ro-RO" altLang="en-US" sz="2400" dirty="0">
                <a:solidFill>
                  <a:srgbClr val="008D36"/>
                </a:solidFill>
                <a:ea typeface="Geneva" pitchFamily="34" charset="0"/>
              </a:rPr>
              <a:t>ă </a:t>
            </a:r>
            <a:endParaRPr lang="en-US" altLang="en-US" sz="2400" dirty="0">
              <a:solidFill>
                <a:srgbClr val="008D36"/>
              </a:solidFill>
              <a:ea typeface="Geneva" pitchFamily="34" charset="0"/>
            </a:endParaRPr>
          </a:p>
          <a:p>
            <a:pPr marL="88900" indent="0">
              <a:buNone/>
            </a:pPr>
            <a:endParaRPr lang="en-US" altLang="en-US" sz="2400" dirty="0">
              <a:solidFill>
                <a:srgbClr val="008D36"/>
              </a:solidFill>
              <a:ea typeface="Geneva" pitchFamily="34" charset="0"/>
            </a:endParaRPr>
          </a:p>
          <a:p>
            <a:pPr marL="88900" indent="0" algn="just">
              <a:buNone/>
            </a:pPr>
            <a:r>
              <a:rPr lang="ro-RO" altLang="en-US" sz="2400" dirty="0">
                <a:solidFill>
                  <a:srgbClr val="008D36"/>
                </a:solidFill>
                <a:ea typeface="Geneva" pitchFamily="34" charset="0"/>
              </a:rPr>
              <a:t>Î</a:t>
            </a:r>
            <a:r>
              <a:rPr lang="en-US" altLang="en-US" sz="2400" dirty="0">
                <a:solidFill>
                  <a:srgbClr val="008D36"/>
                </a:solidFill>
                <a:ea typeface="Geneva" pitchFamily="34" charset="0"/>
              </a:rPr>
              <a:t>n </a:t>
            </a:r>
            <a:r>
              <a:rPr lang="en-US" altLang="en-US" sz="2400" dirty="0" err="1">
                <a:solidFill>
                  <a:srgbClr val="008D36"/>
                </a:solidFill>
                <a:ea typeface="Geneva" pitchFamily="34" charset="0"/>
              </a:rPr>
              <a:t>medie</a:t>
            </a:r>
            <a:r>
              <a:rPr lang="en-US" altLang="en-US" sz="2400" dirty="0">
                <a:solidFill>
                  <a:srgbClr val="008D36"/>
                </a:solidFill>
                <a:ea typeface="Geneva" pitchFamily="34" charset="0"/>
              </a:rPr>
              <a:t>, </a:t>
            </a:r>
            <a:r>
              <a:rPr lang="en-US" altLang="en-US" sz="2400" dirty="0" err="1">
                <a:solidFill>
                  <a:srgbClr val="008D36"/>
                </a:solidFill>
                <a:ea typeface="Geneva" pitchFamily="34" charset="0"/>
              </a:rPr>
              <a:t>consumul</a:t>
            </a:r>
            <a:r>
              <a:rPr lang="en-US" altLang="en-US" sz="2400" dirty="0">
                <a:solidFill>
                  <a:srgbClr val="008D36"/>
                </a:solidFill>
                <a:ea typeface="Geneva" pitchFamily="34" charset="0"/>
              </a:rPr>
              <a:t> de </a:t>
            </a:r>
            <a:r>
              <a:rPr lang="en-US" altLang="en-US" sz="2400" dirty="0" err="1">
                <a:solidFill>
                  <a:srgbClr val="008D36"/>
                </a:solidFill>
                <a:ea typeface="Geneva" pitchFamily="34" charset="0"/>
              </a:rPr>
              <a:t>energie</a:t>
            </a:r>
            <a:r>
              <a:rPr lang="en-US" altLang="en-US" sz="2400" dirty="0">
                <a:solidFill>
                  <a:srgbClr val="008D36"/>
                </a:solidFill>
                <a:ea typeface="Geneva" pitchFamily="34" charset="0"/>
              </a:rPr>
              <a:t> al </a:t>
            </a:r>
            <a:r>
              <a:rPr lang="en-US" altLang="en-US" sz="2400" dirty="0" err="1">
                <a:solidFill>
                  <a:srgbClr val="008D36"/>
                </a:solidFill>
                <a:ea typeface="Geneva" pitchFamily="34" charset="0"/>
              </a:rPr>
              <a:t>unităților</a:t>
            </a:r>
            <a:r>
              <a:rPr lang="en-US" altLang="en-US" sz="24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400" dirty="0" err="1">
                <a:solidFill>
                  <a:srgbClr val="008D36"/>
                </a:solidFill>
                <a:ea typeface="Geneva" pitchFamily="34" charset="0"/>
              </a:rPr>
              <a:t>neconforme</a:t>
            </a:r>
            <a:r>
              <a:rPr lang="en-US" altLang="en-US" sz="2400" dirty="0">
                <a:solidFill>
                  <a:srgbClr val="008D36"/>
                </a:solidFill>
                <a:ea typeface="Geneva" pitchFamily="34" charset="0"/>
              </a:rPr>
              <a:t> a </a:t>
            </a:r>
            <a:r>
              <a:rPr lang="en-US" altLang="en-US" sz="2400" dirty="0" err="1">
                <a:solidFill>
                  <a:srgbClr val="008D36"/>
                </a:solidFill>
                <a:ea typeface="Geneva" pitchFamily="34" charset="0"/>
              </a:rPr>
              <a:t>fost</a:t>
            </a:r>
            <a:r>
              <a:rPr lang="en-US" altLang="en-US" sz="2400" dirty="0">
                <a:solidFill>
                  <a:srgbClr val="008D36"/>
                </a:solidFill>
                <a:ea typeface="Geneva" pitchFamily="34" charset="0"/>
              </a:rPr>
              <a:t> cu </a:t>
            </a:r>
            <a:r>
              <a:rPr lang="en-US" altLang="en-US" sz="2400" dirty="0">
                <a:solidFill>
                  <a:srgbClr val="FF0000"/>
                </a:solidFill>
                <a:ea typeface="Geneva" pitchFamily="34" charset="0"/>
              </a:rPr>
              <a:t>27% </a:t>
            </a:r>
            <a:r>
              <a:rPr lang="en-US" altLang="en-US" sz="2400" dirty="0" err="1">
                <a:solidFill>
                  <a:srgbClr val="FF0000"/>
                </a:solidFill>
                <a:ea typeface="Geneva" pitchFamily="34" charset="0"/>
              </a:rPr>
              <a:t>mai</a:t>
            </a:r>
            <a:r>
              <a:rPr lang="en-US" altLang="en-US" sz="2400" dirty="0">
                <a:solidFill>
                  <a:srgbClr val="FF0000"/>
                </a:solidFill>
                <a:ea typeface="Geneva" pitchFamily="34" charset="0"/>
              </a:rPr>
              <a:t> mare </a:t>
            </a:r>
            <a:r>
              <a:rPr lang="en-US" altLang="en-US" sz="2400" dirty="0" err="1">
                <a:solidFill>
                  <a:srgbClr val="FF0000"/>
                </a:solidFill>
                <a:ea typeface="Geneva" pitchFamily="34" charset="0"/>
              </a:rPr>
              <a:t>decât</a:t>
            </a:r>
            <a:r>
              <a:rPr lang="en-US" altLang="en-US" sz="2400" dirty="0">
                <a:solidFill>
                  <a:srgbClr val="FF0000"/>
                </a:solidFill>
                <a:ea typeface="Geneva" pitchFamily="34" charset="0"/>
              </a:rPr>
              <a:t> </a:t>
            </a:r>
            <a:r>
              <a:rPr lang="en-US" altLang="en-US" sz="2400" dirty="0" err="1">
                <a:solidFill>
                  <a:srgbClr val="FF0000"/>
                </a:solidFill>
                <a:ea typeface="Geneva" pitchFamily="34" charset="0"/>
              </a:rPr>
              <a:t>nivelurile</a:t>
            </a:r>
            <a:r>
              <a:rPr lang="en-US" altLang="en-US" sz="2400" dirty="0">
                <a:solidFill>
                  <a:srgbClr val="FF0000"/>
                </a:solidFill>
                <a:ea typeface="Geneva" pitchFamily="34" charset="0"/>
              </a:rPr>
              <a:t> </a:t>
            </a:r>
            <a:r>
              <a:rPr lang="en-US" altLang="en-US" sz="2400" dirty="0" err="1">
                <a:solidFill>
                  <a:srgbClr val="FF0000"/>
                </a:solidFill>
                <a:ea typeface="Geneva" pitchFamily="34" charset="0"/>
              </a:rPr>
              <a:t>admise</a:t>
            </a:r>
            <a:r>
              <a:rPr lang="en-US" altLang="en-US" sz="2400" dirty="0">
                <a:solidFill>
                  <a:srgbClr val="FF0000"/>
                </a:solidFill>
                <a:ea typeface="Geneva" pitchFamily="34" charset="0"/>
              </a:rPr>
              <a:t> = </a:t>
            </a:r>
            <a:r>
              <a:rPr lang="en-US" altLang="en-US" sz="2400" dirty="0" err="1">
                <a:solidFill>
                  <a:srgbClr val="FF0000"/>
                </a:solidFill>
                <a:ea typeface="Geneva" pitchFamily="34" charset="0"/>
              </a:rPr>
              <a:t>adică</a:t>
            </a:r>
            <a:r>
              <a:rPr lang="en-US" altLang="en-US" sz="2400" dirty="0">
                <a:solidFill>
                  <a:srgbClr val="FF0000"/>
                </a:solidFill>
                <a:ea typeface="Geneva" pitchFamily="34" charset="0"/>
              </a:rPr>
              <a:t> o </a:t>
            </a:r>
            <a:r>
              <a:rPr lang="en-US" altLang="en-US" sz="2400" dirty="0" err="1">
                <a:solidFill>
                  <a:srgbClr val="FF0000"/>
                </a:solidFill>
                <a:ea typeface="Geneva" pitchFamily="34" charset="0"/>
              </a:rPr>
              <a:t>medie</a:t>
            </a:r>
            <a:r>
              <a:rPr lang="en-US" altLang="en-US" sz="2400" dirty="0">
                <a:solidFill>
                  <a:srgbClr val="FF0000"/>
                </a:solidFill>
                <a:ea typeface="Geneva" pitchFamily="34" charset="0"/>
              </a:rPr>
              <a:t> de </a:t>
            </a:r>
            <a:r>
              <a:rPr lang="en-US" altLang="en-US" sz="2400" dirty="0" err="1">
                <a:solidFill>
                  <a:srgbClr val="FF0000"/>
                </a:solidFill>
                <a:ea typeface="Geneva" pitchFamily="34" charset="0"/>
              </a:rPr>
              <a:t>neconformitate</a:t>
            </a:r>
            <a:r>
              <a:rPr lang="en-US" altLang="en-US" sz="2400" dirty="0">
                <a:solidFill>
                  <a:srgbClr val="FF0000"/>
                </a:solidFill>
                <a:ea typeface="Geneva" pitchFamily="34" charset="0"/>
              </a:rPr>
              <a:t> de 5,6% </a:t>
            </a:r>
            <a:r>
              <a:rPr lang="en-US" altLang="en-US" sz="2400" dirty="0" err="1">
                <a:solidFill>
                  <a:srgbClr val="FF0000"/>
                </a:solidFill>
                <a:ea typeface="Geneva" pitchFamily="34" charset="0"/>
              </a:rPr>
              <a:t>pentru</a:t>
            </a:r>
            <a:r>
              <a:rPr lang="en-US" altLang="en-US" sz="2400" dirty="0">
                <a:solidFill>
                  <a:srgbClr val="FF0000"/>
                </a:solidFill>
                <a:ea typeface="Geneva" pitchFamily="34" charset="0"/>
              </a:rPr>
              <a:t> </a:t>
            </a:r>
            <a:r>
              <a:rPr lang="en-US" altLang="en-US" sz="2400" dirty="0" err="1">
                <a:solidFill>
                  <a:srgbClr val="FF0000"/>
                </a:solidFill>
                <a:ea typeface="Geneva" pitchFamily="34" charset="0"/>
              </a:rPr>
              <a:t>fiecare</a:t>
            </a:r>
            <a:r>
              <a:rPr lang="en-US" altLang="en-US" sz="2400" dirty="0">
                <a:solidFill>
                  <a:srgbClr val="FF0000"/>
                </a:solidFill>
                <a:ea typeface="Geneva" pitchFamily="34" charset="0"/>
              </a:rPr>
              <a:t> </a:t>
            </a:r>
            <a:r>
              <a:rPr lang="en-US" altLang="en-US" sz="2400" dirty="0" err="1">
                <a:solidFill>
                  <a:srgbClr val="FF0000"/>
                </a:solidFill>
                <a:ea typeface="Geneva" pitchFamily="34" charset="0"/>
              </a:rPr>
              <a:t>produs</a:t>
            </a:r>
            <a:r>
              <a:rPr lang="en-US" altLang="en-US" sz="2400" dirty="0">
                <a:solidFill>
                  <a:srgbClr val="FF0000"/>
                </a:solidFill>
                <a:ea typeface="Geneva" pitchFamily="34" charset="0"/>
              </a:rPr>
              <a:t> </a:t>
            </a:r>
            <a:r>
              <a:rPr lang="en-US" altLang="en-US" sz="2400" dirty="0" err="1">
                <a:solidFill>
                  <a:srgbClr val="FF0000"/>
                </a:solidFill>
                <a:ea typeface="Geneva" pitchFamily="34" charset="0"/>
              </a:rPr>
              <a:t>investigat</a:t>
            </a:r>
            <a:r>
              <a:rPr lang="en-US" altLang="en-US" sz="2400" dirty="0">
                <a:solidFill>
                  <a:srgbClr val="FF0000"/>
                </a:solidFill>
                <a:ea typeface="Geneva" pitchFamily="34" charset="0"/>
              </a:rPr>
              <a:t>.</a:t>
            </a:r>
          </a:p>
          <a:p>
            <a:pPr marL="88900" indent="0"/>
            <a:endParaRPr lang="en-US" altLang="en-US" sz="2400" dirty="0">
              <a:solidFill>
                <a:srgbClr val="008D36"/>
              </a:solidFill>
              <a:ea typeface="Geneva" pitchFamily="34" charset="0"/>
            </a:endParaRPr>
          </a:p>
          <a:p>
            <a:pPr marL="88900" indent="0"/>
            <a:endParaRPr lang="en-US" altLang="en-US" sz="2400" dirty="0">
              <a:solidFill>
                <a:srgbClr val="008D36"/>
              </a:solidFill>
              <a:ea typeface="Geneva" pitchFamily="34" charset="0"/>
            </a:endParaRPr>
          </a:p>
          <a:p>
            <a:pPr marL="88900" indent="0"/>
            <a:endParaRPr lang="en-US" altLang="en-US" sz="2400" dirty="0">
              <a:solidFill>
                <a:srgbClr val="1E1C11"/>
              </a:solidFill>
              <a:ea typeface="Geneva" pitchFamily="34" charset="0"/>
            </a:endParaRPr>
          </a:p>
          <a:p>
            <a:pPr marL="88900" indent="0">
              <a:buNone/>
            </a:pPr>
            <a:endParaRPr lang="cs-CZ" altLang="en-US" dirty="0">
              <a:ea typeface="Geneva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015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Vertical Text Placeholder 2"/>
          <p:cNvSpPr>
            <a:spLocks noGrp="1"/>
          </p:cNvSpPr>
          <p:nvPr>
            <p:ph type="body" orient="vert" idx="4294967295"/>
          </p:nvPr>
        </p:nvSpPr>
        <p:spPr>
          <a:xfrm>
            <a:off x="1651099" y="1994048"/>
            <a:ext cx="8659813" cy="4268787"/>
          </a:xfrm>
        </p:spPr>
        <p:txBody>
          <a:bodyPr/>
          <a:lstStyle/>
          <a:p>
            <a:pPr marL="431800" algn="just"/>
            <a:r>
              <a:rPr lang="en-US" altLang="en-US" sz="2000" u="sng" dirty="0">
                <a:solidFill>
                  <a:srgbClr val="008D36"/>
                </a:solidFill>
                <a:ea typeface="Geneva" pitchFamily="34" charset="0"/>
              </a:rPr>
              <a:t>DAR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trebuie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s</a:t>
            </a:r>
            <a:r>
              <a:rPr lang="ro-RO" altLang="en-US" sz="2000" dirty="0">
                <a:solidFill>
                  <a:srgbClr val="008D36"/>
                </a:solidFill>
                <a:ea typeface="Geneva" pitchFamily="34" charset="0"/>
              </a:rPr>
              <a:t>ă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ro-RO" altLang="en-US" sz="2000" dirty="0">
                <a:solidFill>
                  <a:srgbClr val="008D36"/>
                </a:solidFill>
                <a:ea typeface="Geneva" pitchFamily="34" charset="0"/>
              </a:rPr>
              <a:t>ț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inem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cont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c</a:t>
            </a:r>
            <a:r>
              <a:rPr lang="ro-RO" altLang="en-US" sz="2000" dirty="0">
                <a:solidFill>
                  <a:srgbClr val="008D36"/>
                </a:solidFill>
                <a:ea typeface="Geneva" pitchFamily="34" charset="0"/>
              </a:rPr>
              <a:t>ă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aceste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verific</a:t>
            </a:r>
            <a:r>
              <a:rPr lang="ro-RO" altLang="en-US" sz="2000" dirty="0">
                <a:solidFill>
                  <a:srgbClr val="008D36"/>
                </a:solidFill>
                <a:ea typeface="Geneva" pitchFamily="34" charset="0"/>
              </a:rPr>
              <a:t>ă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ri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au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fost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efectuate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asupra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unor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unit</a:t>
            </a:r>
            <a:r>
              <a:rPr lang="ro-RO" altLang="en-US" sz="2000" dirty="0" err="1">
                <a:solidFill>
                  <a:srgbClr val="008D36"/>
                </a:solidFill>
                <a:ea typeface="Geneva" pitchFamily="34" charset="0"/>
              </a:rPr>
              <a:t>ăț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i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furnizate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de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catre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producatori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dispu</a:t>
            </a:r>
            <a:r>
              <a:rPr lang="ro-RO" altLang="en-US" sz="2000" dirty="0">
                <a:solidFill>
                  <a:srgbClr val="008D36"/>
                </a:solidFill>
                <a:ea typeface="Geneva" pitchFamily="34" charset="0"/>
              </a:rPr>
              <a:t>ș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i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s</a:t>
            </a:r>
            <a:r>
              <a:rPr lang="ro-RO" altLang="en-US" sz="2000" dirty="0">
                <a:solidFill>
                  <a:srgbClr val="008D36"/>
                </a:solidFill>
                <a:ea typeface="Geneva" pitchFamily="34" charset="0"/>
              </a:rPr>
              <a:t>ă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coopereze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cu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proiectul</a:t>
            </a:r>
            <a:endParaRPr lang="en-US" altLang="en-US" sz="2000" dirty="0">
              <a:solidFill>
                <a:srgbClr val="008D36"/>
              </a:solidFill>
              <a:ea typeface="Geneva" pitchFamily="34" charset="0"/>
            </a:endParaRPr>
          </a:p>
          <a:p>
            <a:pPr marL="431800" algn="just"/>
            <a:r>
              <a:rPr lang="en-US" altLang="en-US" sz="2000" dirty="0">
                <a:ea typeface="Geneva" pitchFamily="34" charset="0"/>
              </a:rPr>
              <a:t>Se </a:t>
            </a:r>
            <a:r>
              <a:rPr lang="en-US" altLang="en-US" sz="2000" dirty="0" err="1">
                <a:ea typeface="Geneva" pitchFamily="34" charset="0"/>
              </a:rPr>
              <a:t>referă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numai</a:t>
            </a:r>
            <a:r>
              <a:rPr lang="en-US" altLang="en-US" sz="2000" dirty="0">
                <a:ea typeface="Geneva" pitchFamily="34" charset="0"/>
              </a:rPr>
              <a:t> la </a:t>
            </a:r>
            <a:r>
              <a:rPr lang="en-US" altLang="en-US" sz="2000" dirty="0" err="1">
                <a:ea typeface="Geneva" pitchFamily="34" charset="0"/>
              </a:rPr>
              <a:t>transformatoare</a:t>
            </a:r>
            <a:endParaRPr lang="en-US" altLang="en-US" sz="2000" dirty="0">
              <a:solidFill>
                <a:srgbClr val="008D36"/>
              </a:solidFill>
              <a:ea typeface="Geneva" pitchFamily="34" charset="0"/>
            </a:endParaRPr>
          </a:p>
          <a:p>
            <a:pPr marL="431800" algn="just"/>
            <a:r>
              <a:rPr lang="en-US" altLang="en-US" sz="2000" dirty="0" err="1">
                <a:ea typeface="Geneva" pitchFamily="34" charset="0"/>
              </a:rPr>
              <a:t>Prin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urmare</a:t>
            </a:r>
            <a:r>
              <a:rPr lang="en-US" altLang="en-US" sz="2000" dirty="0">
                <a:ea typeface="Geneva" pitchFamily="34" charset="0"/>
              </a:rPr>
              <a:t>, </a:t>
            </a:r>
            <a:r>
              <a:rPr lang="en-US" altLang="en-US" sz="2000" dirty="0" err="1">
                <a:ea typeface="Geneva" pitchFamily="34" charset="0"/>
              </a:rPr>
              <a:t>încă</a:t>
            </a:r>
            <a:r>
              <a:rPr lang="en-US" altLang="en-US" sz="2000" dirty="0">
                <a:ea typeface="Geneva" pitchFamily="34" charset="0"/>
              </a:rPr>
              <a:t> nu </a:t>
            </a:r>
            <a:r>
              <a:rPr lang="en-US" altLang="en-US" sz="2000" dirty="0" err="1">
                <a:ea typeface="Geneva" pitchFamily="34" charset="0"/>
              </a:rPr>
              <a:t>avem</a:t>
            </a:r>
            <a:r>
              <a:rPr lang="en-US" altLang="en-US" sz="2000" dirty="0">
                <a:ea typeface="Geneva" pitchFamily="34" charset="0"/>
              </a:rPr>
              <a:t> un </a:t>
            </a:r>
            <a:r>
              <a:rPr lang="en-US" altLang="en-US" sz="2000" dirty="0" err="1">
                <a:ea typeface="Geneva" pitchFamily="34" charset="0"/>
              </a:rPr>
              <a:t>eșantion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destul</a:t>
            </a:r>
            <a:r>
              <a:rPr lang="en-US" altLang="en-US" sz="2000" dirty="0">
                <a:ea typeface="Geneva" pitchFamily="34" charset="0"/>
              </a:rPr>
              <a:t> de mare </a:t>
            </a:r>
            <a:r>
              <a:rPr lang="en-US" altLang="en-US" sz="2000" dirty="0" err="1">
                <a:ea typeface="Geneva" pitchFamily="34" charset="0"/>
              </a:rPr>
              <a:t>pentru</a:t>
            </a:r>
            <a:r>
              <a:rPr lang="en-US" altLang="en-US" sz="2000" dirty="0">
                <a:ea typeface="Geneva" pitchFamily="34" charset="0"/>
              </a:rPr>
              <a:t> a </a:t>
            </a:r>
            <a:r>
              <a:rPr lang="en-US" altLang="en-US" sz="2000" dirty="0" err="1">
                <a:ea typeface="Geneva" pitchFamily="34" charset="0"/>
              </a:rPr>
              <a:t>determina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neconformitatea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între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cele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două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grupuri</a:t>
            </a:r>
            <a:r>
              <a:rPr lang="en-US" altLang="en-US" sz="2000" dirty="0">
                <a:ea typeface="Geneva" pitchFamily="34" charset="0"/>
              </a:rPr>
              <a:t> de </a:t>
            </a:r>
            <a:r>
              <a:rPr lang="en-US" altLang="en-US" sz="2000" dirty="0" err="1">
                <a:ea typeface="Geneva" pitchFamily="34" charset="0"/>
              </a:rPr>
              <a:t>produse</a:t>
            </a:r>
            <a:r>
              <a:rPr lang="en-US" altLang="en-US" sz="2000" dirty="0">
                <a:ea typeface="Geneva" pitchFamily="34" charset="0"/>
              </a:rPr>
              <a:t> cu </a:t>
            </a:r>
            <a:r>
              <a:rPr lang="en-US" altLang="en-US" sz="2000" dirty="0" err="1">
                <a:ea typeface="Geneva" pitchFamily="34" charset="0"/>
              </a:rPr>
              <a:t>furnizori</a:t>
            </a:r>
            <a:r>
              <a:rPr lang="en-US" altLang="en-US" sz="2000" dirty="0">
                <a:ea typeface="Geneva" pitchFamily="34" charset="0"/>
              </a:rPr>
              <a:t> care nu se </a:t>
            </a:r>
            <a:r>
              <a:rPr lang="en-US" altLang="en-US" sz="2000" dirty="0" smtClean="0">
                <a:ea typeface="Geneva" pitchFamily="34" charset="0"/>
              </a:rPr>
              <a:t>auto-</a:t>
            </a:r>
            <a:r>
              <a:rPr lang="en-US" altLang="en-US" sz="2000" dirty="0" err="1" smtClean="0">
                <a:ea typeface="Geneva" pitchFamily="34" charset="0"/>
              </a:rPr>
              <a:t>selectează</a:t>
            </a:r>
            <a:endParaRPr lang="en-US" altLang="en-US" sz="2000" dirty="0">
              <a:ea typeface="Geneva" pitchFamily="34" charset="0"/>
            </a:endParaRPr>
          </a:p>
          <a:p>
            <a:pPr marL="431800" algn="just"/>
            <a:r>
              <a:rPr lang="en-US" altLang="en-US" sz="2000" u="sng" dirty="0" smtClean="0">
                <a:solidFill>
                  <a:srgbClr val="FF0000"/>
                </a:solidFill>
                <a:ea typeface="Geneva" pitchFamily="34" charset="0"/>
              </a:rPr>
              <a:t>Din </a:t>
            </a:r>
            <a:r>
              <a:rPr lang="en-US" altLang="en-US" sz="2000" u="sng" dirty="0" err="1">
                <a:solidFill>
                  <a:srgbClr val="FF0000"/>
                </a:solidFill>
                <a:ea typeface="Geneva" pitchFamily="34" charset="0"/>
              </a:rPr>
              <a:t>păcate</a:t>
            </a:r>
            <a:r>
              <a:rPr lang="en-US" altLang="en-US" sz="2000" u="sng" dirty="0">
                <a:solidFill>
                  <a:srgbClr val="FF0000"/>
                </a:solidFill>
                <a:ea typeface="Geneva" pitchFamily="34" charset="0"/>
              </a:rPr>
              <a:t>, pare </a:t>
            </a:r>
            <a:r>
              <a:rPr lang="en-US" altLang="en-US" sz="2000" u="sng" dirty="0" err="1" smtClean="0">
                <a:solidFill>
                  <a:srgbClr val="FF0000"/>
                </a:solidFill>
                <a:ea typeface="Geneva" pitchFamily="34" charset="0"/>
              </a:rPr>
              <a:t>plauzibil</a:t>
            </a:r>
            <a:r>
              <a:rPr lang="en-US" altLang="en-US" sz="2000" u="sng" dirty="0" smtClean="0">
                <a:solidFill>
                  <a:srgbClr val="FF0000"/>
                </a:solidFill>
                <a:ea typeface="Geneva" pitchFamily="34" charset="0"/>
              </a:rPr>
              <a:t> </a:t>
            </a:r>
            <a:r>
              <a:rPr lang="en-US" altLang="en-US" sz="2000" u="sng" dirty="0" err="1">
                <a:solidFill>
                  <a:srgbClr val="FF0000"/>
                </a:solidFill>
                <a:ea typeface="Geneva" pitchFamily="34" charset="0"/>
              </a:rPr>
              <a:t>faptul</a:t>
            </a:r>
            <a:r>
              <a:rPr lang="en-US" altLang="en-US" sz="2000" u="sng" dirty="0">
                <a:solidFill>
                  <a:srgbClr val="FF0000"/>
                </a:solidFill>
                <a:ea typeface="Geneva" pitchFamily="34" charset="0"/>
              </a:rPr>
              <a:t> </a:t>
            </a:r>
            <a:r>
              <a:rPr lang="en-US" altLang="en-US" sz="2000" u="sng" dirty="0" err="1">
                <a:solidFill>
                  <a:srgbClr val="FF0000"/>
                </a:solidFill>
                <a:ea typeface="Geneva" pitchFamily="34" charset="0"/>
              </a:rPr>
              <a:t>că</a:t>
            </a:r>
            <a:r>
              <a:rPr lang="en-US" altLang="en-US" sz="2000" u="sng" dirty="0">
                <a:solidFill>
                  <a:srgbClr val="FF0000"/>
                </a:solidFill>
                <a:ea typeface="Geneva" pitchFamily="34" charset="0"/>
              </a:rPr>
              <a:t> </a:t>
            </a:r>
            <a:r>
              <a:rPr lang="en-US" altLang="en-US" sz="2000" u="sng" dirty="0" err="1">
                <a:solidFill>
                  <a:srgbClr val="FF0000"/>
                </a:solidFill>
                <a:ea typeface="Geneva" pitchFamily="34" charset="0"/>
              </a:rPr>
              <a:t>ratele</a:t>
            </a:r>
            <a:r>
              <a:rPr lang="en-US" altLang="en-US" sz="2000" u="sng" dirty="0">
                <a:solidFill>
                  <a:srgbClr val="FF0000"/>
                </a:solidFill>
                <a:ea typeface="Geneva" pitchFamily="34" charset="0"/>
              </a:rPr>
              <a:t> </a:t>
            </a:r>
            <a:r>
              <a:rPr lang="en-US" altLang="en-US" sz="2000" u="sng" dirty="0" err="1">
                <a:solidFill>
                  <a:srgbClr val="FF0000"/>
                </a:solidFill>
                <a:ea typeface="Geneva" pitchFamily="34" charset="0"/>
              </a:rPr>
              <a:t>medii</a:t>
            </a:r>
            <a:r>
              <a:rPr lang="en-US" altLang="en-US" sz="2000" u="sng" dirty="0">
                <a:solidFill>
                  <a:srgbClr val="FF0000"/>
                </a:solidFill>
                <a:ea typeface="Geneva" pitchFamily="34" charset="0"/>
              </a:rPr>
              <a:t> de </a:t>
            </a:r>
            <a:r>
              <a:rPr lang="en-US" altLang="en-US" sz="2000" u="sng" dirty="0" err="1">
                <a:solidFill>
                  <a:srgbClr val="FF0000"/>
                </a:solidFill>
                <a:ea typeface="Geneva" pitchFamily="34" charset="0"/>
              </a:rPr>
              <a:t>neconformitate</a:t>
            </a:r>
            <a:r>
              <a:rPr lang="en-US" altLang="en-US" sz="2000" u="sng" dirty="0">
                <a:solidFill>
                  <a:srgbClr val="FF0000"/>
                </a:solidFill>
                <a:ea typeface="Geneva" pitchFamily="34" charset="0"/>
              </a:rPr>
              <a:t> </a:t>
            </a:r>
            <a:r>
              <a:rPr lang="en-US" altLang="en-US" sz="2000" u="sng" dirty="0" err="1">
                <a:solidFill>
                  <a:srgbClr val="FF0000"/>
                </a:solidFill>
                <a:ea typeface="Geneva" pitchFamily="34" charset="0"/>
              </a:rPr>
              <a:t>pentru</a:t>
            </a:r>
            <a:r>
              <a:rPr lang="en-US" altLang="en-US" sz="2000" u="sng" dirty="0">
                <a:solidFill>
                  <a:srgbClr val="FF0000"/>
                </a:solidFill>
                <a:ea typeface="Geneva" pitchFamily="34" charset="0"/>
              </a:rPr>
              <a:t> </a:t>
            </a:r>
            <a:r>
              <a:rPr lang="en-US" altLang="en-US" sz="2000" u="sng" dirty="0" err="1">
                <a:solidFill>
                  <a:srgbClr val="FF0000"/>
                </a:solidFill>
                <a:ea typeface="Geneva" pitchFamily="34" charset="0"/>
              </a:rPr>
              <a:t>ambele</a:t>
            </a:r>
            <a:r>
              <a:rPr lang="en-US" altLang="en-US" sz="2000" u="sng" dirty="0">
                <a:solidFill>
                  <a:srgbClr val="FF0000"/>
                </a:solidFill>
                <a:ea typeface="Geneva" pitchFamily="34" charset="0"/>
              </a:rPr>
              <a:t> </a:t>
            </a:r>
            <a:r>
              <a:rPr lang="en-US" altLang="en-US" sz="2000" u="sng" dirty="0" err="1">
                <a:solidFill>
                  <a:srgbClr val="FF0000"/>
                </a:solidFill>
                <a:ea typeface="Geneva" pitchFamily="34" charset="0"/>
              </a:rPr>
              <a:t>produse</a:t>
            </a:r>
            <a:r>
              <a:rPr lang="en-US" altLang="en-US" sz="2000" u="sng" dirty="0">
                <a:solidFill>
                  <a:srgbClr val="FF0000"/>
                </a:solidFill>
                <a:ea typeface="Geneva" pitchFamily="34" charset="0"/>
              </a:rPr>
              <a:t> </a:t>
            </a:r>
            <a:r>
              <a:rPr lang="en-US" altLang="en-US" sz="2000" u="sng" dirty="0" err="1">
                <a:solidFill>
                  <a:srgbClr val="FF0000"/>
                </a:solidFill>
                <a:ea typeface="Geneva" pitchFamily="34" charset="0"/>
              </a:rPr>
              <a:t>sunt</a:t>
            </a:r>
            <a:r>
              <a:rPr lang="en-US" altLang="en-US" sz="2000" u="sng" dirty="0">
                <a:solidFill>
                  <a:srgbClr val="FF0000"/>
                </a:solidFill>
                <a:ea typeface="Geneva" pitchFamily="34" charset="0"/>
              </a:rPr>
              <a:t> de </a:t>
            </a:r>
            <a:r>
              <a:rPr lang="en-US" altLang="en-US" sz="2000" u="sng" dirty="0" err="1">
                <a:solidFill>
                  <a:srgbClr val="FF0000"/>
                </a:solidFill>
                <a:ea typeface="Geneva" pitchFamily="34" charset="0"/>
              </a:rPr>
              <a:t>aproximativ</a:t>
            </a:r>
            <a:r>
              <a:rPr lang="en-US" altLang="en-US" sz="2000" u="sng" dirty="0">
                <a:solidFill>
                  <a:srgbClr val="FF0000"/>
                </a:solidFill>
                <a:ea typeface="Geneva" pitchFamily="34" charset="0"/>
              </a:rPr>
              <a:t> 10% (</a:t>
            </a:r>
            <a:r>
              <a:rPr lang="en-US" altLang="en-US" sz="2000" u="sng" dirty="0" err="1">
                <a:solidFill>
                  <a:srgbClr val="FF0000"/>
                </a:solidFill>
                <a:ea typeface="Geneva" pitchFamily="34" charset="0"/>
              </a:rPr>
              <a:t>după</a:t>
            </a:r>
            <a:r>
              <a:rPr lang="en-US" altLang="en-US" sz="2000" u="sng" dirty="0">
                <a:solidFill>
                  <a:srgbClr val="FF0000"/>
                </a:solidFill>
                <a:ea typeface="Geneva" pitchFamily="34" charset="0"/>
              </a:rPr>
              <a:t> cum s-a </a:t>
            </a:r>
            <a:r>
              <a:rPr lang="en-US" altLang="en-US" sz="2000" u="sng" dirty="0" err="1">
                <a:solidFill>
                  <a:srgbClr val="FF0000"/>
                </a:solidFill>
                <a:ea typeface="Geneva" pitchFamily="34" charset="0"/>
              </a:rPr>
              <a:t>speculat</a:t>
            </a:r>
            <a:r>
              <a:rPr lang="en-US" altLang="en-US" sz="2000" u="sng" dirty="0">
                <a:solidFill>
                  <a:srgbClr val="FF0000"/>
                </a:solidFill>
                <a:ea typeface="Geneva" pitchFamily="34" charset="0"/>
              </a:rPr>
              <a:t> la </a:t>
            </a:r>
            <a:r>
              <a:rPr lang="en-US" altLang="en-US" sz="2000" u="sng" dirty="0" err="1">
                <a:solidFill>
                  <a:srgbClr val="FF0000"/>
                </a:solidFill>
                <a:ea typeface="Geneva" pitchFamily="34" charset="0"/>
              </a:rPr>
              <a:t>începutul</a:t>
            </a:r>
            <a:r>
              <a:rPr lang="en-US" altLang="en-US" sz="2000" u="sng" dirty="0">
                <a:solidFill>
                  <a:srgbClr val="FF0000"/>
                </a:solidFill>
                <a:ea typeface="Geneva" pitchFamily="34" charset="0"/>
              </a:rPr>
              <a:t> </a:t>
            </a:r>
            <a:r>
              <a:rPr lang="en-US" altLang="en-US" sz="2000" u="sng" dirty="0" err="1">
                <a:solidFill>
                  <a:srgbClr val="FF0000"/>
                </a:solidFill>
                <a:ea typeface="Geneva" pitchFamily="34" charset="0"/>
              </a:rPr>
              <a:t>proiectului</a:t>
            </a:r>
            <a:r>
              <a:rPr lang="en-US" altLang="en-US" sz="2000" u="sng" dirty="0">
                <a:solidFill>
                  <a:srgbClr val="FF0000"/>
                </a:solidFill>
                <a:ea typeface="Geneva" pitchFamily="34" charset="0"/>
              </a:rPr>
              <a:t>) </a:t>
            </a:r>
          </a:p>
          <a:p>
            <a:pPr marL="431800"/>
            <a:endParaRPr lang="en-US" altLang="en-US" sz="2000" u="sng" dirty="0">
              <a:solidFill>
                <a:srgbClr val="FF0000"/>
              </a:solidFill>
              <a:ea typeface="Geneva" pitchFamily="34" charset="0"/>
            </a:endParaRPr>
          </a:p>
          <a:p>
            <a:pPr marL="431800"/>
            <a:endParaRPr lang="en-US" altLang="en-US" sz="2400" dirty="0">
              <a:solidFill>
                <a:srgbClr val="008D36"/>
              </a:solidFill>
              <a:ea typeface="Geneva" pitchFamily="34" charset="0"/>
            </a:endParaRPr>
          </a:p>
          <a:p>
            <a:pPr marL="431800"/>
            <a:endParaRPr lang="en-US" altLang="en-US" sz="2400" dirty="0">
              <a:solidFill>
                <a:srgbClr val="1E1C11"/>
              </a:solidFill>
              <a:ea typeface="Geneva" pitchFamily="34" charset="0"/>
            </a:endParaRPr>
          </a:p>
          <a:p>
            <a:pPr marL="431800">
              <a:buNone/>
            </a:pPr>
            <a:endParaRPr lang="cs-CZ" altLang="en-US" dirty="0">
              <a:ea typeface="Geneva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824248" y="1249250"/>
            <a:ext cx="3631842" cy="56667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0" kern="1200" baseline="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de-DE" altLang="de-DE" sz="1800" b="1" smtClean="0">
                <a:solidFill>
                  <a:srgbClr val="0070C0"/>
                </a:solidFill>
                <a:latin typeface="+mn-lt"/>
                <a:ea typeface="Geneva" pitchFamily="34" charset="0"/>
              </a:rPr>
              <a:t>Cât de multă neconformitate există?</a:t>
            </a:r>
            <a:endParaRPr lang="cs-CZ" altLang="de-DE" sz="1800" b="1" dirty="0" smtClean="0">
              <a:solidFill>
                <a:srgbClr val="0070C0"/>
              </a:solidFill>
              <a:latin typeface="+mn-lt"/>
              <a:ea typeface="Genev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10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927640" y="1132171"/>
            <a:ext cx="10125582" cy="1238497"/>
          </a:xfrm>
        </p:spPr>
        <p:txBody>
          <a:bodyPr>
            <a:normAutofit/>
          </a:bodyPr>
          <a:lstStyle/>
          <a:p>
            <a:pPr eaLnBrk="1" hangingPunct="1"/>
            <a:r>
              <a:rPr lang="de-DE" altLang="de-DE" sz="2000" b="1" dirty="0" smtClean="0">
                <a:solidFill>
                  <a:srgbClr val="FF0000"/>
                </a:solidFill>
                <a:ea typeface="Geneva" pitchFamily="34" charset="0"/>
              </a:rPr>
              <a:t>Care ar putea fi miza pentru produsele industriale?</a:t>
            </a:r>
            <a:br>
              <a:rPr lang="de-DE" altLang="de-DE" sz="2000" b="1" dirty="0" smtClean="0">
                <a:solidFill>
                  <a:srgbClr val="FF0000"/>
                </a:solidFill>
                <a:ea typeface="Geneva" pitchFamily="34" charset="0"/>
              </a:rPr>
            </a:br>
            <a:r>
              <a:rPr lang="de-DE" altLang="de-DE" sz="2000" b="1" dirty="0" smtClean="0">
                <a:solidFill>
                  <a:srgbClr val="FF0000"/>
                </a:solidFill>
                <a:ea typeface="Geneva" pitchFamily="34" charset="0"/>
              </a:rPr>
              <a:t/>
            </a:r>
            <a:br>
              <a:rPr lang="de-DE" altLang="de-DE" sz="2000" b="1" dirty="0" smtClean="0">
                <a:solidFill>
                  <a:srgbClr val="FF0000"/>
                </a:solidFill>
                <a:ea typeface="Geneva" pitchFamily="34" charset="0"/>
              </a:rPr>
            </a:br>
            <a:endParaRPr lang="cs-CZ" altLang="de-DE" sz="2000" b="1" dirty="0" smtClean="0">
              <a:solidFill>
                <a:srgbClr val="FF0000"/>
              </a:solidFill>
              <a:ea typeface="Geneva" pitchFamily="34" charset="0"/>
            </a:endParaRPr>
          </a:p>
        </p:txBody>
      </p:sp>
      <p:sp>
        <p:nvSpPr>
          <p:cNvPr id="18435" name="Vertical Text Placeholder 2"/>
          <p:cNvSpPr txBox="1">
            <a:spLocks/>
          </p:cNvSpPr>
          <p:nvPr/>
        </p:nvSpPr>
        <p:spPr bwMode="auto">
          <a:xfrm>
            <a:off x="1660525" y="1950234"/>
            <a:ext cx="8659813" cy="426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8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rgbClr val="1E1C1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rgbClr val="1E1C1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rgbClr val="1E1C1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rgbClr val="1E1C1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rgbClr val="1E1C1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rgbClr val="1E1C1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rgbClr val="1E1C11"/>
                </a:solidFill>
                <a:latin typeface="Calibri" panose="020F0502020204030204" pitchFamily="34" charset="0"/>
                <a:ea typeface="Geneva" pitchFamily="34" charset="0"/>
                <a:cs typeface="Geneva" pitchFamily="34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altLang="en-US" sz="2400" dirty="0">
                <a:solidFill>
                  <a:srgbClr val="008D36"/>
                </a:solidFill>
              </a:rPr>
              <a:t>(</a:t>
            </a:r>
            <a:r>
              <a:rPr lang="en-US" altLang="en-US" sz="2400" dirty="0" err="1">
                <a:solidFill>
                  <a:srgbClr val="008D36"/>
                </a:solidFill>
              </a:rPr>
              <a:t>inclusiv</a:t>
            </a:r>
            <a:r>
              <a:rPr lang="en-US" altLang="en-US" sz="2400" dirty="0">
                <a:solidFill>
                  <a:srgbClr val="008D36"/>
                </a:solidFill>
              </a:rPr>
              <a:t> </a:t>
            </a:r>
            <a:r>
              <a:rPr lang="en-US" altLang="en-US" sz="2400" dirty="0" err="1">
                <a:solidFill>
                  <a:srgbClr val="008D36"/>
                </a:solidFill>
              </a:rPr>
              <a:t>motoare</a:t>
            </a:r>
            <a:r>
              <a:rPr lang="en-US" altLang="en-US" sz="2400" dirty="0">
                <a:solidFill>
                  <a:srgbClr val="008D36"/>
                </a:solidFill>
              </a:rPr>
              <a:t> </a:t>
            </a:r>
            <a:r>
              <a:rPr lang="en-US" altLang="en-US" sz="2400" dirty="0" err="1">
                <a:solidFill>
                  <a:srgbClr val="008D36"/>
                </a:solidFill>
              </a:rPr>
              <a:t>electrice</a:t>
            </a:r>
            <a:r>
              <a:rPr lang="en-US" altLang="en-US" sz="2400" dirty="0">
                <a:solidFill>
                  <a:srgbClr val="008D36"/>
                </a:solidFill>
              </a:rPr>
              <a:t>, </a:t>
            </a:r>
            <a:r>
              <a:rPr lang="en-US" altLang="en-US" sz="2400" dirty="0" err="1">
                <a:solidFill>
                  <a:srgbClr val="008D36"/>
                </a:solidFill>
              </a:rPr>
              <a:t>pompe</a:t>
            </a:r>
            <a:r>
              <a:rPr lang="en-US" altLang="en-US" sz="2400" dirty="0">
                <a:solidFill>
                  <a:srgbClr val="008D36"/>
                </a:solidFill>
              </a:rPr>
              <a:t> de </a:t>
            </a:r>
            <a:r>
              <a:rPr lang="en-US" altLang="en-US" sz="2400" dirty="0" err="1">
                <a:solidFill>
                  <a:srgbClr val="008D36"/>
                </a:solidFill>
              </a:rPr>
              <a:t>ap</a:t>
            </a:r>
            <a:r>
              <a:rPr lang="ro-RO" altLang="en-US" sz="2400" dirty="0">
                <a:solidFill>
                  <a:srgbClr val="008D36"/>
                </a:solidFill>
              </a:rPr>
              <a:t>ă</a:t>
            </a:r>
            <a:r>
              <a:rPr lang="en-US" altLang="en-US" sz="2400" dirty="0">
                <a:solidFill>
                  <a:srgbClr val="008D36"/>
                </a:solidFill>
              </a:rPr>
              <a:t> </a:t>
            </a:r>
            <a:r>
              <a:rPr lang="ro-RO" altLang="en-US" sz="2400" dirty="0">
                <a:solidFill>
                  <a:srgbClr val="008D36"/>
                </a:solidFill>
              </a:rPr>
              <a:t>ș</a:t>
            </a:r>
            <a:r>
              <a:rPr lang="en-US" altLang="en-US" sz="2400" dirty="0" err="1">
                <a:solidFill>
                  <a:srgbClr val="008D36"/>
                </a:solidFill>
              </a:rPr>
              <a:t>i</a:t>
            </a:r>
            <a:r>
              <a:rPr lang="en-US" altLang="en-US" sz="2400" dirty="0">
                <a:solidFill>
                  <a:srgbClr val="008D36"/>
                </a:solidFill>
              </a:rPr>
              <a:t> </a:t>
            </a:r>
            <a:r>
              <a:rPr lang="en-US" altLang="en-US" sz="2400" dirty="0" err="1">
                <a:solidFill>
                  <a:srgbClr val="008D36"/>
                </a:solidFill>
              </a:rPr>
              <a:t>compresoare</a:t>
            </a:r>
            <a:r>
              <a:rPr lang="en-US" altLang="en-US" sz="2400" dirty="0">
                <a:solidFill>
                  <a:srgbClr val="008D36"/>
                </a:solidFill>
              </a:rPr>
              <a:t>)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1200" dirty="0">
              <a:solidFill>
                <a:srgbClr val="008D36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en-US" sz="2800" dirty="0"/>
              <a:t>Cu o </a:t>
            </a:r>
            <a:r>
              <a:rPr lang="en-US" altLang="en-US" sz="2800" dirty="0" err="1"/>
              <a:t>îmbunătățire</a:t>
            </a:r>
            <a:r>
              <a:rPr lang="en-US" altLang="en-US" sz="2800" dirty="0"/>
              <a:t> a </a:t>
            </a:r>
            <a:r>
              <a:rPr lang="en-US" altLang="en-US" sz="2800" dirty="0" err="1"/>
              <a:t>respectării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standardelor</a:t>
            </a:r>
            <a:r>
              <a:rPr lang="en-US" altLang="en-US" sz="2800" dirty="0"/>
              <a:t> DE </a:t>
            </a:r>
            <a:r>
              <a:rPr lang="en-US" altLang="en-US" sz="2800" dirty="0" err="1"/>
              <a:t>până</a:t>
            </a:r>
            <a:r>
              <a:rPr lang="en-US" altLang="en-US" sz="2800" dirty="0"/>
              <a:t> </a:t>
            </a:r>
            <a:r>
              <a:rPr lang="en-US" altLang="en-US" sz="2800" dirty="0" err="1"/>
              <a:t>în</a:t>
            </a:r>
            <a:r>
              <a:rPr lang="en-US" altLang="en-US" sz="2800" dirty="0"/>
              <a:t> 2030, ne-am </a:t>
            </a:r>
            <a:r>
              <a:rPr lang="en-US" altLang="en-US" sz="2800" dirty="0" err="1"/>
              <a:t>putea</a:t>
            </a:r>
            <a:r>
              <a:rPr lang="en-US" altLang="en-US" sz="2800" dirty="0"/>
              <a:t> a</a:t>
            </a:r>
            <a:r>
              <a:rPr lang="ro-RO" altLang="en-US" sz="2800" dirty="0"/>
              <a:t>ș</a:t>
            </a:r>
            <a:r>
              <a:rPr lang="en-US" altLang="en-US" sz="2800" dirty="0" err="1"/>
              <a:t>tepta</a:t>
            </a:r>
            <a:r>
              <a:rPr lang="en-US" altLang="en-US" sz="2800" dirty="0"/>
              <a:t> la:</a:t>
            </a:r>
            <a:endParaRPr lang="en-US" altLang="en-US" sz="2800" dirty="0">
              <a:solidFill>
                <a:srgbClr val="008D36"/>
              </a:solidFill>
            </a:endParaRPr>
          </a:p>
          <a:p>
            <a:r>
              <a:rPr lang="en-US" altLang="en-US" sz="2800" b="1" dirty="0">
                <a:solidFill>
                  <a:srgbClr val="008D36"/>
                </a:solidFill>
              </a:rPr>
              <a:t>~ 39 </a:t>
            </a:r>
            <a:r>
              <a:rPr lang="en-US" altLang="en-US" sz="2800" b="1" dirty="0" err="1">
                <a:solidFill>
                  <a:srgbClr val="008D36"/>
                </a:solidFill>
              </a:rPr>
              <a:t>TWh</a:t>
            </a:r>
            <a:r>
              <a:rPr lang="en-US" altLang="en-US" sz="2800" b="1" dirty="0">
                <a:solidFill>
                  <a:srgbClr val="008D36"/>
                </a:solidFill>
              </a:rPr>
              <a:t>/an </a:t>
            </a:r>
            <a:r>
              <a:rPr lang="en-US" altLang="en-US" sz="2800" b="1" dirty="0" err="1">
                <a:solidFill>
                  <a:srgbClr val="008D36"/>
                </a:solidFill>
              </a:rPr>
              <a:t>economii</a:t>
            </a:r>
            <a:r>
              <a:rPr lang="en-US" altLang="en-US" sz="2800" b="1" dirty="0">
                <a:solidFill>
                  <a:srgbClr val="008D36"/>
                </a:solidFill>
              </a:rPr>
              <a:t> de </a:t>
            </a:r>
            <a:r>
              <a:rPr lang="en-US" altLang="en-US" sz="2800" b="1" dirty="0" err="1">
                <a:solidFill>
                  <a:srgbClr val="008D36"/>
                </a:solidFill>
              </a:rPr>
              <a:t>energie</a:t>
            </a:r>
            <a:r>
              <a:rPr lang="en-US" altLang="en-US" sz="2800" b="1" dirty="0">
                <a:solidFill>
                  <a:srgbClr val="008D36"/>
                </a:solidFill>
              </a:rPr>
              <a:t> electric</a:t>
            </a:r>
            <a:r>
              <a:rPr lang="ro-RO" altLang="en-US" sz="2800" b="1" dirty="0">
                <a:solidFill>
                  <a:srgbClr val="008D36"/>
                </a:solidFill>
              </a:rPr>
              <a:t>ă</a:t>
            </a:r>
            <a:endParaRPr lang="en-US" altLang="en-US" sz="2800" b="1" dirty="0">
              <a:solidFill>
                <a:srgbClr val="008D36"/>
              </a:solidFill>
            </a:endParaRPr>
          </a:p>
          <a:p>
            <a:r>
              <a:rPr lang="en-US" altLang="en-US" sz="2800" b="1" dirty="0">
                <a:solidFill>
                  <a:srgbClr val="008D36"/>
                </a:solidFill>
              </a:rPr>
              <a:t>~ 13 Mt CO</a:t>
            </a:r>
            <a:r>
              <a:rPr lang="en-US" altLang="en-US" sz="2800" b="1" baseline="-25000" dirty="0">
                <a:solidFill>
                  <a:srgbClr val="008D36"/>
                </a:solidFill>
              </a:rPr>
              <a:t>2</a:t>
            </a:r>
            <a:r>
              <a:rPr lang="en-US" altLang="en-US" sz="2800" b="1" dirty="0">
                <a:solidFill>
                  <a:srgbClr val="008D36"/>
                </a:solidFill>
              </a:rPr>
              <a:t> </a:t>
            </a:r>
            <a:r>
              <a:rPr lang="en-US" altLang="en-US" sz="2800" b="1" dirty="0" err="1">
                <a:solidFill>
                  <a:srgbClr val="008D36"/>
                </a:solidFill>
              </a:rPr>
              <a:t>economii</a:t>
            </a:r>
            <a:r>
              <a:rPr lang="en-US" altLang="en-US" sz="2800" b="1" dirty="0">
                <a:solidFill>
                  <a:srgbClr val="008D36"/>
                </a:solidFill>
              </a:rPr>
              <a:t> /an</a:t>
            </a:r>
          </a:p>
          <a:p>
            <a:r>
              <a:rPr lang="en-US" altLang="en-US" sz="2800" b="1" dirty="0">
                <a:solidFill>
                  <a:srgbClr val="008D36"/>
                </a:solidFill>
              </a:rPr>
              <a:t>~ 8.5 </a:t>
            </a:r>
            <a:r>
              <a:rPr lang="en-US" altLang="en-US" sz="2800" b="1" dirty="0" err="1">
                <a:solidFill>
                  <a:srgbClr val="008D36"/>
                </a:solidFill>
              </a:rPr>
              <a:t>miliarde</a:t>
            </a:r>
            <a:r>
              <a:rPr lang="en-US" altLang="en-US" sz="2800" b="1" dirty="0">
                <a:solidFill>
                  <a:srgbClr val="008D36"/>
                </a:solidFill>
              </a:rPr>
              <a:t> €/ an </a:t>
            </a:r>
            <a:r>
              <a:rPr lang="en-US" altLang="en-US" sz="2800" b="1" dirty="0" err="1">
                <a:solidFill>
                  <a:srgbClr val="008D36"/>
                </a:solidFill>
              </a:rPr>
              <a:t>economii</a:t>
            </a:r>
            <a:r>
              <a:rPr lang="en-US" altLang="en-US" sz="2800" b="1" dirty="0">
                <a:solidFill>
                  <a:srgbClr val="008D36"/>
                </a:solidFill>
              </a:rPr>
              <a:t> la </a:t>
            </a:r>
            <a:r>
              <a:rPr lang="en-US" altLang="en-US" sz="2800" b="1" dirty="0" err="1">
                <a:solidFill>
                  <a:srgbClr val="008D36"/>
                </a:solidFill>
              </a:rPr>
              <a:t>facturile</a:t>
            </a:r>
            <a:r>
              <a:rPr lang="en-US" altLang="en-US" sz="2800" b="1" dirty="0">
                <a:solidFill>
                  <a:srgbClr val="008D36"/>
                </a:solidFill>
              </a:rPr>
              <a:t> de </a:t>
            </a:r>
            <a:r>
              <a:rPr lang="en-US" altLang="en-US" sz="2800" b="1" dirty="0" err="1">
                <a:solidFill>
                  <a:srgbClr val="008D36"/>
                </a:solidFill>
              </a:rPr>
              <a:t>energie</a:t>
            </a:r>
            <a:endParaRPr lang="en-US" altLang="en-US" sz="2800" b="1" dirty="0">
              <a:solidFill>
                <a:srgbClr val="008D36"/>
              </a:solidFill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en-US" sz="2400" dirty="0"/>
          </a:p>
          <a:p>
            <a:endParaRPr lang="en-US" altLang="en-US" sz="2400" dirty="0">
              <a:solidFill>
                <a:srgbClr val="008D36"/>
              </a:solidFill>
            </a:endParaRPr>
          </a:p>
          <a:p>
            <a:endParaRPr lang="en-US" altLang="en-US" sz="2400" dirty="0">
              <a:solidFill>
                <a:srgbClr val="1E1C11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cs-CZ" alt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80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2304823" y="1166813"/>
            <a:ext cx="6426427" cy="941218"/>
          </a:xfrm>
        </p:spPr>
        <p:txBody>
          <a:bodyPr>
            <a:normAutofit/>
          </a:bodyPr>
          <a:lstStyle/>
          <a:p>
            <a:pPr eaLnBrk="1" hangingPunct="1"/>
            <a:r>
              <a:rPr lang="de-DE" altLang="de-DE" sz="2000" b="1" dirty="0" smtClean="0">
                <a:solidFill>
                  <a:srgbClr val="FF0000"/>
                </a:solidFill>
                <a:ea typeface="Geneva" pitchFamily="34" charset="0"/>
              </a:rPr>
              <a:t>Cea mai mare problem</a:t>
            </a:r>
            <a:r>
              <a:rPr lang="ro-RO" altLang="de-DE" sz="2000" b="1" dirty="0" smtClean="0">
                <a:solidFill>
                  <a:srgbClr val="FF0000"/>
                </a:solidFill>
                <a:ea typeface="Geneva" pitchFamily="34" charset="0"/>
              </a:rPr>
              <a:t>ă</a:t>
            </a:r>
            <a:r>
              <a:rPr lang="de-DE" altLang="de-DE" sz="2000" b="1" dirty="0" smtClean="0">
                <a:solidFill>
                  <a:srgbClr val="FF0000"/>
                </a:solidFill>
                <a:ea typeface="Geneva" pitchFamily="34" charset="0"/>
              </a:rPr>
              <a:t> o reprezint</a:t>
            </a:r>
            <a:r>
              <a:rPr lang="ro-RO" altLang="de-DE" sz="2000" b="1" dirty="0" smtClean="0">
                <a:solidFill>
                  <a:srgbClr val="FF0000"/>
                </a:solidFill>
                <a:ea typeface="Geneva" pitchFamily="34" charset="0"/>
              </a:rPr>
              <a:t>ă</a:t>
            </a:r>
            <a:r>
              <a:rPr lang="de-DE" altLang="de-DE" sz="2000" b="1" dirty="0" smtClean="0">
                <a:solidFill>
                  <a:srgbClr val="FF0000"/>
                </a:solidFill>
                <a:ea typeface="Geneva" pitchFamily="34" charset="0"/>
              </a:rPr>
              <a:t> resursele ASP</a:t>
            </a:r>
            <a:endParaRPr lang="cs-CZ" altLang="de-DE" sz="2000" b="1" dirty="0" smtClean="0">
              <a:solidFill>
                <a:srgbClr val="FF0000"/>
              </a:solidFill>
              <a:ea typeface="Geneva" pitchFamily="34" charset="0"/>
            </a:endParaRPr>
          </a:p>
        </p:txBody>
      </p:sp>
      <p:sp>
        <p:nvSpPr>
          <p:cNvPr id="22531" name="Vertical Text Placeholder 2"/>
          <p:cNvSpPr>
            <a:spLocks noGrp="1"/>
          </p:cNvSpPr>
          <p:nvPr>
            <p:ph type="body" orient="vert" idx="4294967295"/>
          </p:nvPr>
        </p:nvSpPr>
        <p:spPr>
          <a:xfrm>
            <a:off x="1287039" y="2372260"/>
            <a:ext cx="9943339" cy="3577779"/>
          </a:xfrm>
        </p:spPr>
        <p:txBody>
          <a:bodyPr/>
          <a:lstStyle/>
          <a:p>
            <a:pPr marL="431800" algn="just"/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În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prezent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,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cheltuielile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anuale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totale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ale ASP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pentru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supravegherea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pieței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,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pentru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produsele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mari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sunt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,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probabil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,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mai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mici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de </a:t>
            </a:r>
            <a:r>
              <a:rPr lang="en-US" altLang="en-US" sz="2000" dirty="0" smtClean="0">
                <a:solidFill>
                  <a:srgbClr val="008D36"/>
                </a:solidFill>
                <a:ea typeface="Geneva" pitchFamily="34" charset="0"/>
              </a:rPr>
              <a:t>250.000 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EUR și cu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siguranță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mai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</a:t>
            </a:r>
            <a:r>
              <a:rPr lang="en-US" altLang="en-US" sz="2000" dirty="0" err="1">
                <a:solidFill>
                  <a:srgbClr val="008D36"/>
                </a:solidFill>
                <a:ea typeface="Geneva" pitchFamily="34" charset="0"/>
              </a:rPr>
              <a:t>mici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 de </a:t>
            </a:r>
            <a:r>
              <a:rPr lang="en-US" altLang="en-US" sz="2000" dirty="0" smtClean="0">
                <a:solidFill>
                  <a:srgbClr val="008D36"/>
                </a:solidFill>
                <a:ea typeface="Geneva" pitchFamily="34" charset="0"/>
              </a:rPr>
              <a:t/>
            </a:r>
            <a:br>
              <a:rPr lang="en-US" altLang="en-US" sz="2000" dirty="0" smtClean="0">
                <a:solidFill>
                  <a:srgbClr val="008D36"/>
                </a:solidFill>
                <a:ea typeface="Geneva" pitchFamily="34" charset="0"/>
              </a:rPr>
            </a:br>
            <a:r>
              <a:rPr lang="en-US" altLang="en-US" sz="2000" dirty="0" smtClean="0">
                <a:solidFill>
                  <a:srgbClr val="008D36"/>
                </a:solidFill>
                <a:ea typeface="Geneva" pitchFamily="34" charset="0"/>
              </a:rPr>
              <a:t>500.000 </a:t>
            </a:r>
            <a:r>
              <a:rPr lang="en-US" altLang="en-US" sz="2000" dirty="0">
                <a:solidFill>
                  <a:srgbClr val="008D36"/>
                </a:solidFill>
                <a:ea typeface="Geneva" pitchFamily="34" charset="0"/>
              </a:rPr>
              <a:t>EUR</a:t>
            </a:r>
          </a:p>
          <a:p>
            <a:pPr marL="431800" algn="just"/>
            <a:r>
              <a:rPr lang="en-US" altLang="en-US" sz="2000" dirty="0" err="1">
                <a:ea typeface="Geneva" pitchFamily="34" charset="0"/>
              </a:rPr>
              <a:t>Dacă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această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cifră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ar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putea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crește</a:t>
            </a:r>
            <a:r>
              <a:rPr lang="en-US" altLang="en-US" sz="2000" dirty="0">
                <a:ea typeface="Geneva" pitchFamily="34" charset="0"/>
              </a:rPr>
              <a:t> la </a:t>
            </a:r>
            <a:r>
              <a:rPr lang="en-US" altLang="en-US" sz="2000" dirty="0" err="1">
                <a:ea typeface="Geneva" pitchFamily="34" charset="0"/>
              </a:rPr>
              <a:t>aproximativ</a:t>
            </a:r>
            <a:r>
              <a:rPr lang="en-US" altLang="en-US" sz="2000" dirty="0">
                <a:ea typeface="Geneva" pitchFamily="34" charset="0"/>
              </a:rPr>
              <a:t> 3 </a:t>
            </a:r>
            <a:r>
              <a:rPr lang="en-US" altLang="en-US" sz="2000" dirty="0" err="1">
                <a:ea typeface="Geneva" pitchFamily="34" charset="0"/>
              </a:rPr>
              <a:t>milioane</a:t>
            </a:r>
            <a:r>
              <a:rPr lang="en-US" altLang="en-US" sz="2000" dirty="0">
                <a:ea typeface="Geneva" pitchFamily="34" charset="0"/>
              </a:rPr>
              <a:t> EUR, </a:t>
            </a:r>
            <a:r>
              <a:rPr lang="en-US" altLang="en-US" sz="2000" dirty="0" err="1">
                <a:ea typeface="Geneva" pitchFamily="34" charset="0"/>
              </a:rPr>
              <a:t>impactul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supravegherii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pieței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ar</a:t>
            </a:r>
            <a:r>
              <a:rPr lang="en-US" altLang="en-US" sz="2000" dirty="0">
                <a:ea typeface="Geneva" pitchFamily="34" charset="0"/>
              </a:rPr>
              <a:t> fi </a:t>
            </a:r>
            <a:r>
              <a:rPr lang="en-US" altLang="en-US" sz="2000" dirty="0" err="1">
                <a:ea typeface="Geneva" pitchFamily="34" charset="0"/>
              </a:rPr>
              <a:t>semnificativ</a:t>
            </a:r>
            <a:r>
              <a:rPr lang="en-US" altLang="en-US" sz="2000" dirty="0">
                <a:ea typeface="Geneva" pitchFamily="34" charset="0"/>
              </a:rPr>
              <a:t> și </a:t>
            </a:r>
            <a:r>
              <a:rPr lang="en-US" altLang="en-US" sz="2000" dirty="0" err="1">
                <a:ea typeface="Geneva" pitchFamily="34" charset="0"/>
              </a:rPr>
              <a:t>probabil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că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vom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avea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acces</a:t>
            </a:r>
            <a:r>
              <a:rPr lang="en-US" altLang="en-US" sz="2000" dirty="0">
                <a:ea typeface="Geneva" pitchFamily="34" charset="0"/>
              </a:rPr>
              <a:t> la o mare parte din </a:t>
            </a:r>
            <a:r>
              <a:rPr lang="en-US" altLang="en-US" sz="2000" dirty="0" err="1">
                <a:ea typeface="Geneva" pitchFamily="34" charset="0"/>
              </a:rPr>
              <a:t>economiile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potențiale</a:t>
            </a:r>
            <a:r>
              <a:rPr lang="en-US" altLang="en-US" sz="2000" dirty="0">
                <a:ea typeface="Geneva" pitchFamily="34" charset="0"/>
              </a:rPr>
              <a:t> din </a:t>
            </a:r>
            <a:r>
              <a:rPr lang="en-US" altLang="en-US" sz="2000" dirty="0" err="1">
                <a:ea typeface="Geneva" pitchFamily="34" charset="0"/>
              </a:rPr>
              <a:t>cresterea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conformității</a:t>
            </a:r>
            <a:endParaRPr lang="en-US" altLang="en-US" sz="2000" dirty="0">
              <a:ea typeface="Geneva" pitchFamily="34" charset="0"/>
            </a:endParaRPr>
          </a:p>
          <a:p>
            <a:pPr marL="431800" algn="just"/>
            <a:r>
              <a:rPr lang="en-US" altLang="en-US" sz="2000" dirty="0" err="1" smtClean="0">
                <a:ea typeface="Geneva" pitchFamily="34" charset="0"/>
              </a:rPr>
              <a:t>În</a:t>
            </a:r>
            <a:r>
              <a:rPr lang="en-US" altLang="en-US" sz="2000" dirty="0" smtClean="0">
                <a:ea typeface="Geneva" pitchFamily="34" charset="0"/>
              </a:rPr>
              <a:t> </a:t>
            </a:r>
            <a:r>
              <a:rPr lang="en-US" altLang="en-US" sz="2000" dirty="0">
                <a:ea typeface="Geneva" pitchFamily="34" charset="0"/>
              </a:rPr>
              <a:t>mod conservator, am </a:t>
            </a:r>
            <a:r>
              <a:rPr lang="en-US" altLang="en-US" sz="2000" dirty="0" err="1">
                <a:ea typeface="Geneva" pitchFamily="34" charset="0"/>
              </a:rPr>
              <a:t>putea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estima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că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fiecare</a:t>
            </a:r>
            <a:r>
              <a:rPr lang="en-US" altLang="en-US" sz="2000" dirty="0">
                <a:ea typeface="Geneva" pitchFamily="34" charset="0"/>
              </a:rPr>
              <a:t> 1 EUR </a:t>
            </a:r>
            <a:r>
              <a:rPr lang="en-US" altLang="en-US" sz="2000" dirty="0" err="1">
                <a:ea typeface="Geneva" pitchFamily="34" charset="0"/>
              </a:rPr>
              <a:t>cheltuit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pentru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supraveghere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ar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trebui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să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producă</a:t>
            </a:r>
            <a:r>
              <a:rPr lang="en-US" altLang="en-US" sz="2000" dirty="0">
                <a:ea typeface="Geneva" pitchFamily="34" charset="0"/>
              </a:rPr>
              <a:t> o </a:t>
            </a:r>
            <a:r>
              <a:rPr lang="en-US" altLang="en-US" sz="2000" dirty="0" err="1">
                <a:ea typeface="Geneva" pitchFamily="34" charset="0"/>
              </a:rPr>
              <a:t>economie</a:t>
            </a:r>
            <a:r>
              <a:rPr lang="en-US" altLang="en-US" sz="2000" dirty="0">
                <a:ea typeface="Geneva" pitchFamily="34" charset="0"/>
              </a:rPr>
              <a:t> de </a:t>
            </a:r>
            <a:r>
              <a:rPr lang="en-US" altLang="en-US" sz="2000" dirty="0" err="1">
                <a:ea typeface="Geneva" pitchFamily="34" charset="0"/>
              </a:rPr>
              <a:t>energie</a:t>
            </a:r>
            <a:r>
              <a:rPr lang="en-US" altLang="en-US" sz="2000" dirty="0">
                <a:ea typeface="Geneva" pitchFamily="34" charset="0"/>
              </a:rPr>
              <a:t> de </a:t>
            </a:r>
            <a:r>
              <a:rPr lang="en-US" altLang="en-US" sz="2000" dirty="0" err="1">
                <a:ea typeface="Geneva" pitchFamily="34" charset="0"/>
              </a:rPr>
              <a:t>cel</a:t>
            </a:r>
            <a:r>
              <a:rPr lang="en-US" altLang="en-US" sz="2000" dirty="0">
                <a:ea typeface="Geneva" pitchFamily="34" charset="0"/>
              </a:rPr>
              <a:t> </a:t>
            </a:r>
            <a:r>
              <a:rPr lang="en-US" altLang="en-US" sz="2000" dirty="0" err="1">
                <a:ea typeface="Geneva" pitchFamily="34" charset="0"/>
              </a:rPr>
              <a:t>putin</a:t>
            </a:r>
            <a:r>
              <a:rPr lang="en-US" altLang="en-US" sz="2000" dirty="0">
                <a:ea typeface="Geneva" pitchFamily="34" charset="0"/>
              </a:rPr>
              <a:t> 1000 EUR</a:t>
            </a:r>
            <a:endParaRPr lang="en-US" altLang="en-US" sz="2000" dirty="0">
              <a:solidFill>
                <a:srgbClr val="008D36"/>
              </a:solidFill>
              <a:ea typeface="Geneva" pitchFamily="34" charset="0"/>
            </a:endParaRPr>
          </a:p>
          <a:p>
            <a:pPr marL="431800"/>
            <a:endParaRPr lang="en-US" altLang="en-US" sz="2400" dirty="0">
              <a:solidFill>
                <a:srgbClr val="1E1C11"/>
              </a:solidFill>
              <a:ea typeface="Geneva" pitchFamily="34" charset="0"/>
            </a:endParaRPr>
          </a:p>
        </p:txBody>
      </p:sp>
      <p:sp>
        <p:nvSpPr>
          <p:cNvPr id="5" name="Obdélník 3">
            <a:extLst/>
          </p:cNvPr>
          <p:cNvSpPr/>
          <p:nvPr/>
        </p:nvSpPr>
        <p:spPr>
          <a:xfrm>
            <a:off x="8731250" y="492125"/>
            <a:ext cx="1479550" cy="67468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en-GB" sz="1050" dirty="0">
                <a:solidFill>
                  <a:schemeClr val="bg1"/>
                </a:solidFill>
                <a:latin typeface="Arial" pitchFamily="34" charset="0"/>
                <a:ea typeface="Geneva" charset="-128"/>
                <a:cs typeface="Arial" pitchFamily="34" charset="0"/>
              </a:rPr>
              <a:t>Paul</a:t>
            </a:r>
            <a:r>
              <a:rPr lang="cs-CZ" sz="1050" dirty="0">
                <a:solidFill>
                  <a:schemeClr val="bg1"/>
                </a:solidFill>
                <a:latin typeface="Arial" pitchFamily="34" charset="0"/>
                <a:ea typeface="Geneva" charset="-128"/>
                <a:cs typeface="Arial" pitchFamily="34" charset="0"/>
              </a:rPr>
              <a:t> </a:t>
            </a:r>
            <a:r>
              <a:rPr lang="en-GB" sz="1050" dirty="0">
                <a:solidFill>
                  <a:schemeClr val="bg1"/>
                </a:solidFill>
                <a:latin typeface="Arial" pitchFamily="34" charset="0"/>
                <a:ea typeface="Geneva" charset="-128"/>
                <a:cs typeface="Arial" pitchFamily="34" charset="0"/>
              </a:rPr>
              <a:t>Waide</a:t>
            </a:r>
            <a:endParaRPr lang="en-US" sz="1050" dirty="0">
              <a:solidFill>
                <a:schemeClr val="bg1"/>
              </a:solidFill>
              <a:latin typeface="Arial" pitchFamily="34" charset="0"/>
              <a:ea typeface="Geneva" charset="-128"/>
              <a:cs typeface="Arial" pitchFamily="34" charset="0"/>
            </a:endParaRPr>
          </a:p>
          <a:p>
            <a:pPr eaLnBrk="1" hangingPunct="1">
              <a:lnSpc>
                <a:spcPct val="12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ea typeface="Geneva" charset="-128"/>
                <a:cs typeface="Arial" pitchFamily="34" charset="0"/>
              </a:rPr>
              <a:t>13–02–2019</a:t>
            </a:r>
          </a:p>
          <a:p>
            <a:pPr eaLnBrk="1" hangingPunct="1">
              <a:lnSpc>
                <a:spcPct val="120000"/>
              </a:lnSpc>
              <a:defRPr/>
            </a:pPr>
            <a:r>
              <a:rPr lang="en-US" sz="1050" dirty="0">
                <a:solidFill>
                  <a:schemeClr val="bg1"/>
                </a:solidFill>
                <a:latin typeface="Arial" pitchFamily="34" charset="0"/>
                <a:ea typeface="Geneva" charset="-128"/>
                <a:cs typeface="Arial" pitchFamily="34" charset="0"/>
              </a:rPr>
              <a:t>Brussels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29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2" name="TextBox 1"/>
          <p:cNvSpPr txBox="1"/>
          <p:nvPr/>
        </p:nvSpPr>
        <p:spPr>
          <a:xfrm>
            <a:off x="4333009" y="2462645"/>
            <a:ext cx="34082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000" b="1" dirty="0" smtClean="0">
                <a:solidFill>
                  <a:srgbClr val="FF0000"/>
                </a:solidFill>
              </a:rPr>
              <a:t>Vă mulțumesc pentru atenție!</a:t>
            </a:r>
            <a:endParaRPr lang="ro-RO" sz="20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8055" y="3522518"/>
            <a:ext cx="58292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dirty="0">
                <a:solidFill>
                  <a:srgbClr val="00B050"/>
                </a:solidFill>
                <a:hlinkClick r:id="rId3"/>
              </a:rPr>
              <a:t>http://www.intas-testing.eu</a:t>
            </a:r>
            <a:r>
              <a:rPr lang="ro-RO" dirty="0" smtClean="0">
                <a:solidFill>
                  <a:srgbClr val="00B050"/>
                </a:solidFill>
                <a:hlinkClick r:id="rId3"/>
              </a:rPr>
              <a:t>/</a:t>
            </a:r>
            <a:endParaRPr lang="en-US" dirty="0" smtClean="0">
              <a:solidFill>
                <a:srgbClr val="00B050"/>
              </a:solidFill>
            </a:endParaRPr>
          </a:p>
          <a:p>
            <a:pPr algn="ctr"/>
            <a:r>
              <a:rPr lang="en-US" dirty="0">
                <a:solidFill>
                  <a:srgbClr val="00B050"/>
                </a:solidFill>
              </a:rPr>
              <a:t>i</a:t>
            </a:r>
            <a:r>
              <a:rPr lang="en-US" dirty="0" smtClean="0">
                <a:solidFill>
                  <a:srgbClr val="00B050"/>
                </a:solidFill>
              </a:rPr>
              <a:t>uliana.lazar@anre.ro</a:t>
            </a:r>
            <a:endParaRPr lang="ro-RO" dirty="0">
              <a:solidFill>
                <a:srgbClr val="00B05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7547" y="717607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06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Macheta ANRE" id="{718FEDF5-87A6-48CB-BFCB-84B632DDEAE4}" vid="{48FE45D5-F73E-484F-80D5-210EDFF24F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Macheta ANRE</Template>
  <TotalTime>894</TotalTime>
  <Words>1985</Words>
  <Application>Microsoft Office PowerPoint</Application>
  <PresentationFormat>Custom</PresentationFormat>
  <Paragraphs>240</Paragraphs>
  <Slides>23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Proiectul INTAS - instrument important în implementarea politicii de eficiență energetică în industria din România </vt:lpstr>
      <vt:lpstr>Pachete de lucru</vt:lpstr>
      <vt:lpstr>PowerPoint Presentation</vt:lpstr>
      <vt:lpstr>INSTRUMENTE</vt:lpstr>
      <vt:lpstr>Călătoria INTAS…</vt:lpstr>
      <vt:lpstr>Diagramele de flux de lucru pentru verficarea conformitatii</vt:lpstr>
      <vt:lpstr>Metodologie valabilă și pentru „produse” mari</vt:lpstr>
      <vt:lpstr>Consolidarea capacității ASP reprezintă un element cheie pentru in evaluarea conformității</vt:lpstr>
      <vt:lpstr>Îndrumare pas cu pas pentru ASP-uri</vt:lpstr>
      <vt:lpstr>Îndrumare pas cu pas pentru ASP-uri</vt:lpstr>
      <vt:lpstr>Îndrumare pas cu pas pentru ASP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Realizările INTAS</vt:lpstr>
      <vt:lpstr>Cât de multă neconformitate există?</vt:lpstr>
      <vt:lpstr>PowerPoint Presentation</vt:lpstr>
      <vt:lpstr>Care ar putea fi miza pentru produsele industriale?  </vt:lpstr>
      <vt:lpstr>Cea mai mare problemă o reprezintă resursele ASP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Manuela NISTOR</dc:creator>
  <cp:lastModifiedBy>mircea-lenovo</cp:lastModifiedBy>
  <cp:revision>92</cp:revision>
  <cp:lastPrinted>2017-03-22T11:22:29Z</cp:lastPrinted>
  <dcterms:created xsi:type="dcterms:W3CDTF">2016-12-29T14:41:45Z</dcterms:created>
  <dcterms:modified xsi:type="dcterms:W3CDTF">2019-02-19T04:15:06Z</dcterms:modified>
</cp:coreProperties>
</file>