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4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5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6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theme/theme8.xml" ContentType="application/vnd.openxmlformats-officedocument.theme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theme/theme9.xml" ContentType="application/vnd.openxmlformats-officedocument.theme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theme/theme10.xml" ContentType="application/vnd.openxmlformats-officedocument.theme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7" r:id="rId3"/>
    <p:sldMasterId id="2147483679" r:id="rId4"/>
    <p:sldMasterId id="2147483686" r:id="rId5"/>
    <p:sldMasterId id="2147483693" r:id="rId6"/>
    <p:sldMasterId id="2147483718" r:id="rId7"/>
    <p:sldMasterId id="2147483730" r:id="rId8"/>
    <p:sldMasterId id="2147483737" r:id="rId9"/>
    <p:sldMasterId id="2147483750" r:id="rId10"/>
    <p:sldMasterId id="2147483757" r:id="rId11"/>
  </p:sldMasterIdLst>
  <p:notesMasterIdLst>
    <p:notesMasterId r:id="rId54"/>
  </p:notesMasterIdLst>
  <p:sldIdLst>
    <p:sldId id="302" r:id="rId12"/>
    <p:sldId id="303" r:id="rId13"/>
    <p:sldId id="306" r:id="rId14"/>
    <p:sldId id="307" r:id="rId15"/>
    <p:sldId id="256" r:id="rId16"/>
    <p:sldId id="269" r:id="rId17"/>
    <p:sldId id="270" r:id="rId18"/>
    <p:sldId id="271" r:id="rId19"/>
    <p:sldId id="272" r:id="rId20"/>
    <p:sldId id="259" r:id="rId21"/>
    <p:sldId id="260" r:id="rId22"/>
    <p:sldId id="257" r:id="rId23"/>
    <p:sldId id="281" r:id="rId24"/>
    <p:sldId id="293" r:id="rId25"/>
    <p:sldId id="301" r:id="rId26"/>
    <p:sldId id="317" r:id="rId27"/>
    <p:sldId id="282" r:id="rId28"/>
    <p:sldId id="295" r:id="rId29"/>
    <p:sldId id="283" r:id="rId30"/>
    <p:sldId id="284" r:id="rId31"/>
    <p:sldId id="312" r:id="rId32"/>
    <p:sldId id="313" r:id="rId33"/>
    <p:sldId id="315" r:id="rId34"/>
    <p:sldId id="314" r:id="rId35"/>
    <p:sldId id="277" r:id="rId36"/>
    <p:sldId id="316" r:id="rId37"/>
    <p:sldId id="296" r:id="rId38"/>
    <p:sldId id="297" r:id="rId39"/>
    <p:sldId id="319" r:id="rId40"/>
    <p:sldId id="318" r:id="rId41"/>
    <p:sldId id="285" r:id="rId42"/>
    <p:sldId id="286" r:id="rId43"/>
    <p:sldId id="287" r:id="rId44"/>
    <p:sldId id="300" r:id="rId45"/>
    <p:sldId id="262" r:id="rId46"/>
    <p:sldId id="268" r:id="rId47"/>
    <p:sldId id="292" r:id="rId48"/>
    <p:sldId id="289" r:id="rId49"/>
    <p:sldId id="290" r:id="rId50"/>
    <p:sldId id="291" r:id="rId51"/>
    <p:sldId id="288" r:id="rId52"/>
    <p:sldId id="273" r:id="rId5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3" autoAdjust="0"/>
    <p:restoredTop sz="94660"/>
  </p:normalViewPr>
  <p:slideViewPr>
    <p:cSldViewPr snapToGrid="0">
      <p:cViewPr varScale="1">
        <p:scale>
          <a:sx n="76" d="100"/>
          <a:sy n="76" d="100"/>
        </p:scale>
        <p:origin x="509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slide" Target="slides/slide28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openxmlformats.org/officeDocument/2006/relationships/slide" Target="slides/slide31.xml"/><Relationship Id="rId47" Type="http://schemas.openxmlformats.org/officeDocument/2006/relationships/slide" Target="slides/slide36.xml"/><Relationship Id="rId50" Type="http://schemas.openxmlformats.org/officeDocument/2006/relationships/slide" Target="slides/slide39.xml"/><Relationship Id="rId55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9" Type="http://schemas.openxmlformats.org/officeDocument/2006/relationships/slide" Target="slides/slide18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40" Type="http://schemas.openxmlformats.org/officeDocument/2006/relationships/slide" Target="slides/slide29.xml"/><Relationship Id="rId45" Type="http://schemas.openxmlformats.org/officeDocument/2006/relationships/slide" Target="slides/slide34.xml"/><Relationship Id="rId53" Type="http://schemas.openxmlformats.org/officeDocument/2006/relationships/slide" Target="slides/slide42.xml"/><Relationship Id="rId58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43" Type="http://schemas.openxmlformats.org/officeDocument/2006/relationships/slide" Target="slides/slide32.xml"/><Relationship Id="rId48" Type="http://schemas.openxmlformats.org/officeDocument/2006/relationships/slide" Target="slides/slide37.xml"/><Relationship Id="rId56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0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46" Type="http://schemas.openxmlformats.org/officeDocument/2006/relationships/slide" Target="slides/slide35.xml"/><Relationship Id="rId20" Type="http://schemas.openxmlformats.org/officeDocument/2006/relationships/slide" Target="slides/slide9.xml"/><Relationship Id="rId41" Type="http://schemas.openxmlformats.org/officeDocument/2006/relationships/slide" Target="slides/slide3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49" Type="http://schemas.openxmlformats.org/officeDocument/2006/relationships/slide" Target="slides/slide38.xml"/><Relationship Id="rId57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20.xml"/><Relationship Id="rId44" Type="http://schemas.openxmlformats.org/officeDocument/2006/relationships/slide" Target="slides/slide33.xml"/><Relationship Id="rId52" Type="http://schemas.openxmlformats.org/officeDocument/2006/relationships/slide" Target="slides/slide4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Dubi\Downloads\Centralizare-raport-platforma%20(1)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Dubi\Downloads\Centralizare-raport-platforma%20(1)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/>
              <a:t>Energie Termic</a:t>
            </a:r>
            <a:r>
              <a:rPr lang="ro-RO"/>
              <a:t>ă </a:t>
            </a:r>
            <a:r>
              <a:rPr lang="en-US"/>
              <a:t>[</a:t>
            </a:r>
            <a:r>
              <a:rPr lang="ro-RO"/>
              <a:t>Gcal</a:t>
            </a:r>
            <a:r>
              <a:rPr lang="en-US"/>
              <a:t>]</a:t>
            </a:r>
          </a:p>
        </c:rich>
      </c:tx>
      <c:layout>
        <c:manualLayout>
          <c:xMode val="edge"/>
          <c:yMode val="edge"/>
          <c:x val="0.27830407613302233"/>
          <c:y val="3.8073769727609612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0727788202421246"/>
          <c:y val="0.24235561461126059"/>
          <c:w val="0.84520912614208299"/>
          <c:h val="0.50118525772869926"/>
        </c:manualLayout>
      </c:layout>
      <c:barChart>
        <c:barDir val="col"/>
        <c:grouping val="clustered"/>
        <c:varyColors val="0"/>
        <c:ser>
          <c:idx val="0"/>
          <c:order val="0"/>
          <c:tx>
            <c:v>Consum Electricitate [kWh]</c:v>
          </c:tx>
          <c:invertIfNegative val="0"/>
          <c:cat>
            <c:strRef>
              <c:f>'G-008'!$S$3:$S$14</c:f>
              <c:strCache>
                <c:ptCount val="12"/>
                <c:pt idx="0">
                  <c:v>Ianuarie</c:v>
                </c:pt>
                <c:pt idx="1">
                  <c:v>Februarie</c:v>
                </c:pt>
                <c:pt idx="2">
                  <c:v>Martie</c:v>
                </c:pt>
                <c:pt idx="3">
                  <c:v>Aprilie</c:v>
                </c:pt>
                <c:pt idx="4">
                  <c:v>Mai</c:v>
                </c:pt>
                <c:pt idx="5">
                  <c:v>Iunie</c:v>
                </c:pt>
                <c:pt idx="6">
                  <c:v>Iulie</c:v>
                </c:pt>
                <c:pt idx="7">
                  <c:v>August</c:v>
                </c:pt>
                <c:pt idx="8">
                  <c:v>Septembrie</c:v>
                </c:pt>
                <c:pt idx="9">
                  <c:v>Octombrie</c:v>
                </c:pt>
                <c:pt idx="10">
                  <c:v>Noiembrie</c:v>
                </c:pt>
                <c:pt idx="11">
                  <c:v>Decembrie</c:v>
                </c:pt>
              </c:strCache>
            </c:strRef>
          </c:cat>
          <c:val>
            <c:numRef>
              <c:f>'L-016 ()'!$V$3:$V$14</c:f>
              <c:numCache>
                <c:formatCode>General</c:formatCode>
                <c:ptCount val="12"/>
                <c:pt idx="0">
                  <c:v>275</c:v>
                </c:pt>
                <c:pt idx="1">
                  <c:v>204</c:v>
                </c:pt>
                <c:pt idx="2">
                  <c:v>203</c:v>
                </c:pt>
                <c:pt idx="3">
                  <c:v>122</c:v>
                </c:pt>
                <c:pt idx="4">
                  <c:v>6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112</c:v>
                </c:pt>
                <c:pt idx="10">
                  <c:v>187</c:v>
                </c:pt>
                <c:pt idx="11">
                  <c:v>256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1744905712"/>
        <c:axId val="-1744908976"/>
      </c:barChart>
      <c:catAx>
        <c:axId val="-174490571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-1744908976"/>
        <c:crosses val="autoZero"/>
        <c:auto val="1"/>
        <c:lblAlgn val="ctr"/>
        <c:lblOffset val="100"/>
        <c:noMultiLvlLbl val="0"/>
      </c:catAx>
      <c:valAx>
        <c:axId val="-1744908976"/>
        <c:scaling>
          <c:orientation val="minMax"/>
          <c:max val="280"/>
        </c:scaling>
        <c:delete val="0"/>
        <c:axPos val="l"/>
        <c:majorGridlines/>
        <c:numFmt formatCode="General" sourceLinked="0"/>
        <c:majorTickMark val="none"/>
        <c:minorTickMark val="none"/>
        <c:tickLblPos val="nextTo"/>
        <c:crossAx val="-1744905712"/>
        <c:crosses val="autoZero"/>
        <c:crossBetween val="between"/>
        <c:majorUnit val="40"/>
      </c:valAx>
    </c:plotArea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sz="1800"/>
              <a:t>Energie electric</a:t>
            </a:r>
            <a:r>
              <a:rPr lang="ro-RO" sz="1800"/>
              <a:t>ă </a:t>
            </a:r>
            <a:r>
              <a:rPr lang="en-US" sz="1800" baseline="0"/>
              <a:t>[</a:t>
            </a:r>
            <a:r>
              <a:rPr lang="ro-RO" sz="1800" baseline="0"/>
              <a:t>k</a:t>
            </a:r>
            <a:r>
              <a:rPr lang="en-US" sz="1800" baseline="0"/>
              <a:t>Wh]</a:t>
            </a:r>
            <a:endParaRPr lang="en-US" sz="1800"/>
          </a:p>
        </c:rich>
      </c:tx>
      <c:layout>
        <c:manualLayout>
          <c:xMode val="edge"/>
          <c:yMode val="edge"/>
          <c:x val="0.24266933225774395"/>
          <c:y val="3.8073769727609612E-2"/>
        </c:manualLayout>
      </c:layout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Consum Electricitate [kWh]</c:v>
          </c:tx>
          <c:invertIfNegative val="0"/>
          <c:cat>
            <c:strRef>
              <c:f>'G-008'!$S$3:$S$14</c:f>
              <c:strCache>
                <c:ptCount val="12"/>
                <c:pt idx="0">
                  <c:v>Ianuarie</c:v>
                </c:pt>
                <c:pt idx="1">
                  <c:v>Februarie</c:v>
                </c:pt>
                <c:pt idx="2">
                  <c:v>Martie</c:v>
                </c:pt>
                <c:pt idx="3">
                  <c:v>Aprilie</c:v>
                </c:pt>
                <c:pt idx="4">
                  <c:v>Mai</c:v>
                </c:pt>
                <c:pt idx="5">
                  <c:v>Iunie</c:v>
                </c:pt>
                <c:pt idx="6">
                  <c:v>Iulie</c:v>
                </c:pt>
                <c:pt idx="7">
                  <c:v>August</c:v>
                </c:pt>
                <c:pt idx="8">
                  <c:v>Septembrie</c:v>
                </c:pt>
                <c:pt idx="9">
                  <c:v>Octombrie</c:v>
                </c:pt>
                <c:pt idx="10">
                  <c:v>Noiembrie</c:v>
                </c:pt>
                <c:pt idx="11">
                  <c:v>Decembrie</c:v>
                </c:pt>
              </c:strCache>
            </c:strRef>
          </c:cat>
          <c:val>
            <c:numRef>
              <c:f>'L-016 ()'!$T$3:$T$14</c:f>
              <c:numCache>
                <c:formatCode>General</c:formatCode>
                <c:ptCount val="12"/>
                <c:pt idx="0">
                  <c:v>17271</c:v>
                </c:pt>
                <c:pt idx="1">
                  <c:v>14134</c:v>
                </c:pt>
                <c:pt idx="2">
                  <c:v>16544</c:v>
                </c:pt>
                <c:pt idx="3">
                  <c:v>12394</c:v>
                </c:pt>
                <c:pt idx="4">
                  <c:v>12854</c:v>
                </c:pt>
                <c:pt idx="5">
                  <c:v>10177</c:v>
                </c:pt>
                <c:pt idx="6">
                  <c:v>3463</c:v>
                </c:pt>
                <c:pt idx="7">
                  <c:v>2956</c:v>
                </c:pt>
                <c:pt idx="8">
                  <c:v>9319</c:v>
                </c:pt>
                <c:pt idx="9">
                  <c:v>16281</c:v>
                </c:pt>
                <c:pt idx="10">
                  <c:v>15332</c:v>
                </c:pt>
                <c:pt idx="11">
                  <c:v>14186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-1744901904"/>
        <c:axId val="-1744908432"/>
      </c:barChart>
      <c:catAx>
        <c:axId val="-174490190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-1744908432"/>
        <c:crosses val="autoZero"/>
        <c:auto val="1"/>
        <c:lblAlgn val="ctr"/>
        <c:lblOffset val="100"/>
        <c:noMultiLvlLbl val="0"/>
      </c:catAx>
      <c:valAx>
        <c:axId val="-1744908432"/>
        <c:scaling>
          <c:orientation val="minMax"/>
        </c:scaling>
        <c:delete val="0"/>
        <c:axPos val="l"/>
        <c:majorGridlines/>
        <c:numFmt formatCode="General" sourceLinked="0"/>
        <c:majorTickMark val="none"/>
        <c:minorTickMark val="none"/>
        <c:tickLblPos val="nextTo"/>
        <c:crossAx val="-1744901904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A4A9AE-FBD4-482A-8ECC-2BE1D334F2C3}" type="doc">
      <dgm:prSet loTypeId="urn:microsoft.com/office/officeart/2005/8/layout/venn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1781071-9797-46AF-95A3-B681EE8A7A88}">
      <dgm:prSet custT="1"/>
      <dgm:spPr>
        <a:solidFill>
          <a:schemeClr val="bg1">
            <a:lumMod val="95000"/>
          </a:schemeClr>
        </a:solidFill>
        <a:ln>
          <a:solidFill>
            <a:schemeClr val="bg1">
              <a:lumMod val="95000"/>
            </a:schemeClr>
          </a:solidFill>
        </a:ln>
      </dgm:spPr>
      <dgm:t>
        <a:bodyPr/>
        <a:lstStyle/>
        <a:p>
          <a:pPr rtl="0"/>
          <a:r>
            <a:rPr lang="ro-RO" sz="2400" b="1" dirty="0" smtClean="0">
              <a:solidFill>
                <a:schemeClr val="tx1"/>
              </a:solidFill>
              <a:latin typeface="Myriad Pro" panose="020B0503030403020204" pitchFamily="34" charset="0"/>
            </a:rPr>
            <a:t>Calitatea aerului interior</a:t>
          </a:r>
          <a:endParaRPr lang="en-US" sz="2400" b="1" dirty="0" smtClean="0">
            <a:solidFill>
              <a:schemeClr val="tx1"/>
            </a:solidFill>
            <a:latin typeface="Myriad Pro" panose="020B0503030403020204" pitchFamily="34" charset="0"/>
          </a:endParaRPr>
        </a:p>
        <a:p>
          <a:pPr rtl="0"/>
          <a:r>
            <a:rPr lang="en-US" sz="1400" b="1" dirty="0" smtClean="0">
              <a:solidFill>
                <a:srgbClr val="00B050"/>
              </a:solidFill>
              <a:latin typeface="Myriad Pro" panose="020B0503030403020204" pitchFamily="34" charset="0"/>
            </a:rPr>
            <a:t>… </a:t>
          </a:r>
          <a:r>
            <a:rPr lang="en-US" sz="1400" b="1" dirty="0" err="1" smtClean="0">
              <a:solidFill>
                <a:srgbClr val="00B050"/>
              </a:solidFill>
              <a:latin typeface="Myriad Pro" panose="020B0503030403020204" pitchFamily="34" charset="0"/>
            </a:rPr>
            <a:t>prin</a:t>
          </a:r>
          <a:r>
            <a:rPr lang="ro-RO" sz="1400" b="1" dirty="0" smtClean="0">
              <a:solidFill>
                <a:srgbClr val="00B050"/>
              </a:solidFill>
              <a:latin typeface="Myriad Pro" panose="020B0503030403020204" pitchFamily="34" charset="0"/>
            </a:rPr>
            <a:t> </a:t>
          </a:r>
          <a:r>
            <a:rPr lang="en-US" sz="1400" b="1" dirty="0" err="1" smtClean="0">
              <a:solidFill>
                <a:srgbClr val="00B050"/>
              </a:solidFill>
              <a:latin typeface="Myriad Pro" panose="020B0503030403020204" pitchFamily="34" charset="0"/>
            </a:rPr>
            <a:t>sisteme</a:t>
          </a:r>
          <a:r>
            <a:rPr lang="ro-RO" sz="1400" b="1" dirty="0" smtClean="0">
              <a:solidFill>
                <a:srgbClr val="00B050"/>
              </a:solidFill>
              <a:latin typeface="Myriad Pro" panose="020B0503030403020204" pitchFamily="34" charset="0"/>
            </a:rPr>
            <a:t> </a:t>
          </a:r>
        </a:p>
        <a:p>
          <a:pPr rtl="0"/>
          <a:r>
            <a:rPr lang="en-US" sz="1400" b="1" dirty="0" smtClean="0">
              <a:solidFill>
                <a:srgbClr val="00B050"/>
              </a:solidFill>
              <a:latin typeface="Myriad Pro" panose="020B0503030403020204" pitchFamily="34" charset="0"/>
            </a:rPr>
            <a:t>de</a:t>
          </a:r>
          <a:r>
            <a:rPr lang="ro-RO" sz="1400" b="1" dirty="0" smtClean="0">
              <a:solidFill>
                <a:srgbClr val="00B050"/>
              </a:solidFill>
              <a:latin typeface="Myriad Pro" panose="020B0503030403020204" pitchFamily="34" charset="0"/>
            </a:rPr>
            <a:t> ventilaţie</a:t>
          </a:r>
          <a:endParaRPr lang="en-US" sz="1400" b="1" dirty="0">
            <a:solidFill>
              <a:srgbClr val="00B050"/>
            </a:solidFill>
            <a:latin typeface="Myriad Pro" panose="020B0503030403020204" pitchFamily="34" charset="0"/>
          </a:endParaRPr>
        </a:p>
      </dgm:t>
    </dgm:pt>
    <dgm:pt modelId="{AC71A041-25DC-4F94-A831-73FC479782E9}" type="parTrans" cxnId="{09AD1290-F871-4FCB-BA4E-9BE5A5C806E8}">
      <dgm:prSet/>
      <dgm:spPr/>
      <dgm:t>
        <a:bodyPr/>
        <a:lstStyle/>
        <a:p>
          <a:endParaRPr lang="en-US"/>
        </a:p>
      </dgm:t>
    </dgm:pt>
    <dgm:pt modelId="{6293ACDF-8709-4F5B-8B24-E61E85D5B02B}" type="sibTrans" cxnId="{09AD1290-F871-4FCB-BA4E-9BE5A5C806E8}">
      <dgm:prSet/>
      <dgm:spPr/>
      <dgm:t>
        <a:bodyPr/>
        <a:lstStyle/>
        <a:p>
          <a:endParaRPr lang="en-US"/>
        </a:p>
      </dgm:t>
    </dgm:pt>
    <dgm:pt modelId="{D06F9089-E975-47A2-A87C-F4DB4624AC4F}">
      <dgm:prSet custT="1"/>
      <dgm:spPr>
        <a:solidFill>
          <a:schemeClr val="bg1">
            <a:lumMod val="95000"/>
          </a:schemeClr>
        </a:solidFill>
        <a:ln>
          <a:solidFill>
            <a:schemeClr val="bg1">
              <a:lumMod val="95000"/>
            </a:schemeClr>
          </a:solidFill>
        </a:ln>
      </dgm:spPr>
      <dgm:t>
        <a:bodyPr/>
        <a:lstStyle/>
        <a:p>
          <a:pPr rtl="0"/>
          <a:r>
            <a:rPr lang="ro-RO" sz="2400" dirty="0" smtClean="0">
              <a:solidFill>
                <a:srgbClr val="37424A"/>
              </a:solidFill>
              <a:latin typeface="Myriad Pro" panose="020B0503030403020204" pitchFamily="34" charset="0"/>
            </a:rPr>
            <a:t>Confort termic adaptat</a:t>
          </a:r>
          <a:endParaRPr lang="en-US" sz="2400" dirty="0" smtClean="0">
            <a:solidFill>
              <a:srgbClr val="37424A"/>
            </a:solidFill>
            <a:latin typeface="Myriad Pro" panose="020B0503030403020204" pitchFamily="34" charset="0"/>
          </a:endParaRPr>
        </a:p>
        <a:p>
          <a:pPr rtl="0"/>
          <a:r>
            <a:rPr lang="en-US" sz="1400" b="1" dirty="0" smtClean="0">
              <a:solidFill>
                <a:srgbClr val="00B050"/>
              </a:solidFill>
              <a:latin typeface="Myriad Pro" panose="020B0503030403020204" pitchFamily="34" charset="0"/>
            </a:rPr>
            <a:t>… </a:t>
          </a:r>
          <a:r>
            <a:rPr lang="en-US" sz="1400" b="1" dirty="0" err="1" smtClean="0">
              <a:solidFill>
                <a:srgbClr val="00B050"/>
              </a:solidFill>
              <a:latin typeface="Myriad Pro" panose="020B0503030403020204" pitchFamily="34" charset="0"/>
            </a:rPr>
            <a:t>prin</a:t>
          </a:r>
          <a:r>
            <a:rPr lang="en-US" sz="1400" b="1" dirty="0" smtClean="0">
              <a:solidFill>
                <a:srgbClr val="00B050"/>
              </a:solidFill>
              <a:latin typeface="Myriad Pro" panose="020B0503030403020204" pitchFamily="34" charset="0"/>
            </a:rPr>
            <a:t> </a:t>
          </a:r>
          <a:r>
            <a:rPr lang="en-US" sz="1400" b="1" dirty="0" err="1" smtClean="0">
              <a:solidFill>
                <a:srgbClr val="00B050"/>
              </a:solidFill>
              <a:latin typeface="Myriad Pro" panose="020B0503030403020204" pitchFamily="34" charset="0"/>
            </a:rPr>
            <a:t>zonare</a:t>
          </a:r>
          <a:r>
            <a:rPr lang="ro-RO" sz="1400" b="1" dirty="0" smtClean="0">
              <a:solidFill>
                <a:srgbClr val="00B050"/>
              </a:solidFill>
              <a:latin typeface="Myriad Pro" panose="020B0503030403020204" pitchFamily="34" charset="0"/>
            </a:rPr>
            <a:t> </a:t>
          </a:r>
        </a:p>
        <a:p>
          <a:pPr rtl="0"/>
          <a:r>
            <a:rPr lang="ro-RO" sz="1400" b="1" dirty="0" smtClean="0">
              <a:solidFill>
                <a:srgbClr val="00B050"/>
              </a:solidFill>
              <a:latin typeface="Myriad Pro" panose="020B0503030403020204" pitchFamily="34" charset="0"/>
            </a:rPr>
            <a:t>şi senzori</a:t>
          </a:r>
          <a:r>
            <a:rPr lang="en-US" sz="1400" b="1" dirty="0" smtClean="0">
              <a:solidFill>
                <a:srgbClr val="00B050"/>
              </a:solidFill>
              <a:latin typeface="Myriad Pro" panose="020B0503030403020204" pitchFamily="34" charset="0"/>
            </a:rPr>
            <a:t> </a:t>
          </a:r>
          <a:endParaRPr lang="en-US" sz="1400" b="1" dirty="0">
            <a:solidFill>
              <a:srgbClr val="00B050"/>
            </a:solidFill>
            <a:latin typeface="Myriad Pro" panose="020B0503030403020204" pitchFamily="34" charset="0"/>
          </a:endParaRPr>
        </a:p>
      </dgm:t>
    </dgm:pt>
    <dgm:pt modelId="{CAEDF4EE-6C6C-49E0-8A53-B116C4A3083A}" type="parTrans" cxnId="{1838951C-5E69-4287-9FB9-4EAEA0EA9787}">
      <dgm:prSet/>
      <dgm:spPr/>
      <dgm:t>
        <a:bodyPr/>
        <a:lstStyle/>
        <a:p>
          <a:endParaRPr lang="en-US"/>
        </a:p>
      </dgm:t>
    </dgm:pt>
    <dgm:pt modelId="{9CF80955-6EE5-4362-9043-659B2B143E01}" type="sibTrans" cxnId="{1838951C-5E69-4287-9FB9-4EAEA0EA9787}">
      <dgm:prSet/>
      <dgm:spPr/>
      <dgm:t>
        <a:bodyPr/>
        <a:lstStyle/>
        <a:p>
          <a:endParaRPr lang="en-US"/>
        </a:p>
      </dgm:t>
    </dgm:pt>
    <dgm:pt modelId="{C79E9985-24A3-411E-ACC2-404F2C88F8C6}">
      <dgm:prSet custT="1"/>
      <dgm:spPr>
        <a:solidFill>
          <a:schemeClr val="bg1">
            <a:lumMod val="95000"/>
          </a:schemeClr>
        </a:solidFill>
        <a:ln>
          <a:solidFill>
            <a:schemeClr val="bg1">
              <a:lumMod val="95000"/>
            </a:schemeClr>
          </a:solidFill>
        </a:ln>
      </dgm:spPr>
      <dgm:t>
        <a:bodyPr/>
        <a:lstStyle/>
        <a:p>
          <a:pPr rtl="0"/>
          <a:r>
            <a:rPr lang="ro-RO" sz="2400" b="1" dirty="0" smtClean="0">
              <a:solidFill>
                <a:schemeClr val="tx1"/>
              </a:solidFill>
              <a:latin typeface="Myriad Pro" panose="020B0503030403020204" pitchFamily="34" charset="0"/>
            </a:rPr>
            <a:t>Aport optim de lumină</a:t>
          </a:r>
          <a:endParaRPr lang="en-US" sz="2400" b="1" dirty="0" smtClean="0">
            <a:solidFill>
              <a:schemeClr val="tx1"/>
            </a:solidFill>
            <a:latin typeface="Myriad Pro" panose="020B0503030403020204" pitchFamily="34" charset="0"/>
          </a:endParaRPr>
        </a:p>
        <a:p>
          <a:pPr rtl="0"/>
          <a:r>
            <a:rPr lang="ro-RO" sz="1400" b="1" dirty="0" smtClean="0">
              <a:solidFill>
                <a:srgbClr val="00B050"/>
              </a:solidFill>
              <a:latin typeface="Myriad Pro" panose="020B0503030403020204" pitchFamily="34" charset="0"/>
            </a:rPr>
            <a:t>... conform standardelor</a:t>
          </a:r>
        </a:p>
      </dgm:t>
    </dgm:pt>
    <dgm:pt modelId="{55832388-3860-4625-A368-DD377EFE057A}" type="parTrans" cxnId="{3E3CA453-DFD6-48AA-AB50-44226DA350E2}">
      <dgm:prSet/>
      <dgm:spPr/>
      <dgm:t>
        <a:bodyPr/>
        <a:lstStyle/>
        <a:p>
          <a:endParaRPr lang="en-US"/>
        </a:p>
      </dgm:t>
    </dgm:pt>
    <dgm:pt modelId="{8AF3111E-2BE5-4478-93BC-7BA9FC940B25}" type="sibTrans" cxnId="{3E3CA453-DFD6-48AA-AB50-44226DA350E2}">
      <dgm:prSet/>
      <dgm:spPr/>
      <dgm:t>
        <a:bodyPr/>
        <a:lstStyle/>
        <a:p>
          <a:endParaRPr lang="en-US"/>
        </a:p>
      </dgm:t>
    </dgm:pt>
    <dgm:pt modelId="{7342F5AB-8270-4E51-8EDD-03EF76B18839}" type="pres">
      <dgm:prSet presAssocID="{97A4A9AE-FBD4-482A-8ECC-2BE1D334F2C3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730D3EE-AF99-45A5-8D20-EE85BB72686B}" type="pres">
      <dgm:prSet presAssocID="{D1781071-9797-46AF-95A3-B681EE8A7A88}" presName="Name5" presStyleLbl="venn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99103D-8A3C-40DC-8ED9-21385848207B}" type="pres">
      <dgm:prSet presAssocID="{6293ACDF-8709-4F5B-8B24-E61E85D5B02B}" presName="space" presStyleCnt="0"/>
      <dgm:spPr/>
    </dgm:pt>
    <dgm:pt modelId="{AAE7C7E4-0246-4DB8-B818-BE906CBE4615}" type="pres">
      <dgm:prSet presAssocID="{D06F9089-E975-47A2-A87C-F4DB4624AC4F}" presName="Name5" presStyleLbl="venn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CC0E8B1-D4C1-437C-A1BF-89C60DDC54B2}" type="pres">
      <dgm:prSet presAssocID="{9CF80955-6EE5-4362-9043-659B2B143E01}" presName="space" presStyleCnt="0"/>
      <dgm:spPr/>
    </dgm:pt>
    <dgm:pt modelId="{6338F14A-7510-4DF7-8393-050E7507449D}" type="pres">
      <dgm:prSet presAssocID="{C79E9985-24A3-411E-ACC2-404F2C88F8C6}" presName="Name5" presStyleLbl="venn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E3CA453-DFD6-48AA-AB50-44226DA350E2}" srcId="{97A4A9AE-FBD4-482A-8ECC-2BE1D334F2C3}" destId="{C79E9985-24A3-411E-ACC2-404F2C88F8C6}" srcOrd="2" destOrd="0" parTransId="{55832388-3860-4625-A368-DD377EFE057A}" sibTransId="{8AF3111E-2BE5-4478-93BC-7BA9FC940B25}"/>
    <dgm:cxn modelId="{1838951C-5E69-4287-9FB9-4EAEA0EA9787}" srcId="{97A4A9AE-FBD4-482A-8ECC-2BE1D334F2C3}" destId="{D06F9089-E975-47A2-A87C-F4DB4624AC4F}" srcOrd="1" destOrd="0" parTransId="{CAEDF4EE-6C6C-49E0-8A53-B116C4A3083A}" sibTransId="{9CF80955-6EE5-4362-9043-659B2B143E01}"/>
    <dgm:cxn modelId="{09AD1290-F871-4FCB-BA4E-9BE5A5C806E8}" srcId="{97A4A9AE-FBD4-482A-8ECC-2BE1D334F2C3}" destId="{D1781071-9797-46AF-95A3-B681EE8A7A88}" srcOrd="0" destOrd="0" parTransId="{AC71A041-25DC-4F94-A831-73FC479782E9}" sibTransId="{6293ACDF-8709-4F5B-8B24-E61E85D5B02B}"/>
    <dgm:cxn modelId="{3E5DEB57-E13E-4047-B49D-D687E87741F3}" type="presOf" srcId="{D06F9089-E975-47A2-A87C-F4DB4624AC4F}" destId="{AAE7C7E4-0246-4DB8-B818-BE906CBE4615}" srcOrd="0" destOrd="0" presId="urn:microsoft.com/office/officeart/2005/8/layout/venn3"/>
    <dgm:cxn modelId="{6D18B551-2044-413B-8E3B-235CCAEE0CB7}" type="presOf" srcId="{D1781071-9797-46AF-95A3-B681EE8A7A88}" destId="{3730D3EE-AF99-45A5-8D20-EE85BB72686B}" srcOrd="0" destOrd="0" presId="urn:microsoft.com/office/officeart/2005/8/layout/venn3"/>
    <dgm:cxn modelId="{CB68DD8F-FD81-4981-935E-55584E887F3B}" type="presOf" srcId="{97A4A9AE-FBD4-482A-8ECC-2BE1D334F2C3}" destId="{7342F5AB-8270-4E51-8EDD-03EF76B18839}" srcOrd="0" destOrd="0" presId="urn:microsoft.com/office/officeart/2005/8/layout/venn3"/>
    <dgm:cxn modelId="{F763B8C3-DA72-4701-A2B8-EF651752EEDC}" type="presOf" srcId="{C79E9985-24A3-411E-ACC2-404F2C88F8C6}" destId="{6338F14A-7510-4DF7-8393-050E7507449D}" srcOrd="0" destOrd="0" presId="urn:microsoft.com/office/officeart/2005/8/layout/venn3"/>
    <dgm:cxn modelId="{2E0ACCC2-FAEF-4D84-83D5-793C68494F97}" type="presParOf" srcId="{7342F5AB-8270-4E51-8EDD-03EF76B18839}" destId="{3730D3EE-AF99-45A5-8D20-EE85BB72686B}" srcOrd="0" destOrd="0" presId="urn:microsoft.com/office/officeart/2005/8/layout/venn3"/>
    <dgm:cxn modelId="{1B85355E-B476-4E43-BE38-1DE5842016B5}" type="presParOf" srcId="{7342F5AB-8270-4E51-8EDD-03EF76B18839}" destId="{4B99103D-8A3C-40DC-8ED9-21385848207B}" srcOrd="1" destOrd="0" presId="urn:microsoft.com/office/officeart/2005/8/layout/venn3"/>
    <dgm:cxn modelId="{31DEDBB5-3B3B-4CA8-A0C4-4F74670B61EF}" type="presParOf" srcId="{7342F5AB-8270-4E51-8EDD-03EF76B18839}" destId="{AAE7C7E4-0246-4DB8-B818-BE906CBE4615}" srcOrd="2" destOrd="0" presId="urn:microsoft.com/office/officeart/2005/8/layout/venn3"/>
    <dgm:cxn modelId="{B78E9438-96B0-429A-B170-B19CDFEB489A}" type="presParOf" srcId="{7342F5AB-8270-4E51-8EDD-03EF76B18839}" destId="{5CC0E8B1-D4C1-437C-A1BF-89C60DDC54B2}" srcOrd="3" destOrd="0" presId="urn:microsoft.com/office/officeart/2005/8/layout/venn3"/>
    <dgm:cxn modelId="{62BD4EC6-EE4E-4005-8556-9320D8167F74}" type="presParOf" srcId="{7342F5AB-8270-4E51-8EDD-03EF76B18839}" destId="{6338F14A-7510-4DF7-8393-050E7507449D}" srcOrd="4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FDF549-E471-4D4D-B9F3-37BD4D803366}" type="datetimeFigureOut">
              <a:rPr lang="en-US" smtClean="0"/>
              <a:t>19/02/2019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E46E85-288B-4EA9-9A41-3FAFBE7CF6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7091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C172D4-C6D9-6A4F-B3E9-9ACCE1F9065C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818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40507A5-0A62-4AFA-AA4C-D6AC0CE05B92}" type="slidenum">
              <a:rPr lang="ro-RO" altLang="ro-RO"/>
              <a:pPr/>
              <a:t>14</a:t>
            </a:fld>
            <a:endParaRPr lang="ro-RO" altLang="ro-RO"/>
          </a:p>
        </p:txBody>
      </p:sp>
      <p:sp>
        <p:nvSpPr>
          <p:cNvPr id="2969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95325"/>
            <a:ext cx="6091237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969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15577386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3B06AAE-4842-4E23-968D-53678A6490C4}" type="slidenum">
              <a:rPr lang="ro-RO" altLang="ro-RO">
                <a:solidFill>
                  <a:prstClr val="black"/>
                </a:solidFill>
              </a:rPr>
              <a:pPr/>
              <a:t>37</a:t>
            </a:fld>
            <a:endParaRPr lang="ro-RO" altLang="ro-RO">
              <a:solidFill>
                <a:prstClr val="black"/>
              </a:solidFill>
            </a:endParaRPr>
          </a:p>
        </p:txBody>
      </p:sp>
      <p:sp>
        <p:nvSpPr>
          <p:cNvPr id="4096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2588" y="695325"/>
            <a:ext cx="6091237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6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o-RO" altLang="ro-RO"/>
          </a:p>
        </p:txBody>
      </p:sp>
    </p:spTree>
    <p:extLst>
      <p:ext uri="{BB962C8B-B14F-4D97-AF65-F5344CB8AC3E}">
        <p14:creationId xmlns:p14="http://schemas.microsoft.com/office/powerpoint/2010/main" val="42234434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10.png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10.png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8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0.xml"/><Relationship Id="rId4" Type="http://schemas.openxmlformats.org/officeDocument/2006/relationships/image" Target="../media/image10.png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19570-D3CE-4D59-83BB-041E0404054D}" type="datetimeFigureOut">
              <a:rPr lang="en-US" smtClean="0"/>
              <a:t>19/02/2019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09CC8-C1CC-4607-8699-49C78A044A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972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19570-D3CE-4D59-83BB-041E0404054D}" type="datetimeFigureOut">
              <a:rPr lang="en-US" smtClean="0"/>
              <a:t>19/02/2019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09CC8-C1CC-4607-8699-49C78A044A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4412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19570-D3CE-4D59-83BB-041E0404054D}" type="datetimeFigureOut">
              <a:rPr lang="en-US" smtClean="0"/>
              <a:t>19/02/2019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09CC8-C1CC-4607-8699-49C78A044A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838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19570-D3CE-4D59-83BB-041E0404054D}" type="datetimeFigureOut">
              <a:rPr lang="en-US" smtClean="0"/>
              <a:t>19/02/2019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09CC8-C1CC-4607-8699-49C78A044A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122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19570-D3CE-4D59-83BB-041E0404054D}" type="datetimeFigureOut">
              <a:rPr lang="en-US" smtClean="0"/>
              <a:t>19/02/2019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09CC8-C1CC-4607-8699-49C78A044A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17746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19570-D3CE-4D59-83BB-041E0404054D}" type="datetimeFigureOut">
              <a:rPr lang="en-US" smtClean="0"/>
              <a:t>19/02/2019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09CC8-C1CC-4607-8699-49C78A044A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2021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19570-D3CE-4D59-83BB-041E0404054D}" type="datetimeFigureOut">
              <a:rPr lang="en-US" smtClean="0"/>
              <a:t>19/02/2019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09CC8-C1CC-4607-8699-49C78A044A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049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19570-D3CE-4D59-83BB-041E0404054D}" type="datetimeFigureOut">
              <a:rPr lang="en-US" smtClean="0"/>
              <a:t>19/02/2019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09CC8-C1CC-4607-8699-49C78A044A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793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19570-D3CE-4D59-83BB-041E0404054D}" type="datetimeFigureOut">
              <a:rPr lang="en-US" smtClean="0"/>
              <a:t>19/02/2019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09CC8-C1CC-4607-8699-49C78A044A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115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19570-D3CE-4D59-83BB-041E0404054D}" type="datetimeFigureOut">
              <a:rPr lang="en-US" smtClean="0"/>
              <a:t>19/02/2019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09CC8-C1CC-4607-8699-49C78A044A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076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B19570-D3CE-4D59-83BB-041E0404054D}" type="datetimeFigureOut">
              <a:rPr lang="en-US" smtClean="0"/>
              <a:t>19/02/2019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09CC8-C1CC-4607-8699-49C78A044A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9382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609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4165600" y="6356357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8077221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6" name="Text Placeholder 2"/>
          <p:cNvSpPr>
            <a:spLocks noGrp="1"/>
          </p:cNvSpPr>
          <p:nvPr>
            <p:ph idx="1"/>
          </p:nvPr>
        </p:nvSpPr>
        <p:spPr>
          <a:xfrm>
            <a:off x="457200" y="1600205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9" name="Picture 5" descr="C:\Users\lucia\Dropbox\1. OutLead Marketing\-- Clienti\Cluj IT Cluster\PPT Prezentare Smart City\Elemente grafice\back-netw-up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600200" y="1"/>
            <a:ext cx="10591800" cy="3781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C:\Users\lucia\Dropbox\1. OutLead Marketing\-- Clienti\Cluj IT Cluster\PPT Prezentare Smart City\Elemente grafice\back-netw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1148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57" y="168053"/>
            <a:ext cx="1198315" cy="399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lucia\Dropbox\1. OutLead Marketing\-- Clienti\Cluj IT Cluster\PPT Prezentare Smart City\Logo Brained City\logoBigPNG.png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3" y="92077"/>
            <a:ext cx="1508852" cy="551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C:\Users\lucia\Dropbox\1. OutLead Marketing\-- Clienti\Cluj IT Cluster\PPT Prezentare Smart City\Elemente grafice\Sigle tabel\utcn.png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5578" y="92080"/>
            <a:ext cx="1241047" cy="660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2133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924960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>
          <a:xfrm>
            <a:off x="609600" y="635636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>
          <a:xfrm>
            <a:off x="4165600" y="635636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8022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609600" y="635636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4165600" y="635636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3994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356367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defTabSz="457200">
              <a:defRPr/>
            </a:pPr>
            <a:fld id="{105335F2-16EF-46F0-9B78-B95C7EA4DC44}" type="datetime1">
              <a:rPr lang="ro-RO" smtClean="0">
                <a:solidFill>
                  <a:prstClr val="black"/>
                </a:solidFill>
              </a:rPr>
              <a:pPr defTabSz="457200">
                <a:defRPr/>
              </a:pPr>
              <a:t>19.02.2019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73479-B66E-4BE4-B564-A991128C93A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0810" y="6478658"/>
            <a:ext cx="319721" cy="282626"/>
          </a:xfrm>
          <a:prstGeom prst="rect">
            <a:avLst/>
          </a:prstGeom>
        </p:spPr>
      </p:pic>
      <p:cxnSp>
        <p:nvCxnSpPr>
          <p:cNvPr id="5" name="Straight Connector 4"/>
          <p:cNvCxnSpPr/>
          <p:nvPr userDrawn="1"/>
        </p:nvCxnSpPr>
        <p:spPr>
          <a:xfrm>
            <a:off x="0" y="6801433"/>
            <a:ext cx="12192000" cy="7189"/>
          </a:xfrm>
          <a:prstGeom prst="line">
            <a:avLst/>
          </a:prstGeom>
          <a:ln w="127000">
            <a:solidFill>
              <a:srgbClr val="93D4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94"/>
          <a:stretch/>
        </p:blipFill>
        <p:spPr>
          <a:xfrm>
            <a:off x="10693176" y="6146637"/>
            <a:ext cx="1067453" cy="6640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7152" y="6249502"/>
            <a:ext cx="1503317" cy="5578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2190" y="6490118"/>
            <a:ext cx="319721" cy="2826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3904" y="6478658"/>
            <a:ext cx="319721" cy="2826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48" y="107622"/>
            <a:ext cx="1632181" cy="57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972694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68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457200"/>
            <a:fld id="{0CD4A57B-44AD-497C-931E-9B910AADD1D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457200"/>
              <a:t>19/02/2019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68"/>
            <a:ext cx="411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07526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defRPr/>
            </a:pPr>
            <a:fld id="{68123ECA-1BBD-4561-9871-42CD67878B12}" type="slidenum">
              <a:rPr lang="it-IT" smtClean="0">
                <a:solidFill>
                  <a:srgbClr val="000000"/>
                </a:solidFill>
              </a:rPr>
              <a:pPr defTabSz="407526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45000"/>
                <a:defRPr/>
              </a:pPr>
              <a:t>‹#›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800231"/>
      </p:ext>
    </p:extLst>
  </p:cSld>
  <p:clrMapOvr>
    <a:masterClrMapping/>
  </p:clrMapOvr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609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4165600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6551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42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0AA6F-E2BE-47BB-8168-1B044EA0B2B5}" type="datetimeFigureOut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19.02.2019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73102-E9E9-4125-8074-EC2ADC9779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633363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0AA6F-E2BE-47BB-8168-1B044EA0B2B5}" type="datetimeFigureOut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19.02.2019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73102-E9E9-4125-8074-EC2ADC9779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82306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17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0AA6F-E2BE-47BB-8168-1B044EA0B2B5}" type="datetimeFigureOut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19.02.2019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73102-E9E9-4125-8074-EC2ADC9779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56680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0AA6F-E2BE-47BB-8168-1B044EA0B2B5}" type="datetimeFigureOut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19.02.2019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73102-E9E9-4125-8074-EC2ADC9779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54545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7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7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0AA6F-E2BE-47BB-8168-1B044EA0B2B5}" type="datetimeFigureOut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19.02.2019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73102-E9E9-4125-8074-EC2ADC9779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38442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0AA6F-E2BE-47BB-8168-1B044EA0B2B5}" type="datetimeFigureOut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19.02.2019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73102-E9E9-4125-8074-EC2ADC9779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733034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0AA6F-E2BE-47BB-8168-1B044EA0B2B5}" type="datetimeFigureOut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19.02.2019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73102-E9E9-4125-8074-EC2ADC9779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95142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0AA6F-E2BE-47BB-8168-1B044EA0B2B5}" type="datetimeFigureOut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19.02.2019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73102-E9E9-4125-8074-EC2ADC9779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10560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0AA6F-E2BE-47BB-8168-1B044EA0B2B5}" type="datetimeFigureOut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19.02.2019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73102-E9E9-4125-8074-EC2ADC9779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95737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0AA6F-E2BE-47BB-8168-1B044EA0B2B5}" type="datetimeFigureOut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19.02.2019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73102-E9E9-4125-8074-EC2ADC9779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634331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0AA6F-E2BE-47BB-8168-1B044EA0B2B5}" type="datetimeFigureOut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19.02.2019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773102-E9E9-4125-8074-EC2ADC9779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91798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94630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>
          <a:xfrm>
            <a:off x="609600" y="635636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>
          <a:xfrm>
            <a:off x="4165600" y="635636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794718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609600" y="635636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4165600" y="635636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44562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356367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defTabSz="457200">
              <a:defRPr/>
            </a:pPr>
            <a:fld id="{105335F2-16EF-46F0-9B78-B95C7EA4DC44}" type="datetime1">
              <a:rPr lang="ro-RO" smtClean="0">
                <a:solidFill>
                  <a:prstClr val="black"/>
                </a:solidFill>
              </a:rPr>
              <a:pPr defTabSz="457200">
                <a:defRPr/>
              </a:pPr>
              <a:t>19.02.2019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73479-B66E-4BE4-B564-A991128C93A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0810" y="6478658"/>
            <a:ext cx="319721" cy="282626"/>
          </a:xfrm>
          <a:prstGeom prst="rect">
            <a:avLst/>
          </a:prstGeom>
        </p:spPr>
      </p:pic>
      <p:cxnSp>
        <p:nvCxnSpPr>
          <p:cNvPr id="5" name="Straight Connector 4"/>
          <p:cNvCxnSpPr/>
          <p:nvPr userDrawn="1"/>
        </p:nvCxnSpPr>
        <p:spPr>
          <a:xfrm>
            <a:off x="0" y="6801433"/>
            <a:ext cx="12192000" cy="7189"/>
          </a:xfrm>
          <a:prstGeom prst="line">
            <a:avLst/>
          </a:prstGeom>
          <a:ln w="127000">
            <a:solidFill>
              <a:srgbClr val="93D4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94"/>
          <a:stretch/>
        </p:blipFill>
        <p:spPr>
          <a:xfrm>
            <a:off x="10693176" y="6146637"/>
            <a:ext cx="1067453" cy="6640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7152" y="6249502"/>
            <a:ext cx="1503317" cy="5578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2190" y="6490118"/>
            <a:ext cx="319721" cy="2826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3904" y="6478658"/>
            <a:ext cx="319721" cy="2826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48" y="107622"/>
            <a:ext cx="1632181" cy="46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2148723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68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457200"/>
            <a:fld id="{0CD4A57B-44AD-497C-931E-9B910AADD1D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457200"/>
              <a:t>19/02/2019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68"/>
            <a:ext cx="411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07526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defRPr/>
            </a:pPr>
            <a:fld id="{68123ECA-1BBD-4561-9871-42CD67878B12}" type="slidenum">
              <a:rPr lang="it-IT" smtClean="0">
                <a:solidFill>
                  <a:srgbClr val="000000"/>
                </a:solidFill>
              </a:rPr>
              <a:pPr defTabSz="407526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45000"/>
                <a:defRPr/>
              </a:pPr>
              <a:t>‹#›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3423384"/>
      </p:ext>
    </p:extLst>
  </p:cSld>
  <p:clrMapOvr>
    <a:masterClrMapping/>
  </p:clrMapOvr>
  <p:hf hdr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609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4165600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95811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104093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>
          <a:xfrm>
            <a:off x="609600" y="635636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>
          <a:xfrm>
            <a:off x="4165600" y="635636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29124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609600" y="635636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4165600" y="635636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33122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356367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defTabSz="457200">
              <a:defRPr/>
            </a:pPr>
            <a:fld id="{105335F2-16EF-46F0-9B78-B95C7EA4DC44}" type="datetime1">
              <a:rPr lang="ro-RO" smtClean="0">
                <a:solidFill>
                  <a:prstClr val="black"/>
                </a:solidFill>
              </a:rPr>
              <a:pPr defTabSz="457200">
                <a:defRPr/>
              </a:pPr>
              <a:t>19.02.2019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73479-B66E-4BE4-B564-A991128C93A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0810" y="6478658"/>
            <a:ext cx="319721" cy="282626"/>
          </a:xfrm>
          <a:prstGeom prst="rect">
            <a:avLst/>
          </a:prstGeom>
        </p:spPr>
      </p:pic>
      <p:cxnSp>
        <p:nvCxnSpPr>
          <p:cNvPr id="5" name="Straight Connector 4"/>
          <p:cNvCxnSpPr/>
          <p:nvPr userDrawn="1"/>
        </p:nvCxnSpPr>
        <p:spPr>
          <a:xfrm>
            <a:off x="0" y="6801433"/>
            <a:ext cx="12192000" cy="7189"/>
          </a:xfrm>
          <a:prstGeom prst="line">
            <a:avLst/>
          </a:prstGeom>
          <a:ln w="127000">
            <a:solidFill>
              <a:srgbClr val="93D4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94"/>
          <a:stretch/>
        </p:blipFill>
        <p:spPr>
          <a:xfrm>
            <a:off x="10693176" y="6146637"/>
            <a:ext cx="1067453" cy="6640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7152" y="6249502"/>
            <a:ext cx="1503317" cy="5578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2190" y="6490118"/>
            <a:ext cx="319721" cy="2826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3904" y="6478658"/>
            <a:ext cx="319721" cy="282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52630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68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457200"/>
            <a:fld id="{0CD4A57B-44AD-497C-931E-9B910AADD1D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457200"/>
              <a:t>19/02/2019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68"/>
            <a:ext cx="411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07526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defRPr/>
            </a:pPr>
            <a:fld id="{68123ECA-1BBD-4561-9871-42CD67878B12}" type="slidenum">
              <a:rPr lang="it-IT" smtClean="0">
                <a:solidFill>
                  <a:srgbClr val="000000"/>
                </a:solidFill>
              </a:rPr>
              <a:pPr defTabSz="407526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45000"/>
                <a:defRPr/>
              </a:pPr>
              <a:t>‹#›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862655"/>
      </p:ext>
    </p:extLst>
  </p:cSld>
  <p:clrMapOvr>
    <a:masterClrMapping/>
  </p:clrMapOvr>
  <p:hf hdr="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>
          <a:xfrm>
            <a:off x="609600" y="635636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>
          <a:xfrm>
            <a:off x="4165600" y="635636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73477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o-RO" smtClean="0"/>
              <a:t>Faceți clic pentru editarea stilului de subtitlu al coordonatorului</a:t>
            </a:r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953665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23711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13834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337641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09502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dată 2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4" name="Substituent subsol 3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5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41458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8369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234740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126995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04537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83337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994305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>
          <a:xfrm>
            <a:off x="9281236" y="6488522"/>
            <a:ext cx="2844800" cy="365125"/>
          </a:xfrm>
          <a:prstGeom prst="rect">
            <a:avLst/>
          </a:prstGeom>
        </p:spPr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/>
                </a:solidFill>
              </a:rPr>
              <a:pPr/>
              <a:t>‹#›</a:t>
            </a:fld>
            <a:endParaRPr lang="ro-RO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203160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600985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5335F2-16EF-46F0-9B78-B95C7EA4DC44}" type="datetime1">
              <a:rPr lang="ro-RO">
                <a:solidFill>
                  <a:prstClr val="black"/>
                </a:solidFill>
              </a:rPr>
              <a:pPr>
                <a:defRPr/>
              </a:pPr>
              <a:t>19.02.2019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73479-B66E-4BE4-B564-A991128C93A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0800" y="6478658"/>
            <a:ext cx="319721" cy="282626"/>
          </a:xfrm>
          <a:prstGeom prst="rect">
            <a:avLst/>
          </a:prstGeom>
        </p:spPr>
      </p:pic>
      <p:cxnSp>
        <p:nvCxnSpPr>
          <p:cNvPr id="5" name="Straight Connector 4"/>
          <p:cNvCxnSpPr/>
          <p:nvPr userDrawn="1"/>
        </p:nvCxnSpPr>
        <p:spPr>
          <a:xfrm>
            <a:off x="0" y="6801421"/>
            <a:ext cx="12192000" cy="7189"/>
          </a:xfrm>
          <a:prstGeom prst="line">
            <a:avLst/>
          </a:prstGeom>
          <a:ln w="127000">
            <a:solidFill>
              <a:srgbClr val="93D4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94"/>
          <a:stretch/>
        </p:blipFill>
        <p:spPr>
          <a:xfrm>
            <a:off x="10693176" y="6146637"/>
            <a:ext cx="1067453" cy="6640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7152" y="6249502"/>
            <a:ext cx="1503317" cy="5578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2180" y="6490118"/>
            <a:ext cx="319721" cy="2826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3895" y="6478658"/>
            <a:ext cx="319721" cy="282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5710313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A1BC2-74A4-43DE-A74C-12C7CA38909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19/02/2019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8DAD5-FD25-4776-AE1C-13E4458CD6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44240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A1BC2-74A4-43DE-A74C-12C7CA38909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19/02/2019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8DAD5-FD25-4776-AE1C-13E4458CD6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8215" y="122238"/>
            <a:ext cx="2204085" cy="633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99531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A1BC2-74A4-43DE-A74C-12C7CA38909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19/02/2019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8DAD5-FD25-4776-AE1C-13E4458CD6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8556825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A1BC2-74A4-43DE-A74C-12C7CA38909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19/02/2019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8DAD5-FD25-4776-AE1C-13E4458CD6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80293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A1BC2-74A4-43DE-A74C-12C7CA38909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19/02/2019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8DAD5-FD25-4776-AE1C-13E4458CD6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866183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A1BC2-74A4-43DE-A74C-12C7CA38909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19/02/2019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8DAD5-FD25-4776-AE1C-13E4458CD6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09140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A1BC2-74A4-43DE-A74C-12C7CA38909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19/02/2019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8DAD5-FD25-4776-AE1C-13E4458CD6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62971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A1BC2-74A4-43DE-A74C-12C7CA38909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19/02/2019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8DAD5-FD25-4776-AE1C-13E4458CD6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18407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A1BC2-74A4-43DE-A74C-12C7CA38909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19/02/2019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8DAD5-FD25-4776-AE1C-13E4458CD6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98000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A1BC2-74A4-43DE-A74C-12C7CA38909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19/02/2019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8DAD5-FD25-4776-AE1C-13E4458CD6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364484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FA1BC2-74A4-43DE-A74C-12C7CA38909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19/02/2019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8DAD5-FD25-4776-AE1C-13E4458CD6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80097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066760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>
          <a:xfrm>
            <a:off x="609600" y="635636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>
          <a:xfrm>
            <a:off x="4165600" y="635636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07339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609600" y="635636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4165600" y="635636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767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356367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defTabSz="457200">
              <a:defRPr/>
            </a:pPr>
            <a:fld id="{105335F2-16EF-46F0-9B78-B95C7EA4DC44}" type="datetime1">
              <a:rPr lang="ro-RO" smtClean="0">
                <a:solidFill>
                  <a:prstClr val="black"/>
                </a:solidFill>
              </a:rPr>
              <a:pPr defTabSz="457200">
                <a:defRPr/>
              </a:pPr>
              <a:t>19.02.2019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73479-B66E-4BE4-B564-A991128C93A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0810" y="6478658"/>
            <a:ext cx="319721" cy="282626"/>
          </a:xfrm>
          <a:prstGeom prst="rect">
            <a:avLst/>
          </a:prstGeom>
        </p:spPr>
      </p:pic>
      <p:cxnSp>
        <p:nvCxnSpPr>
          <p:cNvPr id="5" name="Straight Connector 4"/>
          <p:cNvCxnSpPr/>
          <p:nvPr userDrawn="1"/>
        </p:nvCxnSpPr>
        <p:spPr>
          <a:xfrm>
            <a:off x="0" y="6801433"/>
            <a:ext cx="12192000" cy="7189"/>
          </a:xfrm>
          <a:prstGeom prst="line">
            <a:avLst/>
          </a:prstGeom>
          <a:ln w="127000">
            <a:solidFill>
              <a:srgbClr val="93D4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94"/>
          <a:stretch/>
        </p:blipFill>
        <p:spPr>
          <a:xfrm>
            <a:off x="10693176" y="6146637"/>
            <a:ext cx="1067453" cy="6640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7152" y="6249502"/>
            <a:ext cx="1503317" cy="5578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2190" y="6490118"/>
            <a:ext cx="319721" cy="2826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3904" y="6478658"/>
            <a:ext cx="319721" cy="2826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248" y="107622"/>
            <a:ext cx="1632181" cy="46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645274"/>
      </p:ext>
    </p:extLst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68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457200"/>
            <a:fld id="{0CD4A57B-44AD-497C-931E-9B910AADD1D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457200"/>
              <a:t>19/02/2019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68"/>
            <a:ext cx="411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07526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defRPr/>
            </a:pPr>
            <a:fld id="{68123ECA-1BBD-4561-9871-42CD67878B12}" type="slidenum">
              <a:rPr lang="it-IT" smtClean="0">
                <a:solidFill>
                  <a:srgbClr val="000000"/>
                </a:solidFill>
              </a:rPr>
              <a:pPr defTabSz="407526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45000"/>
                <a:defRPr/>
              </a:pPr>
              <a:t>‹#›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831772"/>
      </p:ext>
    </p:extLst>
  </p:cSld>
  <p:clrMapOvr>
    <a:masterClrMapping/>
  </p:clrMapOvr>
  <p:hf hdr="0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609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4165600" y="6356357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0543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o-RO" smtClean="0"/>
              <a:t>Faceți clic pentru editarea stilului de subtitlu al coordonatorului</a:t>
            </a:r>
            <a:endParaRPr lang="ro-RO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0306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609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4165600" y="6356357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7625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963084" y="4406907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609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4165600" y="6356357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33374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>
          <a:xfrm>
            <a:off x="609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>
          <a:xfrm>
            <a:off x="4165600" y="6356357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299153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>
          <a:xfrm>
            <a:off x="609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>
          <a:xfrm>
            <a:off x="4165600" y="6356357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972311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o-RO" dirty="0" smtClean="0"/>
              <a:t>Faceți clic pentru a edita stilul de titlu Coordonator</a:t>
            </a:r>
            <a:endParaRPr lang="ro-RO" dirty="0"/>
          </a:p>
        </p:txBody>
      </p:sp>
      <p:sp>
        <p:nvSpPr>
          <p:cNvPr id="3" name="Substituent dată 2"/>
          <p:cNvSpPr>
            <a:spLocks noGrp="1"/>
          </p:cNvSpPr>
          <p:nvPr>
            <p:ph type="dt" sz="half" idx="10"/>
          </p:nvPr>
        </p:nvSpPr>
        <p:spPr>
          <a:xfrm>
            <a:off x="609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4" name="Substituent subsol 3"/>
          <p:cNvSpPr>
            <a:spLocks noGrp="1"/>
          </p:cNvSpPr>
          <p:nvPr>
            <p:ph type="ftr" sz="quarter" idx="11"/>
          </p:nvPr>
        </p:nvSpPr>
        <p:spPr>
          <a:xfrm>
            <a:off x="4165600" y="6356357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5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02706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>
          <a:xfrm>
            <a:off x="609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>
          <a:xfrm>
            <a:off x="4165600" y="6356357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29978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>
          <a:xfrm>
            <a:off x="609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>
          <a:xfrm>
            <a:off x="4165600" y="6356357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30935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>
          <a:xfrm>
            <a:off x="609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>
          <a:xfrm>
            <a:off x="4165600" y="6356357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115345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609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4165600" y="6356357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651300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8784299" y="26064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609600" y="6356357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4165600" y="6356357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7462802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609600" y="6356361"/>
            <a:ext cx="2844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4165600" y="635636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58648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87988903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220144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46757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066263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6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457200"/>
            <a:fld id="{0CD4A57B-44AD-497C-931E-9B910AADD1D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457200"/>
              <a:t>19/02/2019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3" y="6356356"/>
            <a:ext cx="411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07526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defRPr/>
            </a:pPr>
            <a:fld id="{68123ECA-1BBD-4561-9871-42CD67878B12}" type="slidenum">
              <a:rPr lang="it-IT" smtClean="0">
                <a:solidFill>
                  <a:srgbClr val="000000"/>
                </a:solidFill>
              </a:rPr>
              <a:pPr defTabSz="407526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45000"/>
                <a:defRPr/>
              </a:pPr>
              <a:t>‹#›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764150"/>
      </p:ext>
    </p:extLst>
  </p:cSld>
  <p:clrMapOvr>
    <a:masterClrMapping/>
  </p:clrMapOvr>
  <p:hf hdr="0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defTabSz="457200">
              <a:defRPr/>
            </a:pPr>
            <a:fld id="{105335F2-16EF-46F0-9B78-B95C7EA4DC44}" type="datetime1">
              <a:rPr lang="ro-RO" smtClean="0">
                <a:solidFill>
                  <a:prstClr val="black"/>
                </a:solidFill>
              </a:rPr>
              <a:pPr defTabSz="457200">
                <a:defRPr/>
              </a:pPr>
              <a:t>19.02.2019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73479-B66E-4BE4-B564-A991128C93A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0800" y="6478658"/>
            <a:ext cx="319721" cy="282626"/>
          </a:xfrm>
          <a:prstGeom prst="rect">
            <a:avLst/>
          </a:prstGeom>
        </p:spPr>
      </p:pic>
      <p:cxnSp>
        <p:nvCxnSpPr>
          <p:cNvPr id="5" name="Straight Connector 4"/>
          <p:cNvCxnSpPr/>
          <p:nvPr userDrawn="1"/>
        </p:nvCxnSpPr>
        <p:spPr>
          <a:xfrm>
            <a:off x="0" y="6801421"/>
            <a:ext cx="12192000" cy="7189"/>
          </a:xfrm>
          <a:prstGeom prst="line">
            <a:avLst/>
          </a:prstGeom>
          <a:ln w="127000">
            <a:solidFill>
              <a:srgbClr val="93D4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94"/>
          <a:stretch/>
        </p:blipFill>
        <p:spPr>
          <a:xfrm>
            <a:off x="10693176" y="6146637"/>
            <a:ext cx="1067453" cy="6640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7152" y="6249502"/>
            <a:ext cx="1503317" cy="5578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2180" y="6490118"/>
            <a:ext cx="319721" cy="2826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3895" y="6478658"/>
            <a:ext cx="319721" cy="282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81777"/>
      </p:ext>
    </p:extLst>
  </p:cSld>
  <p:clrMapOvr>
    <a:masterClrMapping/>
  </p:clrMapOvr>
  <p:transition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2714656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25477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7094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o-RO" smtClean="0"/>
              <a:t>Faceți clic pentru a edita stilul de titlu Coordonator</a:t>
            </a:r>
            <a:endParaRPr lang="ro-RO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609600" y="1600205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6197600" y="1600205"/>
            <a:ext cx="53848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o-RO" smtClean="0"/>
              <a:t>Faceți clic pentru a edita stilurile de text Coordonator</a:t>
            </a:r>
          </a:p>
          <a:p>
            <a:pPr lvl="1"/>
            <a:r>
              <a:rPr lang="ro-RO" smtClean="0"/>
              <a:t>Al doilea nivel</a:t>
            </a:r>
          </a:p>
          <a:p>
            <a:pPr lvl="2"/>
            <a:r>
              <a:rPr lang="ro-RO" smtClean="0"/>
              <a:t>Al treilea nivel</a:t>
            </a:r>
          </a:p>
          <a:p>
            <a:pPr lvl="3"/>
            <a:r>
              <a:rPr lang="ro-RO" smtClean="0"/>
              <a:t>Al patrulea nivel</a:t>
            </a:r>
          </a:p>
          <a:p>
            <a:pPr lvl="4"/>
            <a:r>
              <a:rPr lang="ro-RO" smtClean="0"/>
              <a:t>Al cincilea nivel</a:t>
            </a:r>
            <a:endParaRPr lang="ro-RO"/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>
          <a:xfrm>
            <a:off x="4165600" y="6356355"/>
            <a:ext cx="3860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ro-RO">
              <a:solidFill>
                <a:prstClr val="black"/>
              </a:solidFill>
            </a:endParaRPr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912551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6"/>
            <a:ext cx="2743200" cy="365125"/>
          </a:xfrm>
          <a:prstGeom prst="rect">
            <a:avLst/>
          </a:prstGeom>
        </p:spPr>
        <p:txBody>
          <a:bodyPr/>
          <a:lstStyle/>
          <a:p>
            <a:pPr defTabSz="457200"/>
            <a:fld id="{0CD4A57B-44AD-497C-931E-9B910AADD1DF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457200"/>
              <a:t>19/02/2019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3" y="6356356"/>
            <a:ext cx="4114800" cy="365125"/>
          </a:xfrm>
          <a:prstGeom prst="rect">
            <a:avLst/>
          </a:prstGeom>
        </p:spPr>
        <p:txBody>
          <a:bodyPr/>
          <a:lstStyle/>
          <a:p>
            <a:pPr defTabSz="4572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07526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defRPr/>
            </a:pPr>
            <a:fld id="{68123ECA-1BBD-4561-9871-42CD67878B12}" type="slidenum">
              <a:rPr lang="it-IT" smtClean="0">
                <a:solidFill>
                  <a:srgbClr val="000000"/>
                </a:solidFill>
              </a:rPr>
              <a:pPr defTabSz="407526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45000"/>
                <a:defRPr/>
              </a:pPr>
              <a:t>‹#›</a:t>
            </a:fld>
            <a:endParaRPr 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740297"/>
      </p:ext>
    </p:extLst>
  </p:cSld>
  <p:clrMapOvr>
    <a:masterClrMapping/>
  </p:clrMapOvr>
  <p:hf hdr="0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356355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defTabSz="457200">
              <a:defRPr/>
            </a:pPr>
            <a:fld id="{105335F2-16EF-46F0-9B78-B95C7EA4DC44}" type="datetime1">
              <a:rPr lang="ro-RO" smtClean="0">
                <a:solidFill>
                  <a:prstClr val="black"/>
                </a:solidFill>
              </a:rPr>
              <a:pPr defTabSz="457200">
                <a:defRPr/>
              </a:pPr>
              <a:t>19.02.2019</a:t>
            </a:fld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73479-B66E-4BE4-B564-A991128C93A5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0800" y="6478658"/>
            <a:ext cx="319721" cy="282626"/>
          </a:xfrm>
          <a:prstGeom prst="rect">
            <a:avLst/>
          </a:prstGeom>
        </p:spPr>
      </p:pic>
      <p:cxnSp>
        <p:nvCxnSpPr>
          <p:cNvPr id="5" name="Straight Connector 4"/>
          <p:cNvCxnSpPr/>
          <p:nvPr userDrawn="1"/>
        </p:nvCxnSpPr>
        <p:spPr>
          <a:xfrm>
            <a:off x="0" y="6801421"/>
            <a:ext cx="12192000" cy="7189"/>
          </a:xfrm>
          <a:prstGeom prst="line">
            <a:avLst/>
          </a:prstGeom>
          <a:ln w="127000">
            <a:solidFill>
              <a:srgbClr val="93D4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794"/>
          <a:stretch/>
        </p:blipFill>
        <p:spPr>
          <a:xfrm>
            <a:off x="10693176" y="6146637"/>
            <a:ext cx="1067453" cy="66404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7152" y="6249502"/>
            <a:ext cx="1503317" cy="5578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2180" y="6490118"/>
            <a:ext cx="319721" cy="2826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3895" y="6478658"/>
            <a:ext cx="319721" cy="282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1419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slideLayout" Target="../slideLayouts/slideLayout16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7.xml"/><Relationship Id="rId9" Type="http://schemas.openxmlformats.org/officeDocument/2006/relationships/image" Target="../media/image7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1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0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slideLayout" Target="../slideLayouts/slideLayout33.xml"/><Relationship Id="rId7" Type="http://schemas.openxmlformats.org/officeDocument/2006/relationships/theme" Target="../theme/theme4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5.xml"/><Relationship Id="rId4" Type="http://schemas.openxmlformats.org/officeDocument/2006/relationships/slideLayout" Target="../slideLayouts/slideLayout34.xml"/><Relationship Id="rId9" Type="http://schemas.openxmlformats.org/officeDocument/2006/relationships/image" Target="../media/image7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slideLayout" Target="../slideLayouts/slideLayout39.xml"/><Relationship Id="rId7" Type="http://schemas.openxmlformats.org/officeDocument/2006/relationships/theme" Target="../theme/theme5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5" Type="http://schemas.openxmlformats.org/officeDocument/2006/relationships/slideLayout" Target="../slideLayouts/slideLayout41.xml"/><Relationship Id="rId4" Type="http://schemas.openxmlformats.org/officeDocument/2006/relationships/slideLayout" Target="../slideLayouts/slideLayout40.xml"/><Relationship Id="rId9" Type="http://schemas.openxmlformats.org/officeDocument/2006/relationships/image" Target="../media/image7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13" Type="http://schemas.openxmlformats.org/officeDocument/2006/relationships/slideLayout" Target="../slideLayouts/slideLayout55.xml"/><Relationship Id="rId18" Type="http://schemas.openxmlformats.org/officeDocument/2006/relationships/image" Target="../media/image11.png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slideLayout" Target="../slideLayouts/slideLayout54.xml"/><Relationship Id="rId17" Type="http://schemas.openxmlformats.org/officeDocument/2006/relationships/image" Target="../media/image7.png"/><Relationship Id="rId2" Type="http://schemas.openxmlformats.org/officeDocument/2006/relationships/slideLayout" Target="../slideLayouts/slideLayout44.xml"/><Relationship Id="rId16" Type="http://schemas.openxmlformats.org/officeDocument/2006/relationships/theme" Target="../theme/theme6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Relationship Id="rId14" Type="http://schemas.openxmlformats.org/officeDocument/2006/relationships/slideLayout" Target="../slideLayouts/slideLayout5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slideLayout" Target="../slideLayouts/slideLayout71.xml"/><Relationship Id="rId7" Type="http://schemas.openxmlformats.org/officeDocument/2006/relationships/theme" Target="../theme/theme8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5" Type="http://schemas.openxmlformats.org/officeDocument/2006/relationships/slideLayout" Target="../slideLayouts/slideLayout73.xml"/><Relationship Id="rId4" Type="http://schemas.openxmlformats.org/officeDocument/2006/relationships/slideLayout" Target="../slideLayouts/slideLayout72.xml"/><Relationship Id="rId9" Type="http://schemas.openxmlformats.org/officeDocument/2006/relationships/image" Target="../media/image7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2.xml"/><Relationship Id="rId13" Type="http://schemas.openxmlformats.org/officeDocument/2006/relationships/theme" Target="../theme/theme9.xml"/><Relationship Id="rId3" Type="http://schemas.openxmlformats.org/officeDocument/2006/relationships/slideLayout" Target="../slideLayouts/slideLayout77.xml"/><Relationship Id="rId7" Type="http://schemas.openxmlformats.org/officeDocument/2006/relationships/slideLayout" Target="../slideLayouts/slideLayout81.xml"/><Relationship Id="rId12" Type="http://schemas.openxmlformats.org/officeDocument/2006/relationships/slideLayout" Target="../slideLayouts/slideLayout86.xml"/><Relationship Id="rId2" Type="http://schemas.openxmlformats.org/officeDocument/2006/relationships/slideLayout" Target="../slideLayouts/slideLayout76.xml"/><Relationship Id="rId16" Type="http://schemas.openxmlformats.org/officeDocument/2006/relationships/image" Target="../media/image13.png"/><Relationship Id="rId1" Type="http://schemas.openxmlformats.org/officeDocument/2006/relationships/slideLayout" Target="../slideLayouts/slideLayout75.xml"/><Relationship Id="rId6" Type="http://schemas.openxmlformats.org/officeDocument/2006/relationships/slideLayout" Target="../slideLayouts/slideLayout80.xml"/><Relationship Id="rId11" Type="http://schemas.openxmlformats.org/officeDocument/2006/relationships/slideLayout" Target="../slideLayouts/slideLayout85.xml"/><Relationship Id="rId5" Type="http://schemas.openxmlformats.org/officeDocument/2006/relationships/slideLayout" Target="../slideLayouts/slideLayout79.xml"/><Relationship Id="rId15" Type="http://schemas.openxmlformats.org/officeDocument/2006/relationships/image" Target="../media/image7.png"/><Relationship Id="rId10" Type="http://schemas.openxmlformats.org/officeDocument/2006/relationships/slideLayout" Target="../slideLayouts/slideLayout84.xml"/><Relationship Id="rId4" Type="http://schemas.openxmlformats.org/officeDocument/2006/relationships/slideLayout" Target="../slideLayouts/slideLayout78.xml"/><Relationship Id="rId9" Type="http://schemas.openxmlformats.org/officeDocument/2006/relationships/slideLayout" Target="../slideLayouts/slideLayout83.xml"/><Relationship Id="rId14" Type="http://schemas.openxmlformats.org/officeDocument/2006/relationships/image" Target="../media/image11.png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9.xml"/><Relationship Id="rId7" Type="http://schemas.openxmlformats.org/officeDocument/2006/relationships/theme" Target="../theme/theme10.xml"/><Relationship Id="rId2" Type="http://schemas.openxmlformats.org/officeDocument/2006/relationships/slideLayout" Target="../slideLayouts/slideLayout88.xml"/><Relationship Id="rId1" Type="http://schemas.openxmlformats.org/officeDocument/2006/relationships/slideLayout" Target="../slideLayouts/slideLayout87.xml"/><Relationship Id="rId6" Type="http://schemas.openxmlformats.org/officeDocument/2006/relationships/slideLayout" Target="../slideLayouts/slideLayout92.xml"/><Relationship Id="rId5" Type="http://schemas.openxmlformats.org/officeDocument/2006/relationships/slideLayout" Target="../slideLayouts/slideLayout91.xml"/><Relationship Id="rId4" Type="http://schemas.openxmlformats.org/officeDocument/2006/relationships/slideLayout" Target="../slideLayouts/slideLayout9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5.xml"/><Relationship Id="rId7" Type="http://schemas.openxmlformats.org/officeDocument/2006/relationships/theme" Target="../theme/theme11.xml"/><Relationship Id="rId2" Type="http://schemas.openxmlformats.org/officeDocument/2006/relationships/slideLayout" Target="../slideLayouts/slideLayout94.xml"/><Relationship Id="rId1" Type="http://schemas.openxmlformats.org/officeDocument/2006/relationships/slideLayout" Target="../slideLayouts/slideLayout93.xml"/><Relationship Id="rId6" Type="http://schemas.openxmlformats.org/officeDocument/2006/relationships/slideLayout" Target="../slideLayouts/slideLayout98.xml"/><Relationship Id="rId5" Type="http://schemas.openxmlformats.org/officeDocument/2006/relationships/slideLayout" Target="../slideLayouts/slideLayout97.xml"/><Relationship Id="rId4" Type="http://schemas.openxmlformats.org/officeDocument/2006/relationships/slideLayout" Target="../slideLayouts/slideLayout9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B19570-D3CE-4D59-83BB-041E0404054D}" type="datetimeFigureOut">
              <a:rPr lang="en-US" smtClean="0"/>
              <a:t>19/02/2019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A09CC8-C1CC-4607-8699-49C78A044AE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251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716" r:id="rId12"/>
    <p:sldLayoutId id="214748371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50624" y="6356367"/>
            <a:ext cx="11317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0E05834A-42AB-984F-BE1E-E9809D6DA1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403" y="180975"/>
            <a:ext cx="1294932" cy="7429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48" y="216083"/>
            <a:ext cx="1632181" cy="589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501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67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F0AA6F-E2BE-47BB-8168-1B044EA0B2B5}" type="datetimeFigureOut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19.02.2019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67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67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773102-E9E9-4125-8074-EC2ADC9779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9748" y="134611"/>
            <a:ext cx="1632181" cy="572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5843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50624" y="6356367"/>
            <a:ext cx="11317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0E05834A-42AB-984F-BE1E-E9809D6DA1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403" y="180975"/>
            <a:ext cx="1294932" cy="7429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48" y="216083"/>
            <a:ext cx="1632181" cy="611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932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50624" y="6356367"/>
            <a:ext cx="11317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0E05834A-42AB-984F-BE1E-E9809D6DA1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02" y="200025"/>
            <a:ext cx="1294932" cy="7429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0848" y="200026"/>
            <a:ext cx="1632181" cy="583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397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stituent text 2"/>
          <p:cNvSpPr>
            <a:spLocks noGrp="1"/>
          </p:cNvSpPr>
          <p:nvPr userDrawn="1"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dirty="0" smtClean="0"/>
              <a:t>Faceți clic pentru a edita stilurile de text Coordonator</a:t>
            </a:r>
          </a:p>
          <a:p>
            <a:pPr lvl="1"/>
            <a:r>
              <a:rPr lang="ro-RO" dirty="0" smtClean="0"/>
              <a:t>Al doilea nivel</a:t>
            </a:r>
          </a:p>
          <a:p>
            <a:pPr lvl="2"/>
            <a:r>
              <a:rPr lang="ro-RO" dirty="0" smtClean="0"/>
              <a:t>Al treilea nivel</a:t>
            </a:r>
          </a:p>
          <a:p>
            <a:pPr lvl="3"/>
            <a:r>
              <a:rPr lang="ro-RO" dirty="0" smtClean="0"/>
              <a:t>Al patrulea nivel</a:t>
            </a:r>
          </a:p>
          <a:p>
            <a:pPr lvl="4"/>
            <a:r>
              <a:rPr lang="ro-RO" dirty="0" smtClean="0"/>
              <a:t>Al cincilea nivel</a:t>
            </a:r>
            <a:endParaRPr lang="ro-RO" dirty="0"/>
          </a:p>
        </p:txBody>
      </p:sp>
      <p:sp>
        <p:nvSpPr>
          <p:cNvPr id="6" name="Substituent număr diapozitiv 5"/>
          <p:cNvSpPr>
            <a:spLocks noGrp="1"/>
          </p:cNvSpPr>
          <p:nvPr userDrawn="1">
            <p:ph type="sldNum" sz="quarter" idx="4"/>
          </p:nvPr>
        </p:nvSpPr>
        <p:spPr>
          <a:xfrm>
            <a:off x="9281236" y="648852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0" name="Picture 49"/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8" y="32401"/>
            <a:ext cx="2713329" cy="770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709"/>
          <a:stretch/>
        </p:blipFill>
        <p:spPr>
          <a:xfrm>
            <a:off x="-10165" y="6563710"/>
            <a:ext cx="12202165" cy="294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142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  <p:sldLayoutId id="2147483707" r:id="rId14"/>
    <p:sldLayoutId id="2147483708" r:id="rId15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FA1BC2-74A4-43DE-A74C-12C7CA38909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19/02/2019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48DAD5-FD25-4776-AE1C-13E4458CD61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004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50624" y="6356367"/>
            <a:ext cx="11317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0E05834A-42AB-984F-BE1E-E9809D6DA1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3403" y="180975"/>
            <a:ext cx="1294932" cy="7429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48" y="216083"/>
            <a:ext cx="1632181" cy="46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252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609600" y="1600205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o-RO" dirty="0" smtClean="0"/>
              <a:t>Faceți clic pentru a edita stilurile de text Coordonator</a:t>
            </a:r>
          </a:p>
          <a:p>
            <a:pPr lvl="1"/>
            <a:r>
              <a:rPr lang="ro-RO" dirty="0" smtClean="0"/>
              <a:t>Al doilea nivel</a:t>
            </a:r>
          </a:p>
          <a:p>
            <a:pPr lvl="2"/>
            <a:r>
              <a:rPr lang="ro-RO" dirty="0" smtClean="0"/>
              <a:t>Al treilea nivel</a:t>
            </a:r>
          </a:p>
          <a:p>
            <a:pPr lvl="3"/>
            <a:r>
              <a:rPr lang="ro-RO" dirty="0" smtClean="0"/>
              <a:t>Al patrulea nivel</a:t>
            </a:r>
          </a:p>
          <a:p>
            <a:pPr lvl="4"/>
            <a:r>
              <a:rPr lang="ro-RO" dirty="0" smtClean="0"/>
              <a:t>Al cincilea nivel</a:t>
            </a:r>
            <a:endParaRPr lang="ro-RO" dirty="0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9281236" y="6488528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709"/>
          <a:stretch/>
        </p:blipFill>
        <p:spPr>
          <a:xfrm>
            <a:off x="-10165" y="6563710"/>
            <a:ext cx="12202165" cy="294290"/>
          </a:xfrm>
          <a:prstGeom prst="rect">
            <a:avLst/>
          </a:prstGeom>
        </p:spPr>
      </p:pic>
      <p:pic>
        <p:nvPicPr>
          <p:cNvPr id="10" name="Picture 9"/>
          <p:cNvPicPr/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28" y="33972"/>
            <a:ext cx="2346960" cy="670560"/>
          </a:xfrm>
          <a:prstGeom prst="rect">
            <a:avLst/>
          </a:prstGeom>
        </p:spPr>
      </p:pic>
      <p:pic>
        <p:nvPicPr>
          <p:cNvPr id="8" name="Picture 7"/>
          <p:cNvPicPr/>
          <p:nvPr userDrawn="1"/>
        </p:nvPicPr>
        <p:blipFill>
          <a:blip r:embed="rId16"/>
          <a:stretch>
            <a:fillRect/>
          </a:stretch>
        </p:blipFill>
        <p:spPr>
          <a:xfrm>
            <a:off x="4559830" y="1"/>
            <a:ext cx="7644553" cy="738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450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50624" y="6356355"/>
            <a:ext cx="11317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0E05834A-42AB-984F-BE1E-E9809D6DA1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418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50624" y="6356355"/>
            <a:ext cx="113177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57200"/>
            <a:fld id="{0E05834A-42AB-984F-BE1E-E9809D6DA11B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5720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5922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8" r:id="rId1"/>
    <p:sldLayoutId id="2147483759" r:id="rId2"/>
    <p:sldLayoutId id="2147483760" r:id="rId3"/>
    <p:sldLayoutId id="2147483761" r:id="rId4"/>
    <p:sldLayoutId id="2147483762" r:id="rId5"/>
    <p:sldLayoutId id="2147483763" r:id="rId6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nre.ro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anre.ro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20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9.jpg"/><Relationship Id="rId5" Type="http://schemas.openxmlformats.org/officeDocument/2006/relationships/image" Target="../media/image18.jpeg"/><Relationship Id="rId4" Type="http://schemas.openxmlformats.org/officeDocument/2006/relationships/image" Target="../media/image17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3.png"/><Relationship Id="rId18" Type="http://schemas.openxmlformats.org/officeDocument/2006/relationships/image" Target="../media/image48.png"/><Relationship Id="rId26" Type="http://schemas.openxmlformats.org/officeDocument/2006/relationships/image" Target="../media/image56.png"/><Relationship Id="rId3" Type="http://schemas.openxmlformats.org/officeDocument/2006/relationships/image" Target="../media/image33.png"/><Relationship Id="rId21" Type="http://schemas.openxmlformats.org/officeDocument/2006/relationships/image" Target="../media/image51.png"/><Relationship Id="rId34" Type="http://schemas.openxmlformats.org/officeDocument/2006/relationships/image" Target="../media/image64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17" Type="http://schemas.openxmlformats.org/officeDocument/2006/relationships/image" Target="../media/image47.jpeg"/><Relationship Id="rId25" Type="http://schemas.openxmlformats.org/officeDocument/2006/relationships/image" Target="../media/image55.png"/><Relationship Id="rId33" Type="http://schemas.openxmlformats.org/officeDocument/2006/relationships/image" Target="../media/image63.png"/><Relationship Id="rId2" Type="http://schemas.openxmlformats.org/officeDocument/2006/relationships/image" Target="../media/image32.png"/><Relationship Id="rId16" Type="http://schemas.openxmlformats.org/officeDocument/2006/relationships/image" Target="../media/image46.jpeg"/><Relationship Id="rId20" Type="http://schemas.openxmlformats.org/officeDocument/2006/relationships/image" Target="../media/image50.png"/><Relationship Id="rId29" Type="http://schemas.openxmlformats.org/officeDocument/2006/relationships/image" Target="../media/image59.png"/><Relationship Id="rId1" Type="http://schemas.openxmlformats.org/officeDocument/2006/relationships/slideLayout" Target="../slideLayouts/slideLayout71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24" Type="http://schemas.openxmlformats.org/officeDocument/2006/relationships/image" Target="../media/image54.png"/><Relationship Id="rId32" Type="http://schemas.openxmlformats.org/officeDocument/2006/relationships/image" Target="../media/image62.png"/><Relationship Id="rId5" Type="http://schemas.openxmlformats.org/officeDocument/2006/relationships/image" Target="../media/image35.png"/><Relationship Id="rId15" Type="http://schemas.openxmlformats.org/officeDocument/2006/relationships/image" Target="../media/image45.png"/><Relationship Id="rId23" Type="http://schemas.openxmlformats.org/officeDocument/2006/relationships/image" Target="../media/image53.png"/><Relationship Id="rId28" Type="http://schemas.openxmlformats.org/officeDocument/2006/relationships/image" Target="../media/image58.png"/><Relationship Id="rId36" Type="http://schemas.openxmlformats.org/officeDocument/2006/relationships/image" Target="../media/image66.png"/><Relationship Id="rId10" Type="http://schemas.openxmlformats.org/officeDocument/2006/relationships/image" Target="../media/image40.png"/><Relationship Id="rId19" Type="http://schemas.openxmlformats.org/officeDocument/2006/relationships/image" Target="../media/image49.png"/><Relationship Id="rId31" Type="http://schemas.openxmlformats.org/officeDocument/2006/relationships/image" Target="../media/image61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Relationship Id="rId14" Type="http://schemas.openxmlformats.org/officeDocument/2006/relationships/image" Target="../media/image44.jpeg"/><Relationship Id="rId22" Type="http://schemas.openxmlformats.org/officeDocument/2006/relationships/image" Target="../media/image52.png"/><Relationship Id="rId27" Type="http://schemas.openxmlformats.org/officeDocument/2006/relationships/image" Target="../media/image57.png"/><Relationship Id="rId30" Type="http://schemas.openxmlformats.org/officeDocument/2006/relationships/image" Target="../media/image60.png"/><Relationship Id="rId35" Type="http://schemas.openxmlformats.org/officeDocument/2006/relationships/image" Target="../media/image65.png"/><Relationship Id="rId8" Type="http://schemas.openxmlformats.org/officeDocument/2006/relationships/image" Target="../media/image3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g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1.xml"/><Relationship Id="rId5" Type="http://schemas.openxmlformats.org/officeDocument/2006/relationships/image" Target="../media/image70.jpeg"/><Relationship Id="rId4" Type="http://schemas.openxmlformats.org/officeDocument/2006/relationships/image" Target="../media/image69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9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8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49.xml"/><Relationship Id="rId4" Type="http://schemas.openxmlformats.org/officeDocument/2006/relationships/image" Target="../media/image81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4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4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emf"/><Relationship Id="rId1" Type="http://schemas.openxmlformats.org/officeDocument/2006/relationships/slideLayout" Target="../slideLayouts/slideLayout44.xml"/><Relationship Id="rId4" Type="http://schemas.openxmlformats.org/officeDocument/2006/relationships/image" Target="../media/image86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8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7" Type="http://schemas.openxmlformats.org/officeDocument/2006/relationships/hyperlink" Target="mailto:Andrei.Ceclan@ethm.utcluj.ro" TargetMode="External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Dan.Micu@ethm.utcluj.ro" TargetMode="External"/><Relationship Id="rId5" Type="http://schemas.openxmlformats.org/officeDocument/2006/relationships/image" Target="../media/image91.png"/><Relationship Id="rId4" Type="http://schemas.openxmlformats.org/officeDocument/2006/relationships/image" Target="../media/image5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642716"/>
            <a:ext cx="9144000" cy="2160395"/>
          </a:xfrm>
        </p:spPr>
        <p:txBody>
          <a:bodyPr>
            <a:normAutofit/>
          </a:bodyPr>
          <a:lstStyle/>
          <a:p>
            <a:r>
              <a:rPr lang="ro-RO" b="1" dirty="0" smtClean="0"/>
              <a:t>Impactul nostru asupra comunității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728298"/>
            <a:ext cx="9144000" cy="540304"/>
          </a:xfrm>
        </p:spPr>
        <p:txBody>
          <a:bodyPr/>
          <a:lstStyle/>
          <a:p>
            <a:r>
              <a:rPr lang="ro-RO" dirty="0" smtClean="0"/>
              <a:t>Dr. Andrei CECLAN – Președinte SAMER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022" y="529986"/>
            <a:ext cx="6915955" cy="141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803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o-RO" sz="5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Misiune</a:t>
            </a:r>
            <a:endParaRPr lang="en-US" sz="5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ro-RO" i="1" dirty="0" smtClean="0"/>
              <a:t>Societatea Auditorilor și Managerilor Energetici din România reprezintă </a:t>
            </a:r>
            <a:r>
              <a:rPr lang="ro-RO" b="1" i="1" dirty="0" smtClean="0"/>
              <a:t>comunitatea profesioniștilor din domeniul eficienței energetice</a:t>
            </a:r>
            <a:r>
              <a:rPr lang="ro-RO" i="1" dirty="0" smtClean="0"/>
              <a:t>, susține și se implică activ în dezvoltarea durabilă a României prin creșterea eficienței energetice în sectorul energetic, industrial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ro-RO" i="1" dirty="0" smtClean="0"/>
              <a:t>și cel al comunităților urbane și rurale.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29422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b="1" dirty="0" smtClean="0"/>
              <a:t>Managerii Energetici – raportări ANRE 2017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957829"/>
            <a:ext cx="10515600" cy="35726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o-RO" sz="2400" b="1" dirty="0" smtClean="0"/>
              <a:t>318</a:t>
            </a:r>
            <a:r>
              <a:rPr lang="ro-RO" sz="2400" dirty="0" smtClean="0"/>
              <a:t> contracte de management energetic SPSE / PFA (echivalent ME interni)</a:t>
            </a:r>
          </a:p>
          <a:p>
            <a:pPr marL="0" indent="0">
              <a:buNone/>
            </a:pPr>
            <a:endParaRPr lang="ro-RO" sz="2400" dirty="0"/>
          </a:p>
          <a:p>
            <a:pPr marL="0" indent="0">
              <a:buNone/>
            </a:pPr>
            <a:r>
              <a:rPr lang="ro-RO" sz="2400" b="1" dirty="0" smtClean="0"/>
              <a:t>57.616 tep/an </a:t>
            </a:r>
            <a:r>
              <a:rPr lang="ro-RO" sz="2400" dirty="0" smtClean="0"/>
              <a:t>– economii de energie identificate (ME extern)</a:t>
            </a:r>
          </a:p>
          <a:p>
            <a:pPr marL="0" indent="0">
              <a:buNone/>
            </a:pPr>
            <a:endParaRPr lang="ro-RO" sz="2400" dirty="0"/>
          </a:p>
          <a:p>
            <a:pPr marL="0" indent="0">
              <a:buNone/>
            </a:pPr>
            <a:r>
              <a:rPr lang="ro-RO" sz="2400" b="1" dirty="0" smtClean="0"/>
              <a:t>33.836 tep/an </a:t>
            </a:r>
            <a:r>
              <a:rPr lang="ro-RO" sz="2400" dirty="0" smtClean="0"/>
              <a:t>– economii de energie realizate (ME extern)</a:t>
            </a:r>
          </a:p>
          <a:p>
            <a:pPr marL="0" indent="0">
              <a:buNone/>
            </a:pPr>
            <a:endParaRPr lang="ro-RO" sz="2400" dirty="0"/>
          </a:p>
          <a:p>
            <a:pPr marL="0" indent="0">
              <a:buNone/>
            </a:pPr>
            <a:r>
              <a:rPr lang="ro-RO" sz="2400" b="1" dirty="0" smtClean="0"/>
              <a:t>1.935.100 tep/an </a:t>
            </a:r>
            <a:r>
              <a:rPr lang="ro-RO" sz="2400" dirty="0" smtClean="0"/>
              <a:t>– consumuri de energie gestionate de Managerii Energetici.</a:t>
            </a:r>
            <a:endParaRPr 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363557" y="6246564"/>
            <a:ext cx="40040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>
                <a:solidFill>
                  <a:prstClr val="black"/>
                </a:solidFill>
              </a:rPr>
              <a:t>Sursă date: raportări ANRE </a:t>
            </a:r>
            <a:r>
              <a:rPr lang="ro-RO" dirty="0" smtClean="0">
                <a:solidFill>
                  <a:prstClr val="black"/>
                </a:solidFill>
                <a:hlinkClick r:id="rId2"/>
              </a:rPr>
              <a:t>www.anre.ro</a:t>
            </a:r>
            <a:r>
              <a:rPr lang="ro-RO" dirty="0" smtClean="0">
                <a:solidFill>
                  <a:prstClr val="black"/>
                </a:solidFill>
              </a:rPr>
              <a:t> 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261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6819"/>
            <a:ext cx="10515600" cy="1325563"/>
          </a:xfrm>
        </p:spPr>
        <p:txBody>
          <a:bodyPr/>
          <a:lstStyle/>
          <a:p>
            <a:r>
              <a:rPr lang="ro-RO" b="1" dirty="0" smtClean="0"/>
              <a:t>Managerii Energetici – statistici 2017 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98497"/>
            <a:ext cx="10515600" cy="26912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o-RO" sz="2400" b="1" dirty="0" smtClean="0"/>
              <a:t>2116 MWh/an </a:t>
            </a:r>
            <a:r>
              <a:rPr lang="ro-RO" sz="2400" dirty="0" smtClean="0"/>
              <a:t>– economii de energie identificate de Managerii Energetici</a:t>
            </a:r>
          </a:p>
          <a:p>
            <a:pPr marL="0" indent="0">
              <a:buNone/>
            </a:pPr>
            <a:endParaRPr lang="ro-RO" sz="2400" b="1" dirty="0"/>
          </a:p>
          <a:p>
            <a:pPr marL="0" indent="0">
              <a:buNone/>
            </a:pPr>
            <a:r>
              <a:rPr lang="ro-RO" sz="2400" b="1" dirty="0" smtClean="0"/>
              <a:t>1242 MWh/an</a:t>
            </a:r>
            <a:r>
              <a:rPr lang="ro-RO" sz="2400" dirty="0" smtClean="0"/>
              <a:t> – economii de energie realizate de Managerii Energetici</a:t>
            </a:r>
          </a:p>
          <a:p>
            <a:pPr marL="0" indent="0">
              <a:buNone/>
            </a:pPr>
            <a:endParaRPr lang="ro-RO" sz="2400" b="1" dirty="0"/>
          </a:p>
          <a:p>
            <a:pPr marL="0" indent="0">
              <a:buNone/>
            </a:pPr>
            <a:r>
              <a:rPr lang="ro-RO" sz="2400" b="1" dirty="0" smtClean="0"/>
              <a:t>71.000 MWh/an </a:t>
            </a:r>
            <a:r>
              <a:rPr lang="ro-RO" sz="2400" dirty="0" smtClean="0"/>
              <a:t>– consum mediu de energie gestionat de un Manager Energetic</a:t>
            </a:r>
            <a:endParaRPr lang="en-US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363557" y="6246564"/>
            <a:ext cx="40040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o-RO" dirty="0" smtClean="0">
                <a:solidFill>
                  <a:prstClr val="black"/>
                </a:solidFill>
              </a:rPr>
              <a:t>Sursă date: raportări ANRE </a:t>
            </a:r>
            <a:r>
              <a:rPr lang="ro-RO" dirty="0" smtClean="0">
                <a:solidFill>
                  <a:prstClr val="black"/>
                </a:solidFill>
                <a:hlinkClick r:id="rId2"/>
              </a:rPr>
              <a:t>www.anre.ro</a:t>
            </a:r>
            <a:r>
              <a:rPr lang="ro-RO" dirty="0" smtClean="0">
                <a:solidFill>
                  <a:prstClr val="black"/>
                </a:solidFill>
              </a:rPr>
              <a:t> </a:t>
            </a:r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541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411340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o-RO" dirty="0" smtClean="0"/>
              <a:t>Oportunități și acțiuni concrete de management energetic urban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5728298"/>
            <a:ext cx="9144000" cy="540304"/>
          </a:xfrm>
        </p:spPr>
        <p:txBody>
          <a:bodyPr/>
          <a:lstStyle/>
          <a:p>
            <a:r>
              <a:rPr lang="ro-RO" dirty="0" smtClean="0"/>
              <a:t>Dr. Andrei </a:t>
            </a:r>
            <a:r>
              <a:rPr lang="ro-RO" dirty="0" smtClean="0"/>
              <a:t>CECLAN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8022" y="529986"/>
            <a:ext cx="6915955" cy="141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337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3326" y="4181481"/>
            <a:ext cx="3114674" cy="26765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2" y="4181474"/>
            <a:ext cx="2847975" cy="26765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975" y="4181474"/>
            <a:ext cx="3181350" cy="26765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2" y="1778916"/>
            <a:ext cx="2847975" cy="240256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1978" y="1778914"/>
            <a:ext cx="3172875" cy="24025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0116" y="1778916"/>
            <a:ext cx="3127887" cy="2402561"/>
          </a:xfrm>
          <a:prstGeom prst="rect">
            <a:avLst/>
          </a:prstGeom>
        </p:spPr>
      </p:pic>
      <p:sp>
        <p:nvSpPr>
          <p:cNvPr id="9" name="Rettangolo 11"/>
          <p:cNvSpPr/>
          <p:nvPr/>
        </p:nvSpPr>
        <p:spPr>
          <a:xfrm>
            <a:off x="1524007" y="397879"/>
            <a:ext cx="91439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en-US" sz="4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Utilizarea</a:t>
            </a:r>
            <a:r>
              <a:rPr lang="en-US" sz="4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energiei</a:t>
            </a:r>
            <a:endParaRPr lang="en-GB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8997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33600"/>
            <a:ext cx="12192000" cy="35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866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11"/>
          <p:cNvSpPr/>
          <p:nvPr/>
        </p:nvSpPr>
        <p:spPr>
          <a:xfrm>
            <a:off x="1524007" y="1621638"/>
            <a:ext cx="914399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ct val="150000"/>
              </a:lnSpc>
            </a:pPr>
            <a:r>
              <a:rPr lang="en-GB" sz="5400" b="1" dirty="0" err="1">
                <a:solidFill>
                  <a:srgbClr val="0070C0"/>
                </a:solidFill>
              </a:rPr>
              <a:t>Balan</a:t>
            </a:r>
            <a:r>
              <a:rPr lang="ro-RO" sz="5400" b="1" dirty="0">
                <a:solidFill>
                  <a:srgbClr val="0070C0"/>
                </a:solidFill>
              </a:rPr>
              <a:t>ța electro</a:t>
            </a:r>
            <a:r>
              <a:rPr lang="en-GB" sz="5400" b="1" dirty="0">
                <a:solidFill>
                  <a:srgbClr val="0070C0"/>
                </a:solidFill>
              </a:rPr>
              <a:t>energetic</a:t>
            </a:r>
            <a:r>
              <a:rPr lang="ro-RO" sz="5400" b="1" dirty="0">
                <a:solidFill>
                  <a:srgbClr val="0070C0"/>
                </a:solidFill>
              </a:rPr>
              <a:t>ă</a:t>
            </a:r>
            <a:r>
              <a:rPr lang="en-GB" sz="5400" b="1" dirty="0">
                <a:solidFill>
                  <a:srgbClr val="0070C0"/>
                </a:solidFill>
              </a:rPr>
              <a:t> </a:t>
            </a:r>
          </a:p>
          <a:p>
            <a:pPr algn="ctr" defTabSz="457200">
              <a:lnSpc>
                <a:spcPct val="150000"/>
              </a:lnSpc>
            </a:pPr>
            <a:r>
              <a:rPr lang="en-GB" sz="5400" b="1" dirty="0">
                <a:solidFill>
                  <a:srgbClr val="0070C0"/>
                </a:solidFill>
              </a:rPr>
              <a:t>a </a:t>
            </a:r>
            <a:r>
              <a:rPr lang="en-GB" sz="5400" b="1" dirty="0" err="1">
                <a:solidFill>
                  <a:srgbClr val="0070C0"/>
                </a:solidFill>
              </a:rPr>
              <a:t>Municipiului</a:t>
            </a:r>
            <a:r>
              <a:rPr lang="en-GB" sz="5400" b="1" dirty="0">
                <a:solidFill>
                  <a:srgbClr val="0070C0"/>
                </a:solidFill>
              </a:rPr>
              <a:t> </a:t>
            </a:r>
            <a:r>
              <a:rPr lang="en-GB" sz="5400" b="1" dirty="0" err="1">
                <a:solidFill>
                  <a:srgbClr val="0070C0"/>
                </a:solidFill>
              </a:rPr>
              <a:t>Cluj</a:t>
            </a:r>
            <a:endParaRPr lang="en-GB" sz="5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149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/>
          </p:nvPr>
        </p:nvGraphicFramePr>
        <p:xfrm>
          <a:off x="1828800" y="1319018"/>
          <a:ext cx="8534400" cy="5034161"/>
        </p:xfrm>
        <a:graphic>
          <a:graphicData uri="http://schemas.openxmlformats.org/drawingml/2006/table">
            <a:tbl>
              <a:tblPr/>
              <a:tblGrid>
                <a:gridCol w="514350"/>
                <a:gridCol w="3705225"/>
                <a:gridCol w="2743200"/>
                <a:gridCol w="1571625"/>
              </a:tblGrid>
              <a:tr h="553461"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  <a:r>
                        <a:rPr lang="ro-RO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.</a:t>
                      </a:r>
                      <a:endParaRPr lang="ro-RO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Utilizatori</a:t>
                      </a:r>
                      <a:r>
                        <a:rPr lang="ro-RO" sz="18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de energie</a:t>
                      </a:r>
                      <a:endParaRPr lang="ro-RO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o-RO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Consum</a:t>
                      </a:r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ro-RO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[MWh/an]</a:t>
                      </a:r>
                      <a:endParaRPr lang="ro-RO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</a:t>
                      </a:r>
                      <a:r>
                        <a:rPr lang="ro-RO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ondere</a:t>
                      </a:r>
                      <a:endParaRPr lang="ro-RO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</a:tr>
              <a:tr h="553461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o-R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</a:t>
                      </a:r>
                      <a:r>
                        <a:rPr lang="ro-RO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In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</a:t>
                      </a:r>
                      <a:r>
                        <a:rPr lang="ro-RO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ustrie</a:t>
                      </a:r>
                      <a:endParaRPr lang="ro-RO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o-RO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66.000</a:t>
                      </a:r>
                      <a:endParaRPr lang="ro-RO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ro-RO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9,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  <a:r>
                        <a:rPr lang="ro-RO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  <a:endParaRPr lang="ro-RO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9802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o-RO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</a:t>
                      </a:r>
                      <a:r>
                        <a:rPr lang="ro-RO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Cladiri</a:t>
                      </a:r>
                      <a:r>
                        <a:rPr lang="ro-RO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comerciale</a:t>
                      </a:r>
                      <a:endParaRPr lang="ro-RO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ro-RO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50.612</a:t>
                      </a:r>
                      <a:endParaRPr lang="ro-RO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ro-RO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7,4%</a:t>
                      </a:r>
                      <a:endParaRPr lang="ro-RO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9708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o-R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</a:t>
                      </a:r>
                      <a:r>
                        <a:rPr lang="ro-R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Compania</a:t>
                      </a:r>
                      <a:r>
                        <a:rPr lang="ro-RO" sz="16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de apă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o-R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39.770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ro-R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5,8%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98723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o-R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</a:t>
                      </a:r>
                      <a:r>
                        <a:rPr lang="en-US" sz="16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Univ</a:t>
                      </a:r>
                      <a:r>
                        <a:rPr lang="ro-R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ersități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ro-R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18.356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ro-R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2,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  <a:r>
                        <a:rPr lang="ro-R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10715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o-R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</a:t>
                      </a:r>
                      <a:r>
                        <a:rPr lang="ro-R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Clădiri</a:t>
                      </a:r>
                      <a:r>
                        <a:rPr lang="ro-RO" sz="16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publice - școli, grădi etc.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ro-R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88.844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ro-R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04719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o-R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</a:t>
                      </a:r>
                      <a:r>
                        <a:rPr lang="ro-R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Iluminat</a:t>
                      </a:r>
                      <a:r>
                        <a:rPr lang="ro-RO" sz="16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public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o-R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10.783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ro-R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</a:t>
                      </a: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  <a:r>
                        <a:rPr lang="ro-R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10715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o-R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</a:t>
                      </a:r>
                      <a:r>
                        <a:rPr lang="ro-R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Regia</a:t>
                      </a:r>
                      <a:r>
                        <a:rPr lang="ro-RO" sz="16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Autonomă de Termoficare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o-R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12.269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ro-R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1,8%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19708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o-R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</a:t>
                      </a:r>
                      <a:r>
                        <a:rPr lang="ro-R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Transport</a:t>
                      </a:r>
                      <a:r>
                        <a:rPr lang="ro-RO" sz="16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public electric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ro-R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13.048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ro-R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1,9%</a:t>
                      </a:r>
                      <a:endParaRPr lang="ro-RO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49688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o-RO" sz="16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9</a:t>
                      </a:r>
                      <a:endParaRPr lang="ro-RO" sz="16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en-US" sz="16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  </a:t>
                      </a:r>
                      <a:r>
                        <a:rPr lang="ro-RO" sz="16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Consumatori</a:t>
                      </a:r>
                      <a:r>
                        <a:rPr lang="ro-RO" sz="1600" b="0" i="0" u="none" strike="noStrike" baseline="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 casnici și alții</a:t>
                      </a:r>
                      <a:endParaRPr lang="ro-RO" sz="16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o-RO" sz="16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453.744</a:t>
                      </a:r>
                      <a:endParaRPr lang="ro-RO" sz="16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sz="16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54</a:t>
                      </a:r>
                      <a:r>
                        <a:rPr lang="ro-RO" sz="16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,</a:t>
                      </a:r>
                      <a:r>
                        <a:rPr lang="en-US" sz="16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6</a:t>
                      </a:r>
                      <a:r>
                        <a:rPr lang="ro-RO" sz="16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%</a:t>
                      </a:r>
                      <a:endParaRPr lang="ro-RO" sz="16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53461">
                <a:tc>
                  <a:txBody>
                    <a:bodyPr/>
                    <a:lstStyle/>
                    <a:p>
                      <a:pPr algn="l" fontAlgn="b">
                        <a:lnSpc>
                          <a:spcPct val="100000"/>
                        </a:lnSpc>
                      </a:pPr>
                      <a:r>
                        <a:rPr lang="ro-RO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o-RO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Total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ro-RO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682.017</a:t>
                      </a:r>
                      <a:endParaRPr lang="ro-RO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ro-RO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100%</a:t>
                      </a:r>
                      <a:endParaRPr lang="ro-RO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  <p:sp>
        <p:nvSpPr>
          <p:cNvPr id="4" name="Rettangolo 11"/>
          <p:cNvSpPr/>
          <p:nvPr/>
        </p:nvSpPr>
        <p:spPr>
          <a:xfrm>
            <a:off x="1524007" y="26405"/>
            <a:ext cx="91439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ct val="150000"/>
              </a:lnSpc>
            </a:pPr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Cluj-Napoca – 2016 </a:t>
            </a:r>
          </a:p>
          <a:p>
            <a:pPr algn="ctr" defTabSz="457200">
              <a:lnSpc>
                <a:spcPct val="150000"/>
              </a:lnSpc>
            </a:pPr>
            <a:r>
              <a:rPr lang="ro-RO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 oraș cu peste</a:t>
            </a:r>
            <a:r>
              <a:rPr lang="en-US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o-RO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35</a:t>
            </a:r>
            <a:r>
              <a:rPr lang="en-US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0.00</a:t>
            </a:r>
            <a:r>
              <a:rPr lang="ro-RO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 locuitori</a:t>
            </a:r>
            <a:endParaRPr lang="en-GB" sz="2400" b="1" dirty="0">
              <a:solidFill>
                <a:srgbClr val="0070C0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5314952" y="2933701"/>
            <a:ext cx="1685925" cy="1552575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r>
              <a:rPr lang="en-US" sz="4000" b="1" dirty="0">
                <a:solidFill>
                  <a:srgbClr val="FF0000"/>
                </a:solidFill>
              </a:rPr>
              <a:t>2</a:t>
            </a:r>
            <a:r>
              <a:rPr lang="ro-RO" sz="4000" b="1" dirty="0">
                <a:solidFill>
                  <a:srgbClr val="FF0000"/>
                </a:solidFill>
              </a:rPr>
              <a:t>7</a:t>
            </a:r>
            <a:r>
              <a:rPr lang="en-US" sz="4000" b="1" dirty="0">
                <a:solidFill>
                  <a:srgbClr val="FF0000"/>
                </a:solidFill>
              </a:rPr>
              <a:t>%</a:t>
            </a:r>
          </a:p>
        </p:txBody>
      </p:sp>
    </p:spTree>
    <p:extLst>
      <p:ext uri="{BB962C8B-B14F-4D97-AF65-F5344CB8AC3E}">
        <p14:creationId xmlns:p14="http://schemas.microsoft.com/office/powerpoint/2010/main" val="4200396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044460"/>
            <a:ext cx="10515600" cy="3713245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ro-RO" sz="6000" b="1" dirty="0" smtClean="0"/>
              <a:t>Cum abordăm </a:t>
            </a:r>
            <a:br>
              <a:rPr lang="ro-RO" sz="6000" b="1" dirty="0" smtClean="0"/>
            </a:br>
            <a:r>
              <a:rPr lang="ro-RO" sz="6000" b="1" dirty="0" smtClean="0"/>
              <a:t>managementul energetic urban</a:t>
            </a:r>
            <a:r>
              <a:rPr lang="en-US" sz="6000" b="1" dirty="0" smtClean="0"/>
              <a:t>?</a:t>
            </a:r>
            <a:endParaRPr lang="en-US" sz="6000" b="1" dirty="0"/>
          </a:p>
        </p:txBody>
      </p:sp>
      <p:pic>
        <p:nvPicPr>
          <p:cNvPr id="3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3623" y="72787"/>
            <a:ext cx="1427893" cy="41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438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3623" y="72787"/>
            <a:ext cx="1427893" cy="41892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273629" y="1066800"/>
            <a:ext cx="9815423" cy="5050972"/>
          </a:xfrm>
        </p:spPr>
        <p:txBody>
          <a:bodyPr>
            <a:normAutofit fontScale="92500" lnSpcReduction="10000"/>
          </a:bodyPr>
          <a:lstStyle/>
          <a:p>
            <a:r>
              <a:rPr lang="ro-RO" dirty="0" smtClean="0"/>
              <a:t>Strategii energetice</a:t>
            </a:r>
          </a:p>
          <a:p>
            <a:endParaRPr lang="ro-RO" dirty="0"/>
          </a:p>
          <a:p>
            <a:r>
              <a:rPr lang="ro-RO" dirty="0" smtClean="0"/>
              <a:t>Programul de îmbunătățire a eficienței energetice – PiEE </a:t>
            </a:r>
          </a:p>
          <a:p>
            <a:endParaRPr lang="ro-RO" dirty="0"/>
          </a:p>
          <a:p>
            <a:r>
              <a:rPr lang="ro-RO" dirty="0" smtClean="0"/>
              <a:t>Planul de acțiune pentru energie durabilă – PAED </a:t>
            </a:r>
          </a:p>
          <a:p>
            <a:endParaRPr lang="ro-RO" dirty="0"/>
          </a:p>
          <a:p>
            <a:r>
              <a:rPr lang="ro-RO" dirty="0" smtClean="0"/>
              <a:t>Raportări ANRE</a:t>
            </a:r>
          </a:p>
          <a:p>
            <a:endParaRPr lang="ro-RO" dirty="0"/>
          </a:p>
          <a:p>
            <a:r>
              <a:rPr lang="ro-RO" dirty="0" smtClean="0"/>
              <a:t>Raportări MDRAP</a:t>
            </a:r>
          </a:p>
          <a:p>
            <a:endParaRPr lang="ro-RO" dirty="0"/>
          </a:p>
          <a:p>
            <a:r>
              <a:rPr lang="ro-RO" dirty="0" smtClean="0"/>
              <a:t>Raportări Ministerul Mediului</a:t>
            </a:r>
          </a:p>
          <a:p>
            <a:endParaRPr lang="ro-RO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7748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989574"/>
            <a:ext cx="10515600" cy="2843683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ro-RO" sz="7200" b="1" dirty="0" smtClean="0"/>
              <a:t>Care este rolul</a:t>
            </a:r>
            <a:r>
              <a:rPr lang="en-US" sz="7200" b="1" dirty="0" smtClean="0"/>
              <a:t> </a:t>
            </a:r>
            <a:r>
              <a:rPr lang="ro-RO" sz="7200" b="1" dirty="0" smtClean="0"/>
              <a:t/>
            </a:r>
            <a:br>
              <a:rPr lang="ro-RO" sz="7200" b="1" dirty="0" smtClean="0"/>
            </a:br>
            <a:r>
              <a:rPr lang="en-US" sz="7200" b="1" dirty="0" smtClean="0"/>
              <a:t>Manager</a:t>
            </a:r>
            <a:r>
              <a:rPr lang="ro-RO" sz="7200" b="1" dirty="0" smtClean="0"/>
              <a:t>ilor</a:t>
            </a:r>
            <a:r>
              <a:rPr lang="en-US" sz="7200" b="1" dirty="0" smtClean="0"/>
              <a:t> Energetic</a:t>
            </a:r>
            <a:r>
              <a:rPr lang="ro-RO" sz="7200" b="1" dirty="0" smtClean="0"/>
              <a:t>i</a:t>
            </a:r>
            <a:r>
              <a:rPr lang="en-US" sz="7200" b="1" dirty="0" smtClean="0"/>
              <a:t>?</a:t>
            </a:r>
            <a:endParaRPr lang="en-US" sz="7200" b="1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3623" y="72787"/>
            <a:ext cx="1427893" cy="41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2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13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056" y="836712"/>
            <a:ext cx="4067944" cy="56886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052736"/>
            <a:ext cx="5076056" cy="29317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030" y="3984526"/>
            <a:ext cx="2538027" cy="254081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1" y="3984526"/>
            <a:ext cx="2538028" cy="2540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519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 idx="4294967295"/>
          </p:nvPr>
        </p:nvSpPr>
        <p:spPr>
          <a:xfrm>
            <a:off x="1981200" y="274638"/>
            <a:ext cx="8229600" cy="1143000"/>
          </a:xfrm>
          <a:prstGeom prst="rect">
            <a:avLst/>
          </a:prstGeom>
          <a:ln/>
        </p:spPr>
        <p:txBody>
          <a:bodyPr/>
          <a:lstStyle/>
          <a:p>
            <a:pPr algn="ctr">
              <a:lnSpc>
                <a:spcPct val="100000"/>
              </a:lnSpc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ro-RO" altLang="ro-RO" sz="3600" dirty="0"/>
              <a:t>Performanța energetică</a:t>
            </a:r>
          </a:p>
        </p:txBody>
      </p:sp>
      <p:graphicFrame>
        <p:nvGraphicFramePr>
          <p:cNvPr id="10242" name="Group 2"/>
          <p:cNvGraphicFramePr>
            <a:graphicFrameLocks noGrp="1"/>
          </p:cNvGraphicFramePr>
          <p:nvPr>
            <p:extLst/>
          </p:nvPr>
        </p:nvGraphicFramePr>
        <p:xfrm>
          <a:off x="1919289" y="1917705"/>
          <a:ext cx="8208962" cy="3409953"/>
        </p:xfrm>
        <a:graphic>
          <a:graphicData uri="http://schemas.openxmlformats.org/drawingml/2006/table">
            <a:tbl>
              <a:tblPr/>
              <a:tblGrid>
                <a:gridCol w="2093912"/>
                <a:gridCol w="873125"/>
                <a:gridCol w="873125"/>
                <a:gridCol w="874713"/>
                <a:gridCol w="873125"/>
                <a:gridCol w="873125"/>
                <a:gridCol w="873125"/>
                <a:gridCol w="874712"/>
              </a:tblGrid>
              <a:tr h="922338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Clasa de performanta energetică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A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B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C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D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E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G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TOTAL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9F1"/>
                    </a:solidFill>
                  </a:tcPr>
                </a:tc>
              </a:tr>
              <a:tr h="414338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gradinite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4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15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13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3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2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1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38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4EA"/>
                    </a:solidFill>
                  </a:tcPr>
                </a:tc>
              </a:tr>
              <a:tr h="414338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scoli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6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2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2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6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2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0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18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4"/>
                    </a:solidFill>
                  </a:tcPr>
                </a:tc>
              </a:tr>
              <a:tr h="414338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licee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0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13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11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34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1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1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60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4EA"/>
                    </a:solidFill>
                  </a:tcPr>
                </a:tc>
              </a:tr>
              <a:tr h="414338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administratie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1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0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0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0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0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0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1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4"/>
                    </a:solidFill>
                  </a:tcPr>
                </a:tc>
              </a:tr>
              <a:tr h="414338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hale 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0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4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1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0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0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0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4EA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5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D4EA"/>
                    </a:solidFill>
                  </a:tcPr>
                </a:tc>
              </a:tr>
              <a:tr h="415925"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TOTAL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11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34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27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43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5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2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4"/>
                    </a:solidFill>
                  </a:tcPr>
                </a:tc>
                <a:tc>
                  <a:txBody>
                    <a:bodyPr/>
                    <a:lstStyle>
                      <a:lvl1pPr>
                        <a:lnSpc>
                          <a:spcPct val="102000"/>
                        </a:lnSpc>
                        <a:spcAft>
                          <a:spcPts val="142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8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1pPr>
                      <a:lvl2pPr>
                        <a:lnSpc>
                          <a:spcPct val="102000"/>
                        </a:lnSpc>
                        <a:spcAft>
                          <a:spcPts val="113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 sz="2000"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2pPr>
                      <a:lvl3pPr>
                        <a:lnSpc>
                          <a:spcPct val="102000"/>
                        </a:lnSpc>
                        <a:spcAft>
                          <a:spcPts val="850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3pPr>
                      <a:lvl4pPr>
                        <a:lnSpc>
                          <a:spcPct val="102000"/>
                        </a:lnSpc>
                        <a:spcAft>
                          <a:spcPts val="575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4pPr>
                      <a:lvl5pPr>
                        <a:lnSpc>
                          <a:spcPct val="102000"/>
                        </a:lnSpc>
                        <a:spcAft>
                          <a:spcPts val="288"/>
                        </a:spcAft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5pPr>
                      <a:lvl6pPr marL="25146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6pPr>
                      <a:lvl7pPr marL="29718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7pPr>
                      <a:lvl8pPr marL="34290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8pPr>
                      <a:lvl9pPr marL="3886200" indent="-228600" defTabSz="449263" fontAlgn="base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ts val="288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  <a:defRPr>
                          <a:solidFill>
                            <a:srgbClr val="000000"/>
                          </a:solidFill>
                          <a:latin typeface="Calibri" charset="0"/>
                          <a:ea typeface="Microsoft YaHei" charset="-122"/>
                        </a:defRPr>
                      </a:lvl9pPr>
                    </a:lstStyle>
                    <a:p>
                      <a:pPr marL="0" marR="0" lvl="0" indent="0" algn="ctr" defTabSz="449263" rtl="0" eaLnBrk="1" fontAlgn="base" latinLnBrk="0" hangingPunct="1">
                        <a:lnSpc>
                          <a:spcPct val="102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  <a:tab pos="7962900" algn="l"/>
                        </a:tabLst>
                      </a:pPr>
                      <a:r>
                        <a:rPr kumimoji="0" lang="ro-RO" altLang="ro-RO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charset="0"/>
                          <a:ea typeface="Microsoft YaHei" charset="-122"/>
                          <a:cs typeface="Times New Roman" pitchFamily="16" charset="0"/>
                        </a:rPr>
                        <a:t>122</a:t>
                      </a:r>
                    </a:p>
                  </a:txBody>
                  <a:tcPr marL="68400" marR="68400" marT="0" marB="0" anchor="ctr" horzOverflow="overflow">
                    <a:lnL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152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EBF4"/>
                    </a:solidFill>
                  </a:tcPr>
                </a:tc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467" y="135953"/>
            <a:ext cx="788557" cy="523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2113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2207568" y="908720"/>
            <a:ext cx="7772400" cy="648072"/>
          </a:xfrm>
        </p:spPr>
        <p:txBody>
          <a:bodyPr/>
          <a:lstStyle/>
          <a:p>
            <a:r>
              <a:rPr lang="en-US" sz="3200" dirty="0" err="1"/>
              <a:t>Raport</a:t>
            </a:r>
            <a:r>
              <a:rPr lang="en-US" sz="3200" dirty="0"/>
              <a:t> de </a:t>
            </a:r>
            <a:r>
              <a:rPr lang="en-US" sz="3200" dirty="0" err="1"/>
              <a:t>evaluare</a:t>
            </a:r>
            <a:r>
              <a:rPr lang="en-US" sz="3200" dirty="0"/>
              <a:t> energetic</a:t>
            </a:r>
            <a:r>
              <a:rPr lang="ro-RO" sz="3200" dirty="0"/>
              <a:t>ă preliminară</a:t>
            </a:r>
            <a:endParaRPr lang="en-US" sz="3200" b="1" dirty="0"/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>
          <a:xfrm>
            <a:off x="2135560" y="6093296"/>
            <a:ext cx="7920880" cy="576064"/>
          </a:xfrm>
        </p:spPr>
        <p:txBody>
          <a:bodyPr>
            <a:normAutofit/>
          </a:bodyPr>
          <a:lstStyle/>
          <a:p>
            <a:r>
              <a:rPr lang="ro-RO" b="1" dirty="0"/>
              <a:t>Primăria Municipiului Turda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15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Title 4"/>
          <p:cNvSpPr txBox="1">
            <a:spLocks/>
          </p:cNvSpPr>
          <p:nvPr/>
        </p:nvSpPr>
        <p:spPr>
          <a:xfrm>
            <a:off x="2354676" y="1452383"/>
            <a:ext cx="7772400" cy="68407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3600" b="1" dirty="0">
                <a:solidFill>
                  <a:prstClr val="black"/>
                </a:solidFill>
              </a:rPr>
              <a:t>Şcoala Profesională Poiana</a:t>
            </a:r>
            <a:endParaRPr lang="en-US" sz="3600" b="1" dirty="0">
              <a:solidFill>
                <a:prstClr val="black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620" y="2136459"/>
            <a:ext cx="4608512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902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număr diapozitiv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3" name="Chart 54"/>
          <p:cNvGraphicFramePr>
            <a:graphicFrameLocks/>
          </p:cNvGraphicFramePr>
          <p:nvPr>
            <p:extLst/>
          </p:nvPr>
        </p:nvGraphicFramePr>
        <p:xfrm>
          <a:off x="1762573" y="1772816"/>
          <a:ext cx="4276725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Chart 50"/>
          <p:cNvGraphicFramePr>
            <a:graphicFrameLocks/>
          </p:cNvGraphicFramePr>
          <p:nvPr>
            <p:extLst/>
          </p:nvPr>
        </p:nvGraphicFramePr>
        <p:xfrm>
          <a:off x="6039298" y="1772816"/>
          <a:ext cx="4276725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Dreptunghi 4"/>
          <p:cNvSpPr/>
          <p:nvPr/>
        </p:nvSpPr>
        <p:spPr>
          <a:xfrm>
            <a:off x="1761829" y="4437113"/>
            <a:ext cx="427746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o-RO" dirty="0">
                <a:solidFill>
                  <a:prstClr val="black"/>
                </a:solidFill>
              </a:rPr>
              <a:t>Grafic consum lunar de </a:t>
            </a:r>
            <a:r>
              <a:rPr lang="en-US" dirty="0" err="1">
                <a:solidFill>
                  <a:prstClr val="black"/>
                </a:solidFill>
              </a:rPr>
              <a:t>energie</a:t>
            </a:r>
            <a:r>
              <a:rPr lang="en-US" dirty="0">
                <a:solidFill>
                  <a:prstClr val="black"/>
                </a:solidFill>
              </a:rPr>
              <a:t> </a:t>
            </a:r>
            <a:r>
              <a:rPr lang="en-US" dirty="0" err="1">
                <a:solidFill>
                  <a:prstClr val="black"/>
                </a:solidFill>
              </a:rPr>
              <a:t>termic</a:t>
            </a:r>
            <a:r>
              <a:rPr lang="ro-RO" dirty="0">
                <a:solidFill>
                  <a:prstClr val="black"/>
                </a:solidFill>
              </a:rPr>
              <a:t>ă pentru anul 2015- conform facturilor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Dreptunghi 5"/>
          <p:cNvSpPr/>
          <p:nvPr/>
        </p:nvSpPr>
        <p:spPr>
          <a:xfrm>
            <a:off x="6039298" y="4437112"/>
            <a:ext cx="42767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o-RO" sz="1600" dirty="0">
                <a:solidFill>
                  <a:prstClr val="black"/>
                </a:solidFill>
              </a:rPr>
              <a:t>Grafic consum lunar de energie electrică pentru anul 2015- conform facturilor</a:t>
            </a:r>
            <a:endParaRPr lang="en-US" sz="1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8040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68829" y="2132857"/>
            <a:ext cx="1057002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400" dirty="0">
                <a:solidFill>
                  <a:prstClr val="black"/>
                </a:solidFill>
              </a:rPr>
              <a:t>Consum specific de energie electrică</a:t>
            </a:r>
            <a:r>
              <a:rPr lang="en-US" sz="2400" dirty="0">
                <a:solidFill>
                  <a:prstClr val="black"/>
                </a:solidFill>
              </a:rPr>
              <a:t>: </a:t>
            </a:r>
            <a:r>
              <a:rPr lang="en-US" sz="2400" b="1" dirty="0">
                <a:solidFill>
                  <a:srgbClr val="FF0000"/>
                </a:solidFill>
              </a:rPr>
              <a:t>96,5</a:t>
            </a:r>
            <a:r>
              <a:rPr lang="en-US" sz="2400" dirty="0">
                <a:solidFill>
                  <a:prstClr val="black"/>
                </a:solidFill>
              </a:rPr>
              <a:t> [kWh/</a:t>
            </a:r>
            <a:r>
              <a:rPr lang="en-US" sz="2400" dirty="0" err="1">
                <a:solidFill>
                  <a:prstClr val="black"/>
                </a:solidFill>
              </a:rPr>
              <a:t>mp</a:t>
            </a:r>
            <a:r>
              <a:rPr lang="ro-RO" sz="2400" dirty="0">
                <a:solidFill>
                  <a:prstClr val="black"/>
                </a:solidFill>
              </a:rPr>
              <a:t>.an</a:t>
            </a:r>
            <a:r>
              <a:rPr lang="en-US" sz="2400" dirty="0">
                <a:solidFill>
                  <a:prstClr val="black"/>
                </a:solidFill>
              </a:rPr>
              <a:t>]</a:t>
            </a:r>
            <a:endParaRPr lang="ro-RO" sz="2400" dirty="0">
              <a:solidFill>
                <a:prstClr val="black"/>
              </a:solidFill>
            </a:endParaRPr>
          </a:p>
          <a:p>
            <a:endParaRPr lang="ro-RO" sz="2400" dirty="0">
              <a:solidFill>
                <a:prstClr val="black"/>
              </a:solidFill>
            </a:endParaRPr>
          </a:p>
          <a:p>
            <a:r>
              <a:rPr lang="ro-RO" sz="2400" dirty="0">
                <a:solidFill>
                  <a:prstClr val="black"/>
                </a:solidFill>
              </a:rPr>
              <a:t>Consum specific de gaz metan:</a:t>
            </a:r>
            <a:r>
              <a:rPr lang="en-US" sz="2400" dirty="0">
                <a:solidFill>
                  <a:prstClr val="black"/>
                </a:solidFill>
              </a:rPr>
              <a:t> </a:t>
            </a:r>
            <a:r>
              <a:rPr lang="en-US" sz="2400" b="1" dirty="0">
                <a:solidFill>
                  <a:srgbClr val="FF0000"/>
                </a:solidFill>
              </a:rPr>
              <a:t>470</a:t>
            </a:r>
            <a:r>
              <a:rPr lang="en-US" sz="2400" dirty="0">
                <a:solidFill>
                  <a:prstClr val="black"/>
                </a:solidFill>
              </a:rPr>
              <a:t> [kWh/</a:t>
            </a:r>
            <a:r>
              <a:rPr lang="en-US" sz="2400" dirty="0" err="1">
                <a:solidFill>
                  <a:prstClr val="black"/>
                </a:solidFill>
              </a:rPr>
              <a:t>mp</a:t>
            </a:r>
            <a:r>
              <a:rPr lang="ro-RO" sz="2400" dirty="0">
                <a:solidFill>
                  <a:prstClr val="black"/>
                </a:solidFill>
              </a:rPr>
              <a:t>.an</a:t>
            </a:r>
            <a:r>
              <a:rPr lang="en-US" sz="2400" dirty="0">
                <a:solidFill>
                  <a:prstClr val="black"/>
                </a:solidFill>
              </a:rPr>
              <a:t>]</a:t>
            </a:r>
          </a:p>
          <a:p>
            <a:endParaRPr lang="en-US" sz="2400" dirty="0">
              <a:solidFill>
                <a:prstClr val="black"/>
              </a:solidFill>
            </a:endParaRPr>
          </a:p>
          <a:p>
            <a:r>
              <a:rPr lang="en-US" sz="2400" b="1" dirty="0" err="1">
                <a:solidFill>
                  <a:prstClr val="black"/>
                </a:solidFill>
              </a:rPr>
              <a:t>Consum</a:t>
            </a:r>
            <a:r>
              <a:rPr lang="en-US" sz="2400" b="1" dirty="0">
                <a:solidFill>
                  <a:prstClr val="black"/>
                </a:solidFill>
              </a:rPr>
              <a:t> specific total de </a:t>
            </a:r>
            <a:r>
              <a:rPr lang="en-US" sz="2400" b="1" dirty="0" err="1">
                <a:solidFill>
                  <a:prstClr val="black"/>
                </a:solidFill>
              </a:rPr>
              <a:t>energie</a:t>
            </a:r>
            <a:r>
              <a:rPr lang="en-US" sz="2400" b="1" dirty="0">
                <a:solidFill>
                  <a:prstClr val="black"/>
                </a:solidFill>
              </a:rPr>
              <a:t>: </a:t>
            </a:r>
            <a:r>
              <a:rPr lang="en-US" sz="2400" b="1" dirty="0">
                <a:solidFill>
                  <a:srgbClr val="FF0000"/>
                </a:solidFill>
              </a:rPr>
              <a:t>566,5 </a:t>
            </a:r>
            <a:r>
              <a:rPr lang="en-US" sz="2400" b="1" dirty="0">
                <a:solidFill>
                  <a:prstClr val="black"/>
                </a:solidFill>
              </a:rPr>
              <a:t>[kWh/</a:t>
            </a:r>
            <a:r>
              <a:rPr lang="en-US" sz="2400" b="1" dirty="0" err="1">
                <a:solidFill>
                  <a:prstClr val="black"/>
                </a:solidFill>
              </a:rPr>
              <a:t>mp</a:t>
            </a:r>
            <a:r>
              <a:rPr lang="ro-RO" sz="2400" b="1" dirty="0">
                <a:solidFill>
                  <a:prstClr val="black"/>
                </a:solidFill>
              </a:rPr>
              <a:t>.an</a:t>
            </a:r>
            <a:r>
              <a:rPr lang="en-US" sz="2400" b="1" dirty="0">
                <a:solidFill>
                  <a:prstClr val="black"/>
                </a:solidFill>
              </a:rPr>
              <a:t>]</a:t>
            </a:r>
            <a:endParaRPr lang="ro-RO" sz="2400" b="1" dirty="0">
              <a:solidFill>
                <a:prstClr val="black"/>
              </a:solidFill>
            </a:endParaRPr>
          </a:p>
          <a:p>
            <a:endParaRPr lang="ro-RO" sz="2400" dirty="0">
              <a:solidFill>
                <a:prstClr val="black"/>
              </a:solidFill>
            </a:endParaRPr>
          </a:p>
          <a:p>
            <a:r>
              <a:rPr lang="en-US" sz="2400" b="1" dirty="0" smtClean="0">
                <a:solidFill>
                  <a:prstClr val="black"/>
                </a:solidFill>
              </a:rPr>
              <a:t>Cost </a:t>
            </a:r>
            <a:r>
              <a:rPr lang="en-US" sz="2400" b="1" dirty="0">
                <a:solidFill>
                  <a:prstClr val="black"/>
                </a:solidFill>
              </a:rPr>
              <a:t>specific total cu </a:t>
            </a:r>
            <a:r>
              <a:rPr lang="en-US" sz="2400" b="1" dirty="0" err="1">
                <a:solidFill>
                  <a:prstClr val="black"/>
                </a:solidFill>
              </a:rPr>
              <a:t>utilit</a:t>
            </a:r>
            <a:r>
              <a:rPr lang="ro-RO" sz="2400" b="1" dirty="0">
                <a:solidFill>
                  <a:prstClr val="black"/>
                </a:solidFill>
              </a:rPr>
              <a:t>ăţile: </a:t>
            </a:r>
            <a:r>
              <a:rPr lang="en-US" sz="2400" b="1" dirty="0">
                <a:solidFill>
                  <a:srgbClr val="FF0000"/>
                </a:solidFill>
              </a:rPr>
              <a:t>121 </a:t>
            </a:r>
            <a:r>
              <a:rPr lang="en-US" sz="2400" b="1" dirty="0">
                <a:solidFill>
                  <a:prstClr val="black"/>
                </a:solidFill>
              </a:rPr>
              <a:t>[lei/mp.an]</a:t>
            </a:r>
          </a:p>
          <a:p>
            <a:endParaRPr lang="en-US" sz="2400" dirty="0">
              <a:solidFill>
                <a:prstClr val="black"/>
              </a:solidFill>
            </a:endParaRPr>
          </a:p>
          <a:p>
            <a:r>
              <a:rPr lang="en-US" dirty="0" err="1">
                <a:solidFill>
                  <a:prstClr val="black"/>
                </a:solidFill>
              </a:rPr>
              <a:t>Suprafa</a:t>
            </a:r>
            <a:r>
              <a:rPr lang="ro-RO" dirty="0">
                <a:solidFill>
                  <a:prstClr val="black"/>
                </a:solidFill>
              </a:rPr>
              <a:t>ţa utilă total desfăşurată aferentă clădirilor: </a:t>
            </a:r>
            <a:r>
              <a:rPr lang="en-US" dirty="0">
                <a:solidFill>
                  <a:prstClr val="black"/>
                </a:solidFill>
              </a:rPr>
              <a:t>2.701</a:t>
            </a:r>
            <a:r>
              <a:rPr lang="ro-RO" dirty="0">
                <a:solidFill>
                  <a:prstClr val="black"/>
                </a:solidFill>
              </a:rPr>
              <a:t> mp.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Text Box 26"/>
          <p:cNvSpPr txBox="1">
            <a:spLocks noChangeArrowheads="1"/>
          </p:cNvSpPr>
          <p:nvPr/>
        </p:nvSpPr>
        <p:spPr bwMode="auto">
          <a:xfrm>
            <a:off x="1681843" y="501757"/>
            <a:ext cx="91440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</a:pPr>
            <a:r>
              <a:rPr lang="en-US" sz="3600" b="1" dirty="0" err="1">
                <a:solidFill>
                  <a:srgbClr val="374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yriad Pro" pitchFamily="34" charset="0"/>
              </a:rPr>
              <a:t>Indicatori</a:t>
            </a:r>
            <a:r>
              <a:rPr lang="en-US" sz="3600" b="1" dirty="0">
                <a:solidFill>
                  <a:srgbClr val="374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yriad Pro" pitchFamily="34" charset="0"/>
              </a:rPr>
              <a:t> </a:t>
            </a:r>
            <a:r>
              <a:rPr lang="en-US" sz="3600" b="1" dirty="0" err="1">
                <a:solidFill>
                  <a:srgbClr val="374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yriad Pro" pitchFamily="34" charset="0"/>
              </a:rPr>
              <a:t>specifici</a:t>
            </a:r>
            <a:r>
              <a:rPr lang="en-US" sz="3600" b="1" dirty="0">
                <a:solidFill>
                  <a:srgbClr val="374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yriad Pro" pitchFamily="34" charset="0"/>
              </a:rPr>
              <a:t> de </a:t>
            </a:r>
            <a:r>
              <a:rPr lang="en-US" sz="3600" b="1" dirty="0" err="1">
                <a:solidFill>
                  <a:srgbClr val="374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yriad Pro" pitchFamily="34" charset="0"/>
              </a:rPr>
              <a:t>consum</a:t>
            </a:r>
            <a:endParaRPr lang="en-US" sz="3600" b="1" dirty="0">
              <a:solidFill>
                <a:srgbClr val="37424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yriad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560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631504" y="594395"/>
            <a:ext cx="89999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2400"/>
              </a:spcAft>
            </a:pPr>
            <a:r>
              <a:rPr lang="ro-RO" sz="2800" b="1" dirty="0">
                <a:solidFill>
                  <a:prstClr val="black"/>
                </a:solidFill>
              </a:rPr>
              <a:t>Studiu de caz - Turda</a:t>
            </a:r>
            <a:endParaRPr lang="en-US" sz="2800" b="1" dirty="0">
              <a:solidFill>
                <a:prstClr val="black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504" y="1444100"/>
            <a:ext cx="8952262" cy="50812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4455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A00D0-9919-4831-B24A-5260A17FF4B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1905001" y="762000"/>
            <a:ext cx="822801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ro-RO" sz="3200" b="1" dirty="0" smtClean="0">
                <a:solidFill>
                  <a:srgbClr val="17365D"/>
                </a:solidFill>
              </a:rPr>
              <a:t>Spital Municipal</a:t>
            </a:r>
            <a:endParaRPr lang="en-US" sz="3200" dirty="0">
              <a:solidFill>
                <a:srgbClr val="17365D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2057400"/>
            <a:ext cx="7607300" cy="361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3328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A00D0-9919-4831-B24A-5260A17FF4B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524000" y="457200"/>
            <a:ext cx="9144000" cy="1600200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ro-RO" dirty="0" smtClean="0"/>
              <a:t>Amprenta energetică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800" y="2514601"/>
            <a:ext cx="1935734" cy="140579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69534" y="2940376"/>
            <a:ext cx="3733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o-RO" sz="3200" b="1" dirty="0">
                <a:solidFill>
                  <a:srgbClr val="FF0000"/>
                </a:solidFill>
              </a:rPr>
              <a:t>418 kWh/mp/an (2017)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133600" y="4343400"/>
            <a:ext cx="7924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o-RO" sz="3200" b="1" dirty="0">
                <a:solidFill>
                  <a:prstClr val="black"/>
                </a:solidFill>
              </a:rPr>
              <a:t>Electricitate = 235 MWh = 124.695 lei/an</a:t>
            </a:r>
          </a:p>
          <a:p>
            <a:pPr algn="ctr">
              <a:lnSpc>
                <a:spcPct val="150000"/>
              </a:lnSpc>
            </a:pPr>
            <a:r>
              <a:rPr lang="ro-RO" sz="3200" b="1" dirty="0">
                <a:solidFill>
                  <a:prstClr val="black"/>
                </a:solidFill>
              </a:rPr>
              <a:t>Gaz metan = 1726 MWh = 273.541 lei/an</a:t>
            </a:r>
          </a:p>
        </p:txBody>
      </p:sp>
    </p:spTree>
    <p:extLst>
      <p:ext uri="{BB962C8B-B14F-4D97-AF65-F5344CB8AC3E}">
        <p14:creationId xmlns:p14="http://schemas.microsoft.com/office/powerpoint/2010/main" val="2159675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4" y="131490"/>
            <a:ext cx="8229600" cy="562074"/>
          </a:xfrm>
        </p:spPr>
        <p:txBody>
          <a:bodyPr>
            <a:noAutofit/>
          </a:bodyPr>
          <a:lstStyle/>
          <a:p>
            <a:r>
              <a:rPr lang="ro-RO" sz="3200" dirty="0" smtClean="0"/>
              <a:t>Clădiri publice</a:t>
            </a:r>
            <a:endParaRPr lang="ro-RO" sz="3200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534" y="819014"/>
            <a:ext cx="1300559" cy="122413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559" y="809608"/>
            <a:ext cx="1300560" cy="1216357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5120" y="789651"/>
            <a:ext cx="1301001" cy="123631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6125" y="830924"/>
            <a:ext cx="1479677" cy="120031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5806" y="825702"/>
            <a:ext cx="1282735" cy="1200315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9315" y="838705"/>
            <a:ext cx="1276172" cy="11925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5490" y="839635"/>
            <a:ext cx="1242513" cy="119067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10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9" y="2043150"/>
            <a:ext cx="1300560" cy="1236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540" y="3279471"/>
            <a:ext cx="1299029" cy="12363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368" y="4515790"/>
            <a:ext cx="1307192" cy="12239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533" y="5739686"/>
            <a:ext cx="1300561" cy="111831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/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6093" y="2025961"/>
            <a:ext cx="1299027" cy="12535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/>
          <p:cNvPicPr/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972" y="2025968"/>
            <a:ext cx="1301001" cy="12536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Picture 16"/>
          <p:cNvPicPr/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5775" y="2025968"/>
            <a:ext cx="1490024" cy="125365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/>
          <p:cNvPicPr/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8644" y="2025959"/>
            <a:ext cx="1250673" cy="12536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Picture 18"/>
          <p:cNvPicPr/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9315" y="2030307"/>
            <a:ext cx="1256652" cy="125344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/>
          <p:cNvPicPr/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5976" y="2030308"/>
            <a:ext cx="1262033" cy="124915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/>
          <p:cNvPicPr/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568" y="3279471"/>
            <a:ext cx="1295411" cy="123631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/>
          <p:cNvPicPr/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5328" y="3279619"/>
            <a:ext cx="1290455" cy="12320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/>
          <p:cNvPicPr/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5774" y="3286018"/>
            <a:ext cx="1482868" cy="1225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/>
          <p:cNvPicPr/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8644" y="3286018"/>
            <a:ext cx="1250673" cy="1225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/>
          <p:cNvPicPr/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9316" y="3279462"/>
            <a:ext cx="1256652" cy="12321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/>
          <p:cNvPicPr/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9945" y="3286018"/>
            <a:ext cx="1268063" cy="1225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Picture 26"/>
          <p:cNvPicPr/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2175" y="4511633"/>
            <a:ext cx="1283153" cy="12280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/>
          <p:cNvPicPr/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209" y="4511631"/>
            <a:ext cx="1281912" cy="1228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Picture 28"/>
          <p:cNvPicPr/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5774" y="4511648"/>
            <a:ext cx="1482868" cy="1228055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Picture 29"/>
          <p:cNvPicPr/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8644" y="4511632"/>
            <a:ext cx="1289890" cy="1228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Picture 30"/>
          <p:cNvPicPr/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860" y="4511648"/>
            <a:ext cx="1193117" cy="122805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Picture 31"/>
          <p:cNvPicPr/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9936" y="4515790"/>
            <a:ext cx="1268064" cy="122391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Picture 32"/>
          <p:cNvPicPr/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4561" y="5739686"/>
            <a:ext cx="1300760" cy="1118314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Picture 33"/>
          <p:cNvPicPr/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4209" y="5739688"/>
            <a:ext cx="1271565" cy="1118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Picture 34"/>
          <p:cNvPicPr/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5774" y="5739688"/>
            <a:ext cx="1482868" cy="1118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Picture 35"/>
          <p:cNvPicPr/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6474" y="5735772"/>
            <a:ext cx="1283790" cy="1122228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Picture 36"/>
          <p:cNvPicPr/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0392" y="5735772"/>
            <a:ext cx="1199544" cy="1122228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Picture 37"/>
          <p:cNvPicPr/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9945" y="5735772"/>
            <a:ext cx="1268063" cy="11222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57590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223" y="1255018"/>
            <a:ext cx="3056656" cy="23179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940" y="1255018"/>
            <a:ext cx="3024336" cy="231799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222" y="3872756"/>
            <a:ext cx="3129074" cy="200451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016" y="3872752"/>
            <a:ext cx="3024336" cy="2004520"/>
          </a:xfrm>
          <a:prstGeom prst="rect">
            <a:avLst/>
          </a:prstGeom>
        </p:spPr>
      </p:pic>
      <p:sp>
        <p:nvSpPr>
          <p:cNvPr id="8" name="Rettangolo 11"/>
          <p:cNvSpPr/>
          <p:nvPr/>
        </p:nvSpPr>
        <p:spPr>
          <a:xfrm>
            <a:off x="1524007" y="350259"/>
            <a:ext cx="91439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ro-RO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Sunt copiii și nepoții noștri...</a:t>
            </a:r>
            <a:endParaRPr lang="en-GB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13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23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"/>
            <a:ext cx="9144000" cy="4160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4153360"/>
            <a:ext cx="3313216" cy="2704640"/>
          </a:xfrm>
          <a:prstGeom prst="rect">
            <a:avLst/>
          </a:prstGeom>
        </p:spPr>
      </p:pic>
      <p:pic>
        <p:nvPicPr>
          <p:cNvPr id="5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7216" y="4153360"/>
            <a:ext cx="2976880" cy="2704640"/>
          </a:xfrm>
          <a:prstGeom prst="rect">
            <a:avLst/>
          </a:prstGeom>
        </p:spPr>
      </p:pic>
      <p:pic>
        <p:nvPicPr>
          <p:cNvPr id="6" name="Picture 5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4096" y="4160838"/>
            <a:ext cx="2853904" cy="2697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791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407526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defRPr/>
            </a:pPr>
            <a:fld id="{68123ECA-1BBD-4561-9871-42CD67878B12}" type="slidenum">
              <a:rPr lang="it-IT" smtClean="0">
                <a:solidFill>
                  <a:srgbClr val="000000"/>
                </a:solidFill>
              </a:rPr>
              <a:pPr defTabSz="407526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45000"/>
                <a:defRPr/>
              </a:pPr>
              <a:t>24</a:t>
            </a:fld>
            <a:endParaRPr lang="it-IT" dirty="0">
              <a:solidFill>
                <a:srgbClr val="0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17814" y="1819674"/>
            <a:ext cx="815465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457200"/>
            <a:r>
              <a:rPr lang="ro-RO" sz="4000" b="1" dirty="0">
                <a:solidFill>
                  <a:prstClr val="black"/>
                </a:solidFill>
              </a:rPr>
              <a:t>Coexistența</a:t>
            </a:r>
          </a:p>
          <a:p>
            <a:pPr algn="ctr" defTabSz="457200"/>
            <a:endParaRPr lang="ro-RO" sz="4000" dirty="0">
              <a:solidFill>
                <a:prstClr val="black"/>
              </a:solidFill>
            </a:endParaRPr>
          </a:p>
          <a:p>
            <a:pPr algn="ctr" defTabSz="457200"/>
            <a:r>
              <a:rPr lang="ro-RO" sz="4000" dirty="0">
                <a:solidFill>
                  <a:prstClr val="black"/>
                </a:solidFill>
              </a:rPr>
              <a:t>Sărăciei energetice</a:t>
            </a:r>
          </a:p>
          <a:p>
            <a:pPr algn="ctr" defTabSz="457200"/>
            <a:endParaRPr lang="ro-RO" sz="4000" dirty="0">
              <a:solidFill>
                <a:prstClr val="black"/>
              </a:solidFill>
            </a:endParaRPr>
          </a:p>
          <a:p>
            <a:pPr algn="ctr" defTabSz="457200"/>
            <a:r>
              <a:rPr lang="ro-RO" sz="4000" dirty="0">
                <a:solidFill>
                  <a:prstClr val="black"/>
                </a:solidFill>
              </a:rPr>
              <a:t>Ineficienței energetice</a:t>
            </a:r>
          </a:p>
        </p:txBody>
      </p:sp>
      <p:sp>
        <p:nvSpPr>
          <p:cNvPr id="4" name="Rettangolo 11"/>
          <p:cNvSpPr/>
          <p:nvPr/>
        </p:nvSpPr>
        <p:spPr>
          <a:xfrm>
            <a:off x="1524007" y="255004"/>
            <a:ext cx="91439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ct val="150000"/>
              </a:lnSpc>
            </a:pPr>
            <a:r>
              <a:rPr lang="ro-RO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Și</a:t>
            </a: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…</a:t>
            </a:r>
            <a:endParaRPr lang="en-GB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037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1063474"/>
            <a:ext cx="9144000" cy="997379"/>
          </a:xfrm>
        </p:spPr>
        <p:txBody>
          <a:bodyPr>
            <a:normAutofit/>
          </a:bodyPr>
          <a:lstStyle/>
          <a:p>
            <a:r>
              <a:rPr lang="ro-RO" sz="2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Prin eficienţă energetică în clădiri înţelegem</a:t>
            </a:r>
            <a:r>
              <a:rPr lang="en-US" sz="2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ro-RO" sz="2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o-RO" sz="28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</a:br>
            <a:r>
              <a:rPr lang="ro-RO" sz="24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Izolaţie termică</a:t>
            </a:r>
            <a:r>
              <a:rPr lang="en-US" sz="24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+ </a:t>
            </a:r>
            <a:r>
              <a:rPr lang="ro-RO" sz="24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HVAC + iluminat</a:t>
            </a:r>
            <a:r>
              <a:rPr lang="en-US" sz="24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+ </a:t>
            </a:r>
            <a:r>
              <a:rPr lang="ro-RO" sz="24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regenerabile</a:t>
            </a:r>
            <a:r>
              <a:rPr lang="en-US" sz="24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+ </a:t>
            </a:r>
            <a:r>
              <a:rPr lang="ro-RO" sz="2400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măsurare</a:t>
            </a:r>
            <a:endParaRPr lang="en-US" sz="28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0B2B97-D102-433C-A7D1-E4A11C6713DE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25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/>
          </p:nvPr>
        </p:nvGraphicFramePr>
        <p:xfrm>
          <a:off x="2286012" y="2362213"/>
          <a:ext cx="7410390" cy="29389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33247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26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itle 4"/>
          <p:cNvSpPr txBox="1">
            <a:spLocks/>
          </p:cNvSpPr>
          <p:nvPr/>
        </p:nvSpPr>
        <p:spPr>
          <a:xfrm>
            <a:off x="1524000" y="978816"/>
            <a:ext cx="9144000" cy="561853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b="1" dirty="0">
                <a:solidFill>
                  <a:srgbClr val="FF0000"/>
                </a:solidFill>
              </a:rPr>
              <a:t>Documentaţii pregătire modernizări clădiri</a:t>
            </a:r>
          </a:p>
          <a:p>
            <a:endParaRPr lang="ro-RO" sz="2800" b="1" dirty="0">
              <a:solidFill>
                <a:prstClr val="black"/>
              </a:solidFill>
            </a:endParaRPr>
          </a:p>
          <a:p>
            <a:r>
              <a:rPr lang="ro-RO" sz="2800" b="1" dirty="0">
                <a:solidFill>
                  <a:prstClr val="black"/>
                </a:solidFill>
              </a:rPr>
              <a:t>Temă de proiectare + Caiet de sarcini </a:t>
            </a:r>
          </a:p>
          <a:p>
            <a:endParaRPr lang="ro-RO" sz="2800" b="1" dirty="0">
              <a:solidFill>
                <a:prstClr val="black"/>
              </a:solidFill>
            </a:endParaRPr>
          </a:p>
          <a:p>
            <a:r>
              <a:rPr lang="en-US" sz="2800" b="1" dirty="0" err="1">
                <a:solidFill>
                  <a:prstClr val="black"/>
                </a:solidFill>
              </a:rPr>
              <a:t>Expertiz</a:t>
            </a:r>
            <a:r>
              <a:rPr lang="ro-RO" sz="2800" b="1" dirty="0">
                <a:solidFill>
                  <a:prstClr val="black"/>
                </a:solidFill>
              </a:rPr>
              <a:t>ă tehnică structurală – ETS</a:t>
            </a:r>
          </a:p>
          <a:p>
            <a:endParaRPr lang="ro-RO" sz="2800" b="1" dirty="0">
              <a:solidFill>
                <a:prstClr val="black"/>
              </a:solidFill>
            </a:endParaRPr>
          </a:p>
          <a:p>
            <a:r>
              <a:rPr lang="ro-RO" sz="2800" b="1" dirty="0">
                <a:solidFill>
                  <a:prstClr val="black"/>
                </a:solidFill>
              </a:rPr>
              <a:t>Raport de Audit Energetic – RAE </a:t>
            </a:r>
          </a:p>
          <a:p>
            <a:endParaRPr lang="ro-RO" sz="2800" b="1" dirty="0">
              <a:solidFill>
                <a:prstClr val="black"/>
              </a:solidFill>
            </a:endParaRPr>
          </a:p>
          <a:p>
            <a:r>
              <a:rPr lang="ro-RO" sz="2800" b="1" dirty="0">
                <a:solidFill>
                  <a:prstClr val="black"/>
                </a:solidFill>
              </a:rPr>
              <a:t>Documentaţie de Autorizare Lucrări de Intervenţii – DALI </a:t>
            </a:r>
          </a:p>
          <a:p>
            <a:endParaRPr lang="ro-RO" sz="2800" b="1" dirty="0">
              <a:solidFill>
                <a:prstClr val="black"/>
              </a:solidFill>
            </a:endParaRPr>
          </a:p>
          <a:p>
            <a:r>
              <a:rPr lang="ro-RO" sz="2800" b="1" dirty="0">
                <a:solidFill>
                  <a:prstClr val="black"/>
                </a:solidFill>
              </a:rPr>
              <a:t>Proiect Tehnic – PT </a:t>
            </a:r>
          </a:p>
          <a:p>
            <a:endParaRPr lang="ro-RO" sz="2800" b="1" dirty="0">
              <a:solidFill>
                <a:prstClr val="black"/>
              </a:solidFill>
            </a:endParaRPr>
          </a:p>
          <a:p>
            <a:r>
              <a:rPr lang="ro-RO" sz="2800" b="1" dirty="0">
                <a:solidFill>
                  <a:prstClr val="black"/>
                </a:solidFill>
              </a:rPr>
              <a:t>Cerere de finanţare – CF </a:t>
            </a:r>
          </a:p>
        </p:txBody>
      </p:sp>
    </p:spTree>
    <p:extLst>
      <p:ext uri="{BB962C8B-B14F-4D97-AF65-F5344CB8AC3E}">
        <p14:creationId xmlns:p14="http://schemas.microsoft.com/office/powerpoint/2010/main" val="332989787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27</a:t>
            </a:fld>
            <a:endParaRPr lang="ro-RO"/>
          </a:p>
        </p:txBody>
      </p:sp>
      <p:sp>
        <p:nvSpPr>
          <p:cNvPr id="6" name="Text Box 26"/>
          <p:cNvSpPr txBox="1">
            <a:spLocks noChangeArrowheads="1"/>
          </p:cNvSpPr>
          <p:nvPr/>
        </p:nvSpPr>
        <p:spPr bwMode="auto">
          <a:xfrm>
            <a:off x="1524000" y="897958"/>
            <a:ext cx="91440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</a:pPr>
            <a:r>
              <a:rPr lang="ro-RO" sz="2800" b="1" dirty="0">
                <a:solidFill>
                  <a:srgbClr val="374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yriad Pro" pitchFamily="34" charset="0"/>
              </a:rPr>
              <a:t>Retrofit LED</a:t>
            </a:r>
            <a:endParaRPr lang="en-US" sz="2800" b="1" dirty="0">
              <a:solidFill>
                <a:srgbClr val="37424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yriad Pro" pitchFamily="34" charset="0"/>
            </a:endParaRPr>
          </a:p>
        </p:txBody>
      </p:sp>
      <p:sp>
        <p:nvSpPr>
          <p:cNvPr id="7" name="Text Box 26"/>
          <p:cNvSpPr txBox="1">
            <a:spLocks noChangeArrowheads="1"/>
          </p:cNvSpPr>
          <p:nvPr/>
        </p:nvSpPr>
        <p:spPr bwMode="auto">
          <a:xfrm>
            <a:off x="1524000" y="5877272"/>
            <a:ext cx="91440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</a:pPr>
            <a:r>
              <a:rPr lang="ro-RO" sz="2000" b="1" dirty="0">
                <a:solidFill>
                  <a:srgbClr val="374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yriad Pro" pitchFamily="34" charset="0"/>
              </a:rPr>
              <a:t>Iluminat modern cu LED într-o sală de clasă de liceu din Cluj.</a:t>
            </a:r>
            <a:endParaRPr lang="en-US" sz="2000" b="1" dirty="0">
              <a:solidFill>
                <a:srgbClr val="37424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yriad Pro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4550" y="2138367"/>
            <a:ext cx="7962900" cy="258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 Box 26"/>
          <p:cNvSpPr txBox="1">
            <a:spLocks noChangeArrowheads="1"/>
          </p:cNvSpPr>
          <p:nvPr/>
        </p:nvSpPr>
        <p:spPr bwMode="auto">
          <a:xfrm>
            <a:off x="1560512" y="5085184"/>
            <a:ext cx="91440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</a:pPr>
            <a:r>
              <a:rPr lang="ro-RO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yriad Pro" pitchFamily="34" charset="0"/>
              </a:rPr>
              <a:t>Proiect luminotehnic!</a:t>
            </a:r>
            <a:endParaRPr lang="en-US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yriad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0271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/>
              <a:t>28</a:t>
            </a:fld>
            <a:endParaRPr lang="ro-RO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078" y="1268760"/>
            <a:ext cx="7923370" cy="4456896"/>
          </a:xfrm>
          <a:prstGeom prst="rect">
            <a:avLst/>
          </a:prstGeom>
        </p:spPr>
      </p:pic>
      <p:sp>
        <p:nvSpPr>
          <p:cNvPr id="6" name="Text Box 26"/>
          <p:cNvSpPr txBox="1">
            <a:spLocks noChangeArrowheads="1"/>
          </p:cNvSpPr>
          <p:nvPr/>
        </p:nvSpPr>
        <p:spPr bwMode="auto">
          <a:xfrm>
            <a:off x="1524000" y="548681"/>
            <a:ext cx="91440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</a:pPr>
            <a:r>
              <a:rPr lang="ro-RO" sz="2800" b="1" dirty="0">
                <a:solidFill>
                  <a:srgbClr val="374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yriad Pro" pitchFamily="34" charset="0"/>
              </a:rPr>
              <a:t>BEMS</a:t>
            </a:r>
            <a:endParaRPr lang="en-US" sz="2800" b="1" dirty="0">
              <a:solidFill>
                <a:srgbClr val="37424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yriad Pro" pitchFamily="34" charset="0"/>
            </a:endParaRPr>
          </a:p>
        </p:txBody>
      </p:sp>
      <p:sp>
        <p:nvSpPr>
          <p:cNvPr id="7" name="Text Box 26"/>
          <p:cNvSpPr txBox="1">
            <a:spLocks noChangeArrowheads="1"/>
          </p:cNvSpPr>
          <p:nvPr/>
        </p:nvSpPr>
        <p:spPr bwMode="auto">
          <a:xfrm>
            <a:off x="1524000" y="5877272"/>
            <a:ext cx="91440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</a:pPr>
            <a:r>
              <a:rPr lang="ro-RO" sz="2000" b="1" dirty="0">
                <a:solidFill>
                  <a:srgbClr val="37424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yriad Pro" pitchFamily="34" charset="0"/>
              </a:rPr>
              <a:t>Sistem de monitorizare energetică în clădiri publice din Cluj.</a:t>
            </a:r>
            <a:endParaRPr lang="en-US" sz="2000" b="1" dirty="0">
              <a:solidFill>
                <a:srgbClr val="37424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yriad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757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29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408" y="914400"/>
            <a:ext cx="9123592" cy="54796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tangolo 11"/>
          <p:cNvSpPr/>
          <p:nvPr/>
        </p:nvSpPr>
        <p:spPr>
          <a:xfrm>
            <a:off x="1524003" y="197854"/>
            <a:ext cx="91439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ro-RO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Building Energy Management System</a:t>
            </a:r>
            <a:endParaRPr lang="en-GB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2491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30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206500"/>
            <a:ext cx="9144000" cy="4445000"/>
          </a:xfrm>
          <a:prstGeom prst="rect">
            <a:avLst/>
          </a:prstGeom>
        </p:spPr>
      </p:pic>
      <p:sp>
        <p:nvSpPr>
          <p:cNvPr id="4" name="Rettangolo 11"/>
          <p:cNvSpPr/>
          <p:nvPr/>
        </p:nvSpPr>
        <p:spPr>
          <a:xfrm>
            <a:off x="1524003" y="397880"/>
            <a:ext cx="91439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ro-RO" sz="36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Campus UVT</a:t>
            </a:r>
            <a:endParaRPr lang="en-GB" sz="3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76247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31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4628" y="2638425"/>
            <a:ext cx="4143376" cy="4219574"/>
          </a:xfrm>
          <a:prstGeom prst="rect">
            <a:avLst/>
          </a:prstGeom>
        </p:spPr>
      </p:pic>
      <p:sp>
        <p:nvSpPr>
          <p:cNvPr id="4" name="Rettangolo 11"/>
          <p:cNvSpPr/>
          <p:nvPr/>
        </p:nvSpPr>
        <p:spPr>
          <a:xfrm>
            <a:off x="1524006" y="797929"/>
            <a:ext cx="91439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/>
            <a:r>
              <a:rPr lang="ro-RO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Comunicare și diseminare</a:t>
            </a:r>
            <a:endParaRPr lang="en-US" sz="2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457200"/>
            <a:endParaRPr lang="en-US" sz="2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defTabSz="457200"/>
            <a:endParaRPr lang="en-US" sz="2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457200"/>
            <a:r>
              <a:rPr lang="en-GB" sz="2400" b="1" dirty="0">
                <a:solidFill>
                  <a:srgbClr val="0070C0"/>
                </a:solidFill>
              </a:rPr>
              <a:t>   </a:t>
            </a:r>
            <a:r>
              <a:rPr lang="ro-RO" sz="2400" b="1" dirty="0">
                <a:solidFill>
                  <a:srgbClr val="0070C0"/>
                </a:solidFill>
              </a:rPr>
              <a:t>Administratori clădiri publice         Manageri companii utilități publice</a:t>
            </a:r>
            <a:endParaRPr lang="en-US" sz="24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2" y="2638425"/>
            <a:ext cx="5000626" cy="421957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3595" y="168610"/>
            <a:ext cx="1450367" cy="963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394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6280" y="1801504"/>
            <a:ext cx="3919451" cy="444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ttangolo 11"/>
          <p:cNvSpPr/>
          <p:nvPr/>
        </p:nvSpPr>
        <p:spPr>
          <a:xfrm>
            <a:off x="1524007" y="15736"/>
            <a:ext cx="914399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o-RO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Ghid pentru utilizarea energiei </a:t>
            </a:r>
          </a:p>
          <a:p>
            <a:pPr algn="ctr">
              <a:lnSpc>
                <a:spcPct val="150000"/>
              </a:lnSpc>
            </a:pPr>
            <a:r>
              <a:rPr lang="ro-RO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în clădiri publice</a:t>
            </a:r>
            <a:endParaRPr lang="en-GB" sz="32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211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589" y="357189"/>
            <a:ext cx="4314825" cy="6143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6160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 bwMode="auto">
          <a:xfrm>
            <a:off x="2224368" y="342900"/>
            <a:ext cx="8391525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Frutiger LT Com 45 Light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Frutiger LT Com 45 Light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Frutiger LT Com 45 Light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Frutiger LT Com 45 Light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Frutiger LT Com 45 Light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Frutiger LT Com 45 Light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Frutiger LT Com 45 Light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Frutiger LT Com 45 Light" pitchFamily="34" charset="0"/>
              </a:defRPr>
            </a:lvl9pPr>
          </a:lstStyle>
          <a:p>
            <a:pPr algn="ctr" eaLnBrk="1" hangingPunct="1"/>
            <a:r>
              <a:rPr lang="en-US" kern="0" dirty="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  <a:t>S</a:t>
            </a:r>
            <a:r>
              <a:rPr lang="ro-RO" kern="0" dirty="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  <a:t>urse regenerabile în termoficare</a:t>
            </a:r>
            <a:r>
              <a:rPr lang="en-US" kern="0" dirty="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  <a:t/>
            </a:r>
            <a:br>
              <a:rPr lang="en-US" kern="0" dirty="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</a:br>
            <a:endParaRPr lang="en-US" kern="0" dirty="0">
              <a:solidFill>
                <a:srgbClr val="000000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6567" y="1144588"/>
            <a:ext cx="2776858" cy="2253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6567" y="3572850"/>
            <a:ext cx="2776858" cy="1988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107865" y="1700808"/>
            <a:ext cx="4838559" cy="3181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Frutiger LT Com 55 Roman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Frutiger LT Com 55 Roman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Frutiger LT Com 55 Roman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Frutiger LT Com 55 Roman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Frutiger LT Com 55 Roman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utiger LT Com 55 Roman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utiger LT Com 55 Roman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utiger LT Com 55 Roman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Frutiger LT Com 55 Roman" pitchFamily="34" charset="0"/>
              </a:defRPr>
            </a:lvl9pPr>
          </a:lstStyle>
          <a:p>
            <a:pPr marL="285750" indent="-285750" eaLnBrk="1" fontAlgn="base" hangingPunct="1">
              <a:spcBef>
                <a:spcPct val="5000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cs typeface="Arial" pitchFamily="34" charset="0"/>
              </a:rPr>
              <a:t>Innovative heat grids!</a:t>
            </a:r>
          </a:p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endParaRPr lang="en-US" dirty="0">
              <a:solidFill>
                <a:srgbClr val="000000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marL="0" lvl="2" indent="0" fontAlgn="base">
              <a:spcBef>
                <a:spcPct val="50000"/>
              </a:spcBef>
              <a:spcAft>
                <a:spcPct val="0"/>
              </a:spcAft>
              <a:buClr>
                <a:srgbClr val="179C7D"/>
              </a:buClr>
              <a:defRPr/>
            </a:pPr>
            <a:r>
              <a:rPr lang="en-US" sz="2400" i="1" dirty="0">
                <a:solidFill>
                  <a:srgbClr val="179C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„Low temperature district heating is a key technology for the efficient integration of renewable and waste heat sources in our energy systems.“</a:t>
            </a:r>
            <a:r>
              <a:rPr lang="en-US" sz="2000" i="1" dirty="0">
                <a:solidFill>
                  <a:srgbClr val="179C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sz="2000" i="1" dirty="0">
                <a:solidFill>
                  <a:srgbClr val="179C7D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800" i="1" dirty="0">
              <a:solidFill>
                <a:srgbClr val="179C7D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2" indent="0" fontAlgn="base">
              <a:spcBef>
                <a:spcPct val="50000"/>
              </a:spcBef>
              <a:spcAft>
                <a:spcPct val="0"/>
              </a:spcAft>
              <a:buClr>
                <a:srgbClr val="179C7D"/>
              </a:buClr>
              <a:defRPr/>
            </a:pPr>
            <a:r>
              <a:rPr lang="en-US" sz="1050" i="1" dirty="0">
                <a:solidFill>
                  <a:srgbClr val="179C7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IEA DHC Annex TS1</a:t>
            </a:r>
          </a:p>
        </p:txBody>
      </p:sp>
      <p:pic>
        <p:nvPicPr>
          <p:cNvPr id="8" name="Grafi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90" y="5229200"/>
            <a:ext cx="951748" cy="668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hteck 8"/>
          <p:cNvSpPr/>
          <p:nvPr/>
        </p:nvSpPr>
        <p:spPr>
          <a:xfrm>
            <a:off x="3237836" y="5217342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400" kern="0" dirty="0">
                <a:solidFill>
                  <a:srgbClr val="000000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  <a:sym typeface="Trebuchet MS" pitchFamily="34" charset="0"/>
              </a:rPr>
              <a:t>IEA DHC Annex TS1:</a:t>
            </a:r>
            <a:br>
              <a:rPr lang="en-US" sz="1400" kern="0" dirty="0">
                <a:solidFill>
                  <a:srgbClr val="000000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  <a:sym typeface="Trebuchet MS" pitchFamily="34" charset="0"/>
              </a:rPr>
            </a:br>
            <a:r>
              <a:rPr lang="en-US" sz="1400" b="1" kern="0" dirty="0">
                <a:solidFill>
                  <a:srgbClr val="000000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  <a:sym typeface="Trebuchet MS" pitchFamily="34" charset="0"/>
              </a:rPr>
              <a:t>Low Temperature District Heating </a:t>
            </a:r>
            <a:br>
              <a:rPr lang="en-US" sz="1400" b="1" kern="0" dirty="0">
                <a:solidFill>
                  <a:srgbClr val="000000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  <a:sym typeface="Trebuchet MS" pitchFamily="34" charset="0"/>
              </a:rPr>
            </a:br>
            <a:r>
              <a:rPr lang="en-US" sz="1400" b="1" kern="0" dirty="0">
                <a:solidFill>
                  <a:srgbClr val="000000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  <a:sym typeface="Trebuchet MS" pitchFamily="34" charset="0"/>
              </a:rPr>
              <a:t>for Future Energy Systems</a:t>
            </a:r>
          </a:p>
        </p:txBody>
      </p:sp>
    </p:spTree>
    <p:extLst>
      <p:ext uri="{BB962C8B-B14F-4D97-AF65-F5344CB8AC3E}">
        <p14:creationId xmlns:p14="http://schemas.microsoft.com/office/powerpoint/2010/main" val="1195552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0287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o-RO" sz="7200" b="1" dirty="0" smtClean="0"/>
              <a:t>Piața Demand Response</a:t>
            </a:r>
            <a:endParaRPr lang="en-US" sz="7200" b="1" dirty="0"/>
          </a:p>
        </p:txBody>
      </p:sp>
      <p:pic>
        <p:nvPicPr>
          <p:cNvPr id="3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3623" y="72787"/>
            <a:ext cx="1427893" cy="41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560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2514" y="2702877"/>
            <a:ext cx="10831286" cy="1325563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ro-RO" sz="7200" b="1" dirty="0" smtClean="0"/>
              <a:t>Mobilitatea electrică / </a:t>
            </a:r>
            <a:br>
              <a:rPr lang="ro-RO" sz="7200" b="1" dirty="0" smtClean="0"/>
            </a:br>
            <a:r>
              <a:rPr lang="ro-RO" sz="7200" b="1" dirty="0" smtClean="0"/>
              <a:t>pe gaz natural comprimat</a:t>
            </a:r>
            <a:endParaRPr lang="en-US" sz="7200" b="1" dirty="0"/>
          </a:p>
        </p:txBody>
      </p:sp>
      <p:pic>
        <p:nvPicPr>
          <p:cNvPr id="3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3623" y="72787"/>
            <a:ext cx="1427893" cy="41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23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-26987"/>
            <a:ext cx="9144000" cy="4222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647950"/>
            <a:ext cx="9144000" cy="4237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144579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881"/>
          <a:stretch/>
        </p:blipFill>
        <p:spPr bwMode="auto">
          <a:xfrm>
            <a:off x="1524000" y="0"/>
            <a:ext cx="9144000" cy="6868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lucia\Dropbox\1. OutLead Marketing\-- Clienti\Cluj IT Cluster\PPT Prezentare Smart City\Logo Brained City\logoBigPN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1225" y="1482874"/>
            <a:ext cx="2194560" cy="106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2181227" y="4264114"/>
            <a:ext cx="8486775" cy="584775"/>
          </a:xfrm>
          <a:prstGeom prst="rect">
            <a:avLst/>
          </a:prstGeom>
          <a:solidFill>
            <a:schemeClr val="accent4">
              <a:alpha val="75000"/>
            </a:schemeClr>
          </a:solidFill>
        </p:spPr>
        <p:txBody>
          <a:bodyPr wrap="square">
            <a:spAutoFit/>
          </a:bodyPr>
          <a:lstStyle/>
          <a:p>
            <a:r>
              <a:rPr lang="ro-RO" sz="3200" b="1" dirty="0">
                <a:solidFill>
                  <a:prstClr val="white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Management energetic urban</a:t>
            </a:r>
          </a:p>
        </p:txBody>
      </p:sp>
      <p:pic>
        <p:nvPicPr>
          <p:cNvPr id="8" name="Picture 6" descr="C:\Users\lucia\Dropbox\1. OutLead Marketing\-- Clienti\Cluj IT Cluster\PPT Prezentare Smart City\Elemente grafice\Sigle tabel\utc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830" y="172840"/>
            <a:ext cx="1280035" cy="908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9177" y="348628"/>
            <a:ext cx="1257763" cy="557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2181227" y="4848875"/>
            <a:ext cx="8486775" cy="707886"/>
          </a:xfrm>
          <a:prstGeom prst="rect">
            <a:avLst/>
          </a:prstGeom>
          <a:solidFill>
            <a:schemeClr val="accent1">
              <a:lumMod val="75000"/>
              <a:alpha val="75000"/>
            </a:schemeClr>
          </a:solidFill>
        </p:spPr>
        <p:txBody>
          <a:bodyPr wrap="square">
            <a:spAutoFit/>
          </a:bodyPr>
          <a:lstStyle/>
          <a:p>
            <a:r>
              <a:rPr lang="ro-RO" sz="2000" b="1" dirty="0">
                <a:solidFill>
                  <a:prstClr val="white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Dan Micu, Andrei Ceclan, </a:t>
            </a:r>
            <a:r>
              <a:rPr lang="ro-RO" sz="2000" b="1" dirty="0">
                <a:solidFill>
                  <a:prstClr val="white"/>
                </a:solidFill>
                <a:ea typeface="Arial Unicode MS" panose="020B0604020202020204" pitchFamily="34" charset="-128"/>
                <a:cs typeface="Arial Unicode MS" panose="020B0604020202020204" pitchFamily="34" charset="-128"/>
                <a:hlinkClick r:id="rId6"/>
              </a:rPr>
              <a:t>Dan.Micu@ethm.utcluj.ro</a:t>
            </a:r>
            <a:r>
              <a:rPr lang="ro-RO" sz="2000" b="1" dirty="0">
                <a:solidFill>
                  <a:prstClr val="white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, </a:t>
            </a:r>
            <a:r>
              <a:rPr lang="ro-RO" sz="2000" b="1" dirty="0">
                <a:solidFill>
                  <a:prstClr val="white"/>
                </a:solidFill>
                <a:ea typeface="Arial Unicode MS" panose="020B0604020202020204" pitchFamily="34" charset="-128"/>
                <a:cs typeface="Arial Unicode MS" panose="020B0604020202020204" pitchFamily="34" charset="-128"/>
                <a:hlinkClick r:id="rId7"/>
              </a:rPr>
              <a:t>Andrei.Ceclan@ethm.utcluj.ro</a:t>
            </a:r>
            <a:r>
              <a:rPr lang="ro-RO" sz="2000" b="1" dirty="0">
                <a:solidFill>
                  <a:prstClr val="white"/>
                </a:solidFill>
                <a:ea typeface="Arial Unicode MS" panose="020B0604020202020204" pitchFamily="34" charset="-128"/>
                <a:cs typeface="Arial Unicode MS" panose="020B0604020202020204" pitchFamily="34" charset="-128"/>
              </a:rPr>
              <a:t> 	</a:t>
            </a:r>
          </a:p>
        </p:txBody>
      </p:sp>
    </p:spTree>
    <p:extLst>
      <p:ext uri="{BB962C8B-B14F-4D97-AF65-F5344CB8AC3E}">
        <p14:creationId xmlns:p14="http://schemas.microsoft.com/office/powerpoint/2010/main" val="1241920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59744" y="1149470"/>
            <a:ext cx="8765381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>
                <a:solidFill>
                  <a:srgbClr val="00B0F0"/>
                </a:solidFill>
              </a:rPr>
              <a:t>Cuprins</a:t>
            </a:r>
            <a:endParaRPr lang="en-GB" sz="2800" b="1" dirty="0">
              <a:solidFill>
                <a:srgbClr val="00B0F0"/>
              </a:solidFill>
            </a:endParaRPr>
          </a:p>
          <a:p>
            <a:endParaRPr lang="ro-RO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o-RO" sz="2400" dirty="0">
                <a:solidFill>
                  <a:prstClr val="black"/>
                </a:solidFill>
              </a:rPr>
              <a:t>Coordonarea inteligentă a rețelelor de utilități publice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o-RO" sz="2400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o-RO" sz="2400" dirty="0">
                <a:solidFill>
                  <a:prstClr val="black"/>
                </a:solidFill>
              </a:rPr>
              <a:t>Planificarea energetică urbană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o-RO" sz="2400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o-RO" sz="2400" dirty="0">
                <a:solidFill>
                  <a:prstClr val="black"/>
                </a:solidFill>
              </a:rPr>
              <a:t>Servicii energetice inovative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o-RO" sz="2400" dirty="0">
              <a:solidFill>
                <a:prstClr val="black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o-RO" sz="2400" dirty="0">
                <a:solidFill>
                  <a:prstClr val="black"/>
                </a:solidFill>
              </a:rPr>
              <a:t>Conexiune și insule de energie – producere, stocare, Demand Response, consum inteligent</a:t>
            </a:r>
            <a:endParaRPr lang="en-GB" sz="24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580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/>
                </a:solidFill>
              </a:rPr>
              <a:pPr/>
              <a:t>40</a:t>
            </a:fld>
            <a:endParaRPr lang="ro-RO">
              <a:solidFill>
                <a:prstClr val="black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703512" y="404664"/>
            <a:ext cx="8712968" cy="5904656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o-RO" sz="3600" b="1" dirty="0">
              <a:solidFill>
                <a:prstClr val="black"/>
              </a:solidFill>
            </a:endParaRPr>
          </a:p>
          <a:p>
            <a:r>
              <a:rPr lang="ro-RO" sz="3300" b="1" dirty="0">
                <a:solidFill>
                  <a:prstClr val="black"/>
                </a:solidFill>
              </a:rPr>
              <a:t>Surse de finanțare proiecte</a:t>
            </a:r>
          </a:p>
          <a:p>
            <a:endParaRPr lang="ro-RO" sz="3600" dirty="0">
              <a:solidFill>
                <a:prstClr val="black"/>
              </a:solidFill>
            </a:endParaRPr>
          </a:p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ro-RO" sz="3600" dirty="0">
                <a:solidFill>
                  <a:prstClr val="black"/>
                </a:solidFill>
              </a:rPr>
              <a:t> </a:t>
            </a:r>
            <a:r>
              <a:rPr lang="ro-RO" sz="3300" dirty="0">
                <a:solidFill>
                  <a:prstClr val="black"/>
                </a:solidFill>
              </a:rPr>
              <a:t>Fonduri POR 3.1.a,b; ...; POR 10; POIM 6.1.</a:t>
            </a:r>
          </a:p>
          <a:p>
            <a:pPr marL="571500" indent="-571500" algn="just">
              <a:buFont typeface="Wingdings" panose="05000000000000000000" pitchFamily="2" charset="2"/>
              <a:buChar char="§"/>
            </a:pPr>
            <a:endParaRPr lang="ro-RO" sz="3300" dirty="0">
              <a:solidFill>
                <a:prstClr val="black"/>
              </a:solidFill>
            </a:endParaRPr>
          </a:p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ro-RO" sz="3300" dirty="0">
                <a:solidFill>
                  <a:prstClr val="black"/>
                </a:solidFill>
              </a:rPr>
              <a:t> Surse proprii; PNDR și PNDL.</a:t>
            </a:r>
          </a:p>
          <a:p>
            <a:pPr marL="571500" indent="-571500" algn="just">
              <a:buFont typeface="Wingdings" panose="05000000000000000000" pitchFamily="2" charset="2"/>
              <a:buChar char="§"/>
            </a:pPr>
            <a:endParaRPr lang="ro-RO" sz="3300" dirty="0">
              <a:solidFill>
                <a:prstClr val="black"/>
              </a:solidFill>
            </a:endParaRPr>
          </a:p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ro-RO" sz="3300" dirty="0">
                <a:solidFill>
                  <a:prstClr val="black"/>
                </a:solidFill>
              </a:rPr>
              <a:t> </a:t>
            </a:r>
            <a:r>
              <a:rPr lang="ro-RO" sz="3300" b="1" dirty="0">
                <a:solidFill>
                  <a:srgbClr val="00B050"/>
                </a:solidFill>
              </a:rPr>
              <a:t>Fondul Român pentru Eficiența Energiei.</a:t>
            </a:r>
          </a:p>
          <a:p>
            <a:pPr marL="571500" indent="-571500" algn="just">
              <a:buFont typeface="Wingdings" panose="05000000000000000000" pitchFamily="2" charset="2"/>
              <a:buChar char="§"/>
            </a:pPr>
            <a:endParaRPr lang="ro-RO" sz="3300" dirty="0">
              <a:solidFill>
                <a:prstClr val="black"/>
              </a:solidFill>
            </a:endParaRPr>
          </a:p>
          <a:p>
            <a:pPr marL="571500" indent="-571500" algn="just">
              <a:buFont typeface="Wingdings" panose="05000000000000000000" pitchFamily="2" charset="2"/>
              <a:buChar char="§"/>
            </a:pPr>
            <a:r>
              <a:rPr lang="ro-RO" sz="3300" dirty="0">
                <a:solidFill>
                  <a:prstClr val="black"/>
                </a:solidFill>
              </a:rPr>
              <a:t> </a:t>
            </a:r>
            <a:r>
              <a:rPr lang="ro-RO" sz="3300" b="1" dirty="0">
                <a:solidFill>
                  <a:prstClr val="black"/>
                </a:solidFill>
              </a:rPr>
              <a:t>ESCO – plata din economiile realizate.</a:t>
            </a:r>
          </a:p>
        </p:txBody>
      </p:sp>
    </p:spTree>
    <p:extLst>
      <p:ext uri="{BB962C8B-B14F-4D97-AF65-F5344CB8AC3E}">
        <p14:creationId xmlns:p14="http://schemas.microsoft.com/office/powerpoint/2010/main" val="1777945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D8D6F0-A759-4B40-A209-1431F2B80A59}" type="slidenum">
              <a:rPr lang="ro-RO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ro-RO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338907" y="480209"/>
            <a:ext cx="5598456" cy="50321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o-RO" sz="5400" b="1" dirty="0">
                <a:solidFill>
                  <a:srgbClr val="FF0000"/>
                </a:solidFill>
              </a:rPr>
              <a:t>Valori profesionale</a:t>
            </a:r>
          </a:p>
          <a:p>
            <a:pPr algn="ctr">
              <a:lnSpc>
                <a:spcPct val="150000"/>
              </a:lnSpc>
            </a:pPr>
            <a:r>
              <a:rPr lang="ro-RO" sz="4000" b="1" i="1" dirty="0">
                <a:solidFill>
                  <a:prstClr val="black"/>
                </a:solidFill>
              </a:rPr>
              <a:t>Responsabilitate</a:t>
            </a:r>
          </a:p>
          <a:p>
            <a:pPr algn="ctr">
              <a:lnSpc>
                <a:spcPct val="150000"/>
              </a:lnSpc>
            </a:pPr>
            <a:r>
              <a:rPr lang="ro-RO" sz="4000" b="1" i="1" dirty="0">
                <a:solidFill>
                  <a:prstClr val="black"/>
                </a:solidFill>
              </a:rPr>
              <a:t>Curaj în dezvoltare</a:t>
            </a:r>
          </a:p>
          <a:p>
            <a:pPr algn="ctr">
              <a:lnSpc>
                <a:spcPct val="150000"/>
              </a:lnSpc>
            </a:pPr>
            <a:r>
              <a:rPr lang="ro-RO" sz="4000" b="1" i="1" dirty="0">
                <a:solidFill>
                  <a:prstClr val="black"/>
                </a:solidFill>
              </a:rPr>
              <a:t>Transparenţă</a:t>
            </a:r>
          </a:p>
          <a:p>
            <a:pPr algn="ctr">
              <a:lnSpc>
                <a:spcPct val="150000"/>
              </a:lnSpc>
            </a:pPr>
            <a:r>
              <a:rPr lang="ro-RO" sz="4000" b="1" i="1" dirty="0">
                <a:solidFill>
                  <a:prstClr val="black"/>
                </a:solidFill>
              </a:rPr>
              <a:t>Egalitate de şanse</a:t>
            </a:r>
            <a:endParaRPr lang="ro-RO" sz="3600" b="1" i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1011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9576" y="1052736"/>
            <a:ext cx="7772400" cy="5400600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US" dirty="0" smtClean="0">
                <a:solidFill>
                  <a:srgbClr val="37424A"/>
                </a:solidFill>
                <a:latin typeface="+mn-lt"/>
              </a:rPr>
              <a:t>“</a:t>
            </a:r>
            <a:r>
              <a:rPr lang="vi-VN" i="1" dirty="0" smtClean="0">
                <a:solidFill>
                  <a:srgbClr val="37424A"/>
                </a:solidFill>
                <a:latin typeface="+mn-lt"/>
              </a:rPr>
              <a:t>Eficienţa </a:t>
            </a:r>
            <a:r>
              <a:rPr lang="vi-VN" i="1" dirty="0">
                <a:solidFill>
                  <a:srgbClr val="37424A"/>
                </a:solidFill>
                <a:latin typeface="+mn-lt"/>
              </a:rPr>
              <a:t>energetică </a:t>
            </a:r>
            <a:r>
              <a:rPr lang="en-US" i="1" dirty="0" smtClean="0">
                <a:solidFill>
                  <a:srgbClr val="37424A"/>
                </a:solidFill>
                <a:latin typeface="+mn-lt"/>
              </a:rPr>
              <a:t/>
            </a:r>
            <a:br>
              <a:rPr lang="en-US" i="1" dirty="0" smtClean="0">
                <a:solidFill>
                  <a:srgbClr val="37424A"/>
                </a:solidFill>
                <a:latin typeface="+mn-lt"/>
              </a:rPr>
            </a:br>
            <a:r>
              <a:rPr lang="vi-VN" i="1" dirty="0" smtClean="0">
                <a:solidFill>
                  <a:srgbClr val="37424A"/>
                </a:solidFill>
                <a:latin typeface="+mn-lt"/>
              </a:rPr>
              <a:t>poate </a:t>
            </a:r>
            <a:r>
              <a:rPr lang="vi-VN" i="1" dirty="0">
                <a:solidFill>
                  <a:srgbClr val="37424A"/>
                </a:solidFill>
                <a:latin typeface="+mn-lt"/>
              </a:rPr>
              <a:t>fi unul dintre proiectele </a:t>
            </a:r>
            <a:r>
              <a:rPr lang="en-US" i="1" dirty="0" smtClean="0">
                <a:solidFill>
                  <a:srgbClr val="37424A"/>
                </a:solidFill>
                <a:latin typeface="+mn-lt"/>
              </a:rPr>
              <a:t/>
            </a:r>
            <a:br>
              <a:rPr lang="en-US" i="1" dirty="0" smtClean="0">
                <a:solidFill>
                  <a:srgbClr val="37424A"/>
                </a:solidFill>
                <a:latin typeface="+mn-lt"/>
              </a:rPr>
            </a:br>
            <a:r>
              <a:rPr lang="vi-VN" i="1" dirty="0" smtClean="0">
                <a:solidFill>
                  <a:srgbClr val="37424A"/>
                </a:solidFill>
                <a:latin typeface="+mn-lt"/>
              </a:rPr>
              <a:t>de </a:t>
            </a:r>
            <a:r>
              <a:rPr lang="vi-VN" i="1" dirty="0">
                <a:solidFill>
                  <a:srgbClr val="37424A"/>
                </a:solidFill>
                <a:latin typeface="+mn-lt"/>
              </a:rPr>
              <a:t>ţară ale </a:t>
            </a:r>
            <a:r>
              <a:rPr lang="vi-VN" i="1" dirty="0" smtClean="0">
                <a:solidFill>
                  <a:srgbClr val="37424A"/>
                </a:solidFill>
                <a:latin typeface="+mn-lt"/>
              </a:rPr>
              <a:t>României</a:t>
            </a:r>
            <a:r>
              <a:rPr lang="en-US" dirty="0" smtClean="0">
                <a:solidFill>
                  <a:srgbClr val="37424A"/>
                </a:solidFill>
                <a:latin typeface="+mn-lt"/>
              </a:rPr>
              <a:t>” </a:t>
            </a:r>
            <a:br>
              <a:rPr lang="en-US" dirty="0" smtClean="0">
                <a:solidFill>
                  <a:srgbClr val="37424A"/>
                </a:solidFill>
                <a:latin typeface="+mn-lt"/>
              </a:rPr>
            </a:br>
            <a:r>
              <a:rPr lang="en-US" dirty="0" smtClean="0">
                <a:solidFill>
                  <a:srgbClr val="37424A"/>
                </a:solidFill>
                <a:latin typeface="+mn-lt"/>
              </a:rPr>
              <a:t>(C</a:t>
            </a:r>
            <a:r>
              <a:rPr lang="ro-RO" dirty="0" smtClean="0">
                <a:solidFill>
                  <a:srgbClr val="37424A"/>
                </a:solidFill>
                <a:latin typeface="+mn-lt"/>
              </a:rPr>
              <a:t>onsiliul Mondial al Energiei</a:t>
            </a:r>
            <a:r>
              <a:rPr lang="en-US" dirty="0" smtClean="0">
                <a:solidFill>
                  <a:srgbClr val="37424A"/>
                </a:solidFill>
                <a:latin typeface="+mn-lt"/>
              </a:rPr>
              <a:t>-CNR)</a:t>
            </a:r>
            <a:r>
              <a:rPr lang="vi-VN" dirty="0">
                <a:solidFill>
                  <a:srgbClr val="37424A"/>
                </a:solidFill>
                <a:latin typeface="+mn-lt"/>
              </a:rPr>
              <a:t/>
            </a:r>
            <a:br>
              <a:rPr lang="vi-VN" dirty="0">
                <a:solidFill>
                  <a:srgbClr val="37424A"/>
                </a:solidFill>
                <a:latin typeface="+mn-lt"/>
              </a:rPr>
            </a:br>
            <a:endParaRPr lang="ro-RO" dirty="0">
              <a:solidFill>
                <a:srgbClr val="37424A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32666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4_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866</TotalTime>
  <Words>806</Words>
  <Application>Microsoft Office PowerPoint</Application>
  <PresentationFormat>Widescreen</PresentationFormat>
  <Paragraphs>266</Paragraphs>
  <Slides>42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11</vt:i4>
      </vt:variant>
      <vt:variant>
        <vt:lpstr>Slide Titles</vt:lpstr>
      </vt:variant>
      <vt:variant>
        <vt:i4>42</vt:i4>
      </vt:variant>
    </vt:vector>
  </HeadingPairs>
  <TitlesOfParts>
    <vt:vector size="63" baseType="lpstr">
      <vt:lpstr>Arial Unicode MS</vt:lpstr>
      <vt:lpstr>Microsoft YaHei</vt:lpstr>
      <vt:lpstr>Arial</vt:lpstr>
      <vt:lpstr>Calibri</vt:lpstr>
      <vt:lpstr>Calibri Light</vt:lpstr>
      <vt:lpstr>Myriad Pro</vt:lpstr>
      <vt:lpstr>Times New Roman</vt:lpstr>
      <vt:lpstr>Trebuchet MS</vt:lpstr>
      <vt:lpstr>Verdana</vt:lpstr>
      <vt:lpstr>Wingdings</vt:lpstr>
      <vt:lpstr>Office Theme</vt:lpstr>
      <vt:lpstr>1_Office Theme</vt:lpstr>
      <vt:lpstr>5_Office Theme</vt:lpstr>
      <vt:lpstr>2_Office Theme</vt:lpstr>
      <vt:lpstr>3_Office Theme</vt:lpstr>
      <vt:lpstr>4_Temă Office</vt:lpstr>
      <vt:lpstr>6_Office Theme</vt:lpstr>
      <vt:lpstr>4_Office Theme</vt:lpstr>
      <vt:lpstr>Temă Office</vt:lpstr>
      <vt:lpstr>7_Office Theme</vt:lpstr>
      <vt:lpstr>8_Office Theme</vt:lpstr>
      <vt:lpstr>Impactul nostru asupra comunității</vt:lpstr>
      <vt:lpstr>Misiune</vt:lpstr>
      <vt:lpstr>Managerii Energetici – raportări ANRE 2017</vt:lpstr>
      <vt:lpstr>Managerii Energetici – statistici 2017  </vt:lpstr>
      <vt:lpstr>Oportunități și acțiuni concrete de management energetic urban</vt:lpstr>
      <vt:lpstr>PowerPoint Presentation</vt:lpstr>
      <vt:lpstr>PowerPoint Presentation</vt:lpstr>
      <vt:lpstr>PowerPoint Presentation</vt:lpstr>
      <vt:lpstr>PowerPoint Presentation</vt:lpstr>
      <vt:lpstr>Cum abordăm  managementul energetic urban?</vt:lpstr>
      <vt:lpstr>PowerPoint Presentation</vt:lpstr>
      <vt:lpstr>Care este rolul  Managerilor Energetici?</vt:lpstr>
      <vt:lpstr>PowerPoint Presentation</vt:lpstr>
      <vt:lpstr>Performanța energetică</vt:lpstr>
      <vt:lpstr>Raport de evaluare energetică preliminară</vt:lpstr>
      <vt:lpstr>PowerPoint Presentation</vt:lpstr>
      <vt:lpstr>PowerPoint Presentation</vt:lpstr>
      <vt:lpstr>PowerPoint Presentation</vt:lpstr>
      <vt:lpstr>PowerPoint Presentation</vt:lpstr>
      <vt:lpstr>Amprenta energetică</vt:lpstr>
      <vt:lpstr>Clădiri publice</vt:lpstr>
      <vt:lpstr>PowerPoint Presentation</vt:lpstr>
      <vt:lpstr>PowerPoint Presentation</vt:lpstr>
      <vt:lpstr>PowerPoint Presentation</vt:lpstr>
      <vt:lpstr>Prin eficienţă energetică în clădiri înţelegem: Izolaţie termică + HVAC + iluminat + regenerabile + măsurare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Piața Demand Response</vt:lpstr>
      <vt:lpstr>Mobilitatea electrică /  pe gaz natural comprimat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“Eficienţa energetică  poate fi unul dintre proiectele  de ţară ale României”  (Consiliul Mondial al Energiei-CNR) 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Provocări și oportunități  în domeniul eficienței energetice</dc:title>
  <dc:creator>Microsoft</dc:creator>
  <cp:lastModifiedBy>Microsoft</cp:lastModifiedBy>
  <cp:revision>15</cp:revision>
  <dcterms:created xsi:type="dcterms:W3CDTF">2018-10-25T17:07:42Z</dcterms:created>
  <dcterms:modified xsi:type="dcterms:W3CDTF">2019-02-19T10:27:09Z</dcterms:modified>
</cp:coreProperties>
</file>