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2" r:id="rId3"/>
    <p:sldId id="257" r:id="rId4"/>
    <p:sldId id="259" r:id="rId5"/>
    <p:sldId id="264" r:id="rId6"/>
    <p:sldId id="263" r:id="rId7"/>
    <p:sldId id="270" r:id="rId8"/>
    <p:sldId id="271" r:id="rId9"/>
    <p:sldId id="269" r:id="rId10"/>
  </p:sldIdLst>
  <p:sldSz cx="12192000" cy="6858000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B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4EE51-200E-40A8-9ED6-E5C8F090CB15}" type="datetimeFigureOut">
              <a:rPr lang="ro-RO" smtClean="0"/>
              <a:t>18.02.2019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85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485"/>
            <a:ext cx="2946400" cy="49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28AA5D-5F43-48BA-8997-A8B08F7D19FE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59680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42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EAFD8F-2447-4445-B727-E7BE4E5C8FA4}" type="datetimeFigureOut">
              <a:rPr lang="ro-RO" smtClean="0"/>
              <a:t>18.02.2019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983"/>
            <a:ext cx="5438140" cy="388798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54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6CB6-C453-4C9F-9569-94D161052557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99147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78332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536CB6-C453-4C9F-9569-94D161052557}" type="slidenum">
              <a:rPr lang="ro-RO" smtClean="0"/>
              <a:t>9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66146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502370"/>
            <a:ext cx="9144000" cy="2387600"/>
          </a:xfrm>
        </p:spPr>
        <p:txBody>
          <a:bodyPr anchor="b"/>
          <a:lstStyle>
            <a:lvl1pPr algn="l">
              <a:defRPr sz="6000">
                <a:latin typeface="+mn-lt"/>
              </a:defRPr>
            </a:lvl1pPr>
          </a:lstStyle>
          <a:p>
            <a:r>
              <a:rPr lang="ro-RO" dirty="0" smtClean="0"/>
              <a:t>Titlul </a:t>
            </a:r>
            <a:br>
              <a:rPr lang="ro-RO" dirty="0" smtClean="0"/>
            </a:br>
            <a:r>
              <a:rPr lang="ro-RO" dirty="0" smtClean="0"/>
              <a:t>prezentării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4100801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 dirty="0" smtClean="0"/>
              <a:t>Subtitlul prezentării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220763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7548"/>
            <a:ext cx="10515600" cy="441941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4331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70661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497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270658"/>
            <a:ext cx="10515600" cy="360000"/>
          </a:xfrm>
        </p:spPr>
        <p:txBody>
          <a:bodyPr/>
          <a:lstStyle>
            <a:lvl1pPr>
              <a:defRPr sz="18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r>
              <a:rPr lang="en-US" dirty="0" smtClean="0"/>
              <a:t>Click to edit Master title style</a:t>
            </a:r>
            <a:r>
              <a:rPr lang="ro-RO" dirty="0" smtClean="0"/>
              <a:t/>
            </a:r>
            <a:br>
              <a:rPr lang="ro-RO" dirty="0" smtClean="0"/>
            </a:br>
            <a:r>
              <a:rPr lang="ro-RO" dirty="0" smtClean="0"/>
              <a:t/>
            </a:r>
            <a:br>
              <a:rPr lang="ro-RO" dirty="0" smtClean="0"/>
            </a:b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272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282534"/>
            <a:ext cx="3932237" cy="774865"/>
          </a:xfrm>
        </p:spPr>
        <p:txBody>
          <a:bodyPr anchor="b">
            <a:noAutofit/>
          </a:bodyPr>
          <a:lstStyle>
            <a:lvl1pPr>
              <a:defRPr sz="2000"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282535"/>
            <a:ext cx="6172200" cy="457851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2185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38200" y="3800104"/>
            <a:ext cx="9144000" cy="2101932"/>
          </a:xfrm>
        </p:spPr>
        <p:txBody>
          <a:bodyPr/>
          <a:lstStyle>
            <a:lvl1pPr marL="0" indent="0" algn="l">
              <a:buNone/>
              <a:defRPr sz="22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 smtClean="0"/>
              <a:t>V</a:t>
            </a:r>
            <a:r>
              <a:rPr lang="ro-RO" dirty="0" smtClean="0"/>
              <a:t>ă mulţumim pentru atenţie!</a:t>
            </a:r>
          </a:p>
          <a:p>
            <a:endParaRPr lang="ro-RO" dirty="0" smtClean="0"/>
          </a:p>
          <a:p>
            <a:endParaRPr lang="en-GB" dirty="0" smtClean="0"/>
          </a:p>
          <a:p>
            <a:r>
              <a:rPr lang="ro-RO" dirty="0" smtClean="0"/>
              <a:t>Str. Constantin Nacu, nr.3, Sector 2, Bucureşti, România</a:t>
            </a:r>
          </a:p>
          <a:p>
            <a:r>
              <a:rPr lang="ro-RO" dirty="0" smtClean="0"/>
              <a:t>Tel:</a:t>
            </a:r>
            <a:r>
              <a:rPr lang="en-GB" dirty="0" smtClean="0"/>
              <a:t> +4021 327 8100. Fax: +4021 312 4365. E-mail: anre@anre.ro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2214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271811"/>
            <a:ext cx="10515600" cy="360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 smtClean="0"/>
              <a:t>           </a:t>
            </a:r>
            <a:r>
              <a:rPr lang="ro-RO" dirty="0" smtClean="0"/>
              <a:t>         </a:t>
            </a:r>
            <a:r>
              <a:rPr lang="en-GB" dirty="0" smtClean="0"/>
              <a:t>  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ro-RO" smtClean="0"/>
              <a:t>www.anre.ro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  </a:t>
            </a:r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95" y="340428"/>
            <a:ext cx="853798" cy="7455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681" y="342130"/>
            <a:ext cx="563880" cy="790657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3087445" y="591263"/>
            <a:ext cx="6508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AUTORITATEA NA</a:t>
            </a:r>
            <a:r>
              <a:rPr lang="ro-RO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ŢIONALĂ DE REGLEMENTARE ÎN DOMENIUL ENERGIEI</a:t>
            </a:r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838200" y="1161823"/>
            <a:ext cx="105156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838200" y="6315987"/>
            <a:ext cx="10515600" cy="0"/>
          </a:xfrm>
          <a:prstGeom prst="line">
            <a:avLst/>
          </a:prstGeom>
          <a:ln w="25400">
            <a:solidFill>
              <a:srgbClr val="002B7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139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4" r:id="rId4"/>
    <p:sldLayoutId id="2147483657" r:id="rId5"/>
    <p:sldLayoutId id="2147483655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600" b="1" kern="1200" baseline="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as-testing.eu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42109" y="2005446"/>
            <a:ext cx="10307782" cy="2379518"/>
          </a:xfrm>
        </p:spPr>
        <p:txBody>
          <a:bodyPr>
            <a:noAutofit/>
          </a:bodyPr>
          <a:lstStyle/>
          <a:p>
            <a:pPr algn="ctr"/>
            <a:r>
              <a:rPr lang="ro-RO" sz="4000" i="1" dirty="0" smtClean="0">
                <a:solidFill>
                  <a:srgbClr val="92D050"/>
                </a:solidFill>
              </a:rPr>
              <a:t>Proiectul INTAS </a:t>
            </a:r>
            <a:r>
              <a:rPr lang="ro-RO" sz="4000" i="1" dirty="0" smtClean="0"/>
              <a:t>- </a:t>
            </a:r>
            <a:r>
              <a:rPr lang="ro-RO" sz="4000" i="1" dirty="0" smtClean="0">
                <a:solidFill>
                  <a:srgbClr val="00B0F0"/>
                </a:solidFill>
              </a:rPr>
              <a:t>instrument important în implementarea </a:t>
            </a:r>
            <a:r>
              <a:rPr lang="ro-RO" sz="4000" dirty="0" smtClean="0">
                <a:solidFill>
                  <a:srgbClr val="00B0F0"/>
                </a:solidFill>
              </a:rPr>
              <a:t>politicii de eficiență energetică în industria din România</a:t>
            </a:r>
            <a:r>
              <a:rPr lang="ro-RO" sz="4000" dirty="0" smtClean="0"/>
              <a:t/>
            </a:r>
            <a:br>
              <a:rPr lang="ro-RO" sz="4000" dirty="0" smtClean="0"/>
            </a:br>
            <a:endParaRPr lang="en-GB" sz="400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894112" y="4713428"/>
            <a:ext cx="8194964" cy="1371599"/>
          </a:xfrm>
        </p:spPr>
        <p:txBody>
          <a:bodyPr>
            <a:normAutofit fontScale="32500" lnSpcReduction="20000"/>
          </a:bodyPr>
          <a:lstStyle/>
          <a:p>
            <a:pPr marR="56515" algn="ctr">
              <a:lnSpc>
                <a:spcPct val="107000"/>
              </a:lnSpc>
              <a:spcAft>
                <a:spcPts val="800"/>
              </a:spcAft>
            </a:pPr>
            <a:endParaRPr lang="en-US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6515" algn="ctr">
              <a:lnSpc>
                <a:spcPct val="107000"/>
              </a:lnSpc>
              <a:spcAft>
                <a:spcPts val="800"/>
              </a:spcAft>
            </a:pPr>
            <a:r>
              <a:rPr lang="ro-RO" sz="4900" b="1" i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INTAS – </a:t>
            </a:r>
            <a:r>
              <a:rPr lang="ro-RO" sz="49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Industrial and </a:t>
            </a:r>
            <a:r>
              <a:rPr lang="ro-RO" sz="49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Tertiary</a:t>
            </a:r>
            <a:r>
              <a:rPr lang="ro-RO" sz="49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Product </a:t>
            </a:r>
            <a:r>
              <a:rPr lang="ro-RO" sz="49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Testing</a:t>
            </a:r>
            <a:r>
              <a:rPr lang="ro-RO" sz="49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ro-RO" sz="49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Application</a:t>
            </a:r>
            <a:r>
              <a:rPr lang="ro-RO" sz="4900" b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ro-RO" sz="4900" b="1" dirty="0" err="1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Standards</a:t>
            </a:r>
            <a:endParaRPr lang="en-US" sz="4900" b="1" dirty="0" smtClean="0">
              <a:solidFill>
                <a:srgbClr val="00B05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56515" algn="ctr">
              <a:lnSpc>
                <a:spcPct val="107000"/>
              </a:lnSpc>
              <a:spcAft>
                <a:spcPts val="800"/>
              </a:spcAft>
            </a:pPr>
            <a:r>
              <a:rPr lang="en-US" sz="49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BUCURE</a:t>
            </a:r>
            <a:r>
              <a:rPr lang="ro-RO" sz="49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ȘTI - 19 </a:t>
            </a:r>
            <a:r>
              <a:rPr lang="en-US" sz="4900" b="1" dirty="0" err="1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Februarie</a:t>
            </a:r>
            <a:r>
              <a:rPr lang="en-US" sz="4900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2019</a:t>
            </a:r>
            <a:endParaRPr lang="ro-RO" sz="4900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787246" y="1240432"/>
            <a:ext cx="6866889" cy="523875"/>
            <a:chOff x="406" y="2151"/>
            <a:chExt cx="15698" cy="1365"/>
          </a:xfrm>
        </p:grpSpPr>
        <p:pic>
          <p:nvPicPr>
            <p:cNvPr id="6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9" y="2481"/>
              <a:ext cx="9915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" y="2151"/>
              <a:ext cx="3150" cy="1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39795" y="711380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4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o-RO" dirty="0" smtClean="0"/>
          </a:p>
          <a:p>
            <a:pPr algn="just"/>
            <a:r>
              <a:rPr lang="ro-RO" dirty="0" smtClean="0"/>
              <a:t>Proiectul </a:t>
            </a:r>
            <a:r>
              <a:rPr lang="ro-RO" dirty="0"/>
              <a:t>INTAS </a:t>
            </a:r>
            <a:r>
              <a:rPr lang="en-US" dirty="0" smtClean="0"/>
              <a:t>a </a:t>
            </a:r>
            <a:r>
              <a:rPr lang="en-US" dirty="0" err="1" smtClean="0"/>
              <a:t>avut</a:t>
            </a:r>
            <a:r>
              <a:rPr lang="ro-RO" dirty="0" smtClean="0"/>
              <a:t> </a:t>
            </a:r>
            <a:r>
              <a:rPr lang="ro-RO" dirty="0"/>
              <a:t>ca </a:t>
            </a:r>
            <a:r>
              <a:rPr lang="en-US" dirty="0" smtClean="0"/>
              <a:t>scop</a:t>
            </a:r>
            <a:r>
              <a:rPr lang="ro-RO" dirty="0" smtClean="0"/>
              <a:t> </a:t>
            </a:r>
            <a:r>
              <a:rPr lang="ro-RO" dirty="0"/>
              <a:t>creșterea </a:t>
            </a:r>
            <a:r>
              <a:rPr lang="ro-RO" dirty="0" smtClean="0"/>
              <a:t>conform</a:t>
            </a:r>
            <a:r>
              <a:rPr lang="en-US" dirty="0" smtClean="0"/>
              <a:t>it</a:t>
            </a:r>
            <a:r>
              <a:rPr lang="ro-RO" dirty="0" smtClean="0"/>
              <a:t>ății </a:t>
            </a:r>
            <a:r>
              <a:rPr lang="ro-RO" dirty="0"/>
              <a:t>echipamentelor de pe piața europeană cu prevederile </a:t>
            </a:r>
            <a:r>
              <a:rPr lang="ro-RO" i="1" dirty="0">
                <a:solidFill>
                  <a:srgbClr val="FF0000"/>
                </a:solidFill>
              </a:rPr>
              <a:t>Directivei de proiectare ecologică </a:t>
            </a:r>
            <a:r>
              <a:rPr lang="ro-RO" i="1" dirty="0" smtClean="0">
                <a:solidFill>
                  <a:srgbClr val="FF0000"/>
                </a:solidFill>
              </a:rPr>
              <a:t>125/2009/CE </a:t>
            </a:r>
            <a:r>
              <a:rPr lang="ro-RO" dirty="0"/>
              <a:t>pentru un număr de produse industriale complexe și de gabarit </a:t>
            </a:r>
            <a:r>
              <a:rPr lang="ro-RO" dirty="0" smtClean="0"/>
              <a:t>mare. </a:t>
            </a:r>
          </a:p>
          <a:p>
            <a:pPr marL="0" indent="0" algn="just">
              <a:buNone/>
            </a:pPr>
            <a:endParaRPr lang="ro-RO" dirty="0" smtClean="0"/>
          </a:p>
          <a:p>
            <a:pPr algn="just"/>
            <a:r>
              <a:rPr lang="ro-RO" dirty="0" smtClean="0"/>
              <a:t>Proiectului </a:t>
            </a:r>
            <a:r>
              <a:rPr lang="ro-RO" dirty="0"/>
              <a:t>INTAS </a:t>
            </a:r>
            <a:r>
              <a:rPr lang="ro-RO" dirty="0" smtClean="0"/>
              <a:t>și-a propus să ofere </a:t>
            </a:r>
            <a:r>
              <a:rPr lang="ro-RO" i="1" dirty="0"/>
              <a:t>suportul tehnic </a:t>
            </a:r>
            <a:r>
              <a:rPr lang="ro-RO" i="1" dirty="0" smtClean="0"/>
              <a:t>și </a:t>
            </a:r>
            <a:r>
              <a:rPr lang="ro-RO" i="1" dirty="0"/>
              <a:t>de cooperare</a:t>
            </a:r>
            <a:r>
              <a:rPr lang="ro-RO" dirty="0"/>
              <a:t>, precum </a:t>
            </a:r>
            <a:r>
              <a:rPr lang="ro-RO" dirty="0" smtClean="0"/>
              <a:t>și mărirea capacității </a:t>
            </a:r>
            <a:r>
              <a:rPr lang="ro-RO" dirty="0"/>
              <a:t>de a dezvolta </a:t>
            </a:r>
            <a:r>
              <a:rPr lang="ro-RO" i="1" dirty="0" smtClean="0"/>
              <a:t>activități </a:t>
            </a:r>
            <a:r>
              <a:rPr lang="ro-RO" i="1" dirty="0"/>
              <a:t>pentru </a:t>
            </a:r>
            <a:r>
              <a:rPr lang="ro-RO" i="1" dirty="0" smtClean="0"/>
              <a:t>autoritățile naționale </a:t>
            </a:r>
            <a:r>
              <a:rPr lang="ro-RO" i="1" dirty="0"/>
              <a:t>de supraveghere </a:t>
            </a:r>
            <a:r>
              <a:rPr lang="ro-RO" i="1" dirty="0" smtClean="0"/>
              <a:t>a pieței (ASP)</a:t>
            </a:r>
            <a:r>
              <a:rPr lang="ro-RO" dirty="0" smtClean="0"/>
              <a:t>. </a:t>
            </a:r>
            <a:r>
              <a:rPr lang="ro-RO" dirty="0"/>
              <a:t>Necesitatea </a:t>
            </a:r>
            <a:r>
              <a:rPr lang="ro-RO" dirty="0" smtClean="0"/>
              <a:t>proiectului </a:t>
            </a:r>
            <a:r>
              <a:rPr lang="ro-RO" dirty="0"/>
              <a:t>INTAS a </a:t>
            </a:r>
            <a:r>
              <a:rPr lang="ro-RO" dirty="0" smtClean="0"/>
              <a:t>apărut </a:t>
            </a:r>
            <a:r>
              <a:rPr lang="ro-RO" dirty="0"/>
              <a:t>din cauza </a:t>
            </a:r>
            <a:r>
              <a:rPr lang="ro-RO" dirty="0" smtClean="0"/>
              <a:t>dificultăților </a:t>
            </a:r>
            <a:r>
              <a:rPr lang="ro-RO" dirty="0"/>
              <a:t>pe care le </a:t>
            </a:r>
            <a:r>
              <a:rPr lang="ro-RO" dirty="0" smtClean="0"/>
              <a:t>întâmpină autoritățile naționale </a:t>
            </a:r>
            <a:r>
              <a:rPr lang="ro-RO" dirty="0"/>
              <a:t>de supraveghere </a:t>
            </a:r>
            <a:r>
              <a:rPr lang="ro-RO" dirty="0" smtClean="0"/>
              <a:t>piață </a:t>
            </a:r>
            <a:r>
              <a:rPr lang="ro-RO" dirty="0"/>
              <a:t>ș</a:t>
            </a:r>
            <a:r>
              <a:rPr lang="ro-RO" dirty="0" smtClean="0"/>
              <a:t>i </a:t>
            </a:r>
            <a:r>
              <a:rPr lang="ro-RO" dirty="0"/>
              <a:t>cei ce </a:t>
            </a:r>
            <a:r>
              <a:rPr lang="ro-RO" dirty="0" smtClean="0"/>
              <a:t>activează </a:t>
            </a:r>
            <a:r>
              <a:rPr lang="ro-RO" dirty="0" smtClean="0"/>
              <a:t>pe </a:t>
            </a:r>
            <a:r>
              <a:rPr lang="ro-RO" dirty="0" smtClean="0"/>
              <a:t>piața </a:t>
            </a:r>
            <a:r>
              <a:rPr lang="ro-RO" dirty="0"/>
              <a:t>î</a:t>
            </a:r>
            <a:r>
              <a:rPr lang="ro-RO" dirty="0" smtClean="0"/>
              <a:t>n </a:t>
            </a:r>
            <a:r>
              <a:rPr lang="ro-RO" dirty="0"/>
              <a:t>stabilirea </a:t>
            </a:r>
            <a:r>
              <a:rPr lang="ro-RO" dirty="0" smtClean="0"/>
              <a:t>și </a:t>
            </a:r>
            <a:r>
              <a:rPr lang="ro-RO" dirty="0" smtClean="0"/>
              <a:t>verificarea </a:t>
            </a:r>
            <a:r>
              <a:rPr lang="ro-RO" dirty="0" smtClean="0"/>
              <a:t>conformității </a:t>
            </a:r>
            <a:r>
              <a:rPr lang="ro-RO" dirty="0"/>
              <a:t>cu </a:t>
            </a:r>
            <a:r>
              <a:rPr lang="ro-RO" dirty="0" smtClean="0"/>
              <a:t>cerințele </a:t>
            </a:r>
            <a:r>
              <a:rPr lang="ro-RO" dirty="0"/>
              <a:t>de </a:t>
            </a:r>
            <a:r>
              <a:rPr lang="ro-RO" dirty="0" smtClean="0"/>
              <a:t>performanță energetică </a:t>
            </a:r>
            <a:r>
              <a:rPr lang="ro-RO" dirty="0"/>
              <a:t>pentru produsele industriale </a:t>
            </a:r>
            <a:r>
              <a:rPr lang="ro-RO" dirty="0" smtClean="0"/>
              <a:t>mari, produse </a:t>
            </a:r>
            <a:r>
              <a:rPr lang="ro-RO" dirty="0"/>
              <a:t>ce sunt sub </a:t>
            </a:r>
            <a:r>
              <a:rPr lang="ro-RO" dirty="0" smtClean="0"/>
              <a:t>incidența </a:t>
            </a:r>
            <a:r>
              <a:rPr lang="ro-RO" i="1" dirty="0">
                <a:solidFill>
                  <a:srgbClr val="FF0000"/>
                </a:solidFill>
              </a:rPr>
              <a:t>Directivei europene </a:t>
            </a:r>
            <a:r>
              <a:rPr lang="ro-RO" i="1" dirty="0" smtClean="0">
                <a:solidFill>
                  <a:srgbClr val="FF0000"/>
                </a:solidFill>
              </a:rPr>
              <a:t>125</a:t>
            </a:r>
            <a:r>
              <a:rPr lang="ro-RO" dirty="0" smtClean="0"/>
              <a:t>, </a:t>
            </a:r>
            <a:r>
              <a:rPr lang="ro-RO" dirty="0"/>
              <a:t>in mod special transformatoarele si ventilatoarele industriale.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 bwMode="auto"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ro-RO" altLang="ro-RO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Scop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0308" y="729204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215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859969" y="1820300"/>
            <a:ext cx="10615461" cy="4414652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o-RO" sz="2300" b="1" dirty="0"/>
              <a:t>WIP Renewable Energies - </a:t>
            </a:r>
            <a:r>
              <a:rPr lang="ro-RO" sz="2300" b="1" dirty="0" smtClean="0"/>
              <a:t>Germania – COORDONATOR de proiect</a:t>
            </a:r>
          </a:p>
          <a:p>
            <a:pPr marL="457200" indent="-457200">
              <a:buFont typeface="+mj-lt"/>
              <a:buAutoNum type="arabicPeriod"/>
            </a:pPr>
            <a:r>
              <a:rPr lang="ro-RO" dirty="0" smtClean="0"/>
              <a:t>European </a:t>
            </a:r>
            <a:r>
              <a:rPr lang="ro-RO" dirty="0"/>
              <a:t>Environmental Citizens’ </a:t>
            </a:r>
            <a:r>
              <a:rPr lang="ro-RO" dirty="0" smtClean="0"/>
              <a:t>Organisation </a:t>
            </a:r>
            <a:r>
              <a:rPr lang="ro-RO" dirty="0"/>
              <a:t>for Standardisation </a:t>
            </a:r>
            <a:r>
              <a:rPr lang="ro-RO" dirty="0" smtClean="0"/>
              <a:t>–</a:t>
            </a:r>
            <a:r>
              <a:rPr lang="ro-RO" b="1" dirty="0" smtClean="0"/>
              <a:t>Europa</a:t>
            </a:r>
          </a:p>
          <a:p>
            <a:pPr marL="457200" indent="-457200">
              <a:buFont typeface="+mj-lt"/>
              <a:buAutoNum type="arabicPeriod"/>
            </a:pPr>
            <a:r>
              <a:rPr lang="ro-RO" dirty="0" smtClean="0"/>
              <a:t>European </a:t>
            </a:r>
            <a:r>
              <a:rPr lang="ro-RO" dirty="0" err="1" smtClean="0"/>
              <a:t>Copper</a:t>
            </a:r>
            <a:r>
              <a:rPr lang="ro-RO" dirty="0" smtClean="0"/>
              <a:t> Institute - </a:t>
            </a:r>
            <a:r>
              <a:rPr lang="ro-RO" b="1" dirty="0" smtClean="0"/>
              <a:t>Europa</a:t>
            </a:r>
            <a:endParaRPr lang="ro-RO" dirty="0" smtClean="0"/>
          </a:p>
          <a:p>
            <a:pPr marL="457200" indent="-457200">
              <a:buFont typeface="+mj-lt"/>
              <a:buAutoNum type="arabicPeriod"/>
            </a:pPr>
            <a:r>
              <a:rPr lang="ro-RO" dirty="0" smtClean="0"/>
              <a:t>Engineering </a:t>
            </a:r>
            <a:r>
              <a:rPr lang="ro-RO" dirty="0"/>
              <a:t>Consulting and Design - </a:t>
            </a:r>
            <a:r>
              <a:rPr lang="ro-RO" b="1" dirty="0" smtClean="0"/>
              <a:t>Europa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Waide Strategic Efficiency –</a:t>
            </a:r>
            <a:r>
              <a:rPr lang="ro-RO" b="1" dirty="0" smtClean="0"/>
              <a:t>Europa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Austrian Energy Agency - </a:t>
            </a:r>
            <a:r>
              <a:rPr lang="ro-RO" b="1" dirty="0"/>
              <a:t>Austria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Federal Public Service </a:t>
            </a:r>
            <a:r>
              <a:rPr lang="ro-RO" dirty="0" err="1"/>
              <a:t>Health</a:t>
            </a:r>
            <a:r>
              <a:rPr lang="ro-RO" dirty="0"/>
              <a:t>, </a:t>
            </a:r>
            <a:r>
              <a:rPr lang="ro-RO" dirty="0" err="1"/>
              <a:t>Foodchain</a:t>
            </a:r>
            <a:r>
              <a:rPr lang="ro-RO" dirty="0"/>
              <a:t>, </a:t>
            </a:r>
            <a:r>
              <a:rPr lang="ro-RO" dirty="0" err="1"/>
              <a:t>Safety</a:t>
            </a:r>
            <a:r>
              <a:rPr lang="ro-RO" dirty="0"/>
              <a:t> and </a:t>
            </a:r>
            <a:r>
              <a:rPr lang="ro-RO" dirty="0" err="1"/>
              <a:t>Environment</a:t>
            </a:r>
            <a:r>
              <a:rPr lang="ro-RO" dirty="0"/>
              <a:t> - </a:t>
            </a:r>
            <a:r>
              <a:rPr lang="ro-RO" b="1" dirty="0" smtClean="0"/>
              <a:t>Belgia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SEVEn Energy Efficiency Center - </a:t>
            </a:r>
            <a:r>
              <a:rPr lang="ro-RO" b="1" dirty="0" smtClean="0"/>
              <a:t>Cehia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 err="1"/>
              <a:t>Danish</a:t>
            </a:r>
            <a:r>
              <a:rPr lang="ro-RO" dirty="0"/>
              <a:t> </a:t>
            </a:r>
            <a:r>
              <a:rPr lang="ro-RO" dirty="0" err="1"/>
              <a:t>Technological</a:t>
            </a:r>
            <a:r>
              <a:rPr lang="ro-RO" dirty="0"/>
              <a:t> Institute </a:t>
            </a:r>
            <a:r>
              <a:rPr lang="ro-RO" dirty="0" smtClean="0"/>
              <a:t>-</a:t>
            </a:r>
            <a:r>
              <a:rPr lang="ro-RO" b="1" dirty="0" smtClean="0"/>
              <a:t>Danemarca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 err="1"/>
              <a:t>Finnish</a:t>
            </a:r>
            <a:r>
              <a:rPr lang="ro-RO" dirty="0"/>
              <a:t> </a:t>
            </a:r>
            <a:r>
              <a:rPr lang="ro-RO" dirty="0" err="1"/>
              <a:t>Safety</a:t>
            </a:r>
            <a:r>
              <a:rPr lang="ro-RO" dirty="0"/>
              <a:t> and </a:t>
            </a:r>
            <a:r>
              <a:rPr lang="ro-RO" dirty="0" err="1"/>
              <a:t>Chemicals</a:t>
            </a:r>
            <a:r>
              <a:rPr lang="ro-RO" dirty="0"/>
              <a:t> Agency - </a:t>
            </a:r>
            <a:r>
              <a:rPr lang="ro-RO" b="1" dirty="0" smtClean="0"/>
              <a:t>Finlanda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The </a:t>
            </a:r>
            <a:r>
              <a:rPr lang="ro-RO" dirty="0" err="1"/>
              <a:t>Polish</a:t>
            </a:r>
            <a:r>
              <a:rPr lang="ro-RO" dirty="0"/>
              <a:t> Foundation for Energy - </a:t>
            </a:r>
            <a:r>
              <a:rPr lang="ro-RO" b="1" dirty="0" smtClean="0"/>
              <a:t>Polonia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Directorate General of Energy and </a:t>
            </a:r>
            <a:r>
              <a:rPr lang="ro-RO" dirty="0" err="1"/>
              <a:t>Geology</a:t>
            </a:r>
            <a:r>
              <a:rPr lang="ro-RO" dirty="0"/>
              <a:t> - </a:t>
            </a:r>
            <a:r>
              <a:rPr lang="ro-RO" b="1" dirty="0"/>
              <a:t>Port​</a:t>
            </a:r>
            <a:r>
              <a:rPr lang="ro-RO" b="1" dirty="0" err="1" smtClean="0"/>
              <a:t>ugalia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Romanian </a:t>
            </a:r>
            <a:r>
              <a:rPr lang="ro-RO" dirty="0" err="1"/>
              <a:t>Regulatory</a:t>
            </a:r>
            <a:r>
              <a:rPr lang="ro-RO" dirty="0"/>
              <a:t> </a:t>
            </a:r>
            <a:r>
              <a:rPr lang="ro-RO" dirty="0" err="1"/>
              <a:t>Authority</a:t>
            </a:r>
            <a:r>
              <a:rPr lang="ro-RO" dirty="0"/>
              <a:t> for Energy - </a:t>
            </a:r>
            <a:r>
              <a:rPr lang="ro-RO" b="1" dirty="0"/>
              <a:t>Romania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Foundation for </a:t>
            </a:r>
            <a:r>
              <a:rPr lang="ro-RO" dirty="0" err="1"/>
              <a:t>the</a:t>
            </a:r>
            <a:r>
              <a:rPr lang="ro-RO" dirty="0"/>
              <a:t> </a:t>
            </a:r>
            <a:r>
              <a:rPr lang="ro-RO" dirty="0" err="1"/>
              <a:t>Promotion</a:t>
            </a:r>
            <a:r>
              <a:rPr lang="ro-RO" dirty="0"/>
              <a:t> of Industrial </a:t>
            </a:r>
            <a:r>
              <a:rPr lang="ro-RO" dirty="0" err="1"/>
              <a:t>Innovation</a:t>
            </a:r>
            <a:r>
              <a:rPr lang="ro-RO" dirty="0"/>
              <a:t> - </a:t>
            </a:r>
            <a:r>
              <a:rPr lang="ro-RO" b="1" dirty="0" smtClean="0"/>
              <a:t>Spania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Italian National Agency for New Technologies, Energy and </a:t>
            </a:r>
            <a:r>
              <a:rPr lang="ro-RO" dirty="0" err="1"/>
              <a:t>Sustainable</a:t>
            </a:r>
            <a:r>
              <a:rPr lang="ro-RO" dirty="0"/>
              <a:t> Economic </a:t>
            </a:r>
            <a:r>
              <a:rPr lang="ro-RO" dirty="0" err="1"/>
              <a:t>Development</a:t>
            </a:r>
            <a:r>
              <a:rPr lang="ro-RO" dirty="0"/>
              <a:t> - </a:t>
            </a:r>
            <a:r>
              <a:rPr lang="ro-RO" b="1" dirty="0" smtClean="0"/>
              <a:t>Italia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r>
              <a:rPr lang="ro-RO" dirty="0"/>
              <a:t>Economic and </a:t>
            </a:r>
            <a:r>
              <a:rPr lang="ro-RO" dirty="0" err="1"/>
              <a:t>Food</a:t>
            </a:r>
            <a:r>
              <a:rPr lang="ro-RO" dirty="0"/>
              <a:t> </a:t>
            </a:r>
            <a:r>
              <a:rPr lang="ro-RO" dirty="0" err="1"/>
              <a:t>Safety</a:t>
            </a:r>
            <a:r>
              <a:rPr lang="ro-RO" dirty="0"/>
              <a:t> </a:t>
            </a:r>
            <a:r>
              <a:rPr lang="ro-RO" dirty="0" err="1"/>
              <a:t>Authority</a:t>
            </a:r>
            <a:r>
              <a:rPr lang="ro-RO" dirty="0"/>
              <a:t> - </a:t>
            </a:r>
            <a:r>
              <a:rPr lang="ro-RO" b="1" dirty="0" smtClean="0"/>
              <a:t>Portugalia</a:t>
            </a:r>
            <a:endParaRPr lang="ro-RO" dirty="0"/>
          </a:p>
          <a:p>
            <a:pPr marL="457200" indent="-457200">
              <a:buFont typeface="+mj-lt"/>
              <a:buAutoNum type="arabicPeriod"/>
            </a:pP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59969" y="1270657"/>
            <a:ext cx="10493831" cy="412669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ctr" eaLnBrk="1" hangingPunct="1"/>
            <a:r>
              <a:rPr lang="en-US" altLang="ro-RO" sz="2800" b="1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Parteneri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17898" y="2119745"/>
            <a:ext cx="305753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rgbClr val="00B050"/>
                </a:solidFill>
              </a:rPr>
              <a:t>Consorțiu</a:t>
            </a:r>
            <a:r>
              <a:rPr lang="ro-RO" b="1" dirty="0">
                <a:solidFill>
                  <a:srgbClr val="00B050"/>
                </a:solidFill>
              </a:rPr>
              <a:t>:</a:t>
            </a:r>
            <a:r>
              <a:rPr lang="ro-RO" dirty="0"/>
              <a:t> </a:t>
            </a:r>
            <a:r>
              <a:rPr lang="ro-RO" b="1" dirty="0"/>
              <a:t>16 instituții </a:t>
            </a:r>
            <a:r>
              <a:rPr lang="ro-RO" sz="1600" dirty="0" smtClean="0"/>
              <a:t>(</a:t>
            </a:r>
            <a:r>
              <a:rPr lang="ro-RO" sz="1600" dirty="0"/>
              <a:t>autorități </a:t>
            </a:r>
            <a:r>
              <a:rPr lang="ro-RO" sz="1600" dirty="0" smtClean="0"/>
              <a:t>naționale </a:t>
            </a:r>
            <a:r>
              <a:rPr lang="ro-RO" sz="1600" dirty="0"/>
              <a:t>de supraveghere piață de echipamente, laboratoare de testări, firme de consultanță)</a:t>
            </a:r>
            <a:r>
              <a:rPr lang="ro-RO" dirty="0"/>
              <a:t> </a:t>
            </a:r>
            <a:r>
              <a:rPr lang="ro-RO" b="1" dirty="0"/>
              <a:t>din 9 țări UE </a:t>
            </a:r>
            <a:endParaRPr lang="ro-RO" b="1" dirty="0" smtClean="0"/>
          </a:p>
          <a:p>
            <a:r>
              <a:rPr lang="ro-RO" b="1" dirty="0" smtClean="0">
                <a:solidFill>
                  <a:srgbClr val="00B050"/>
                </a:solidFill>
              </a:rPr>
              <a:t>Durată</a:t>
            </a:r>
            <a:r>
              <a:rPr lang="ro-RO" b="1" dirty="0">
                <a:solidFill>
                  <a:srgbClr val="00B050"/>
                </a:solidFill>
              </a:rPr>
              <a:t>:</a:t>
            </a:r>
            <a:r>
              <a:rPr lang="ro-RO" dirty="0"/>
              <a:t> 36 luni </a:t>
            </a:r>
            <a:r>
              <a:rPr lang="ro-RO" dirty="0" smtClean="0"/>
              <a:t>/ martie </a:t>
            </a:r>
            <a:r>
              <a:rPr lang="ro-RO" dirty="0"/>
              <a:t>2016</a:t>
            </a:r>
            <a:endParaRPr lang="ro-RO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6784" y="734695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89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sz="half" idx="1"/>
          </p:nvPr>
        </p:nvSpPr>
        <p:spPr bwMode="auto">
          <a:xfrm>
            <a:off x="838200" y="1282267"/>
            <a:ext cx="10493831" cy="360000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0" indent="0" algn="ctr" eaLnBrk="1" hangingPunct="1">
              <a:buNone/>
            </a:pPr>
            <a:r>
              <a:rPr lang="en-US" altLang="ro-RO" sz="2800" b="1" dirty="0" err="1" smtClean="0">
                <a:solidFill>
                  <a:schemeClr val="bg1"/>
                </a:solidFill>
                <a:latin typeface="Comic Sans MS" panose="030F0702030302020204" pitchFamily="66" charset="0"/>
              </a:rPr>
              <a:t>Obiective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432968" y="5838015"/>
            <a:ext cx="2899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/>
              <a:t>http://www.intas-testing.eu/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199" y="2672614"/>
            <a:ext cx="1028601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o-RO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Obiective specifice:</a:t>
            </a:r>
          </a:p>
          <a:p>
            <a:pPr marL="342900" indent="-342900" algn="just">
              <a:spcAft>
                <a:spcPts val="0"/>
              </a:spcAft>
              <a:buAutoNum type="alphaLcParenR"/>
            </a:pPr>
            <a:r>
              <a:rPr lang="en-US" dirty="0"/>
              <a:t>sprijinirea 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autorit</a:t>
            </a:r>
            <a:r>
              <a:rPr lang="ro-RO" b="1" dirty="0" err="1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ăț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ilor</a:t>
            </a:r>
            <a:r>
              <a:rPr lang="en-US" dirty="0" smtClean="0"/>
              <a:t> </a:t>
            </a:r>
            <a:r>
              <a:rPr lang="ro-RO" dirty="0"/>
              <a:t>naționale</a:t>
            </a:r>
            <a:r>
              <a:rPr lang="en-US" dirty="0"/>
              <a:t> de supraveghere </a:t>
            </a:r>
            <a:r>
              <a:rPr lang="ro-RO" dirty="0"/>
              <a:t>a pieței î</a:t>
            </a:r>
            <a:r>
              <a:rPr lang="en-US" dirty="0"/>
              <a:t>n a evalua conform</a:t>
            </a:r>
            <a:r>
              <a:rPr lang="ro-RO" dirty="0"/>
              <a:t>itatea</a:t>
            </a:r>
            <a:r>
              <a:rPr lang="en-US" dirty="0"/>
              <a:t> </a:t>
            </a:r>
            <a:r>
              <a:rPr lang="en-US" dirty="0" smtClean="0"/>
              <a:t>produselor</a:t>
            </a:r>
            <a:r>
              <a:rPr lang="ro-RO" dirty="0" smtClean="0"/>
              <a:t> </a:t>
            </a:r>
            <a:r>
              <a:rPr lang="en-US" dirty="0" smtClean="0"/>
              <a:t>industriale </a:t>
            </a:r>
            <a:r>
              <a:rPr lang="en-US" dirty="0"/>
              <a:t>de</a:t>
            </a:r>
            <a:r>
              <a:rPr lang="ro-RO" dirty="0"/>
              <a:t> </a:t>
            </a:r>
            <a:r>
              <a:rPr lang="en-US" dirty="0"/>
              <a:t>gabarit mare cu prevederile </a:t>
            </a:r>
            <a:r>
              <a:rPr lang="ro-RO" dirty="0" err="1"/>
              <a:t>D</a:t>
            </a:r>
            <a:r>
              <a:rPr lang="en-US" dirty="0"/>
              <a:t>irectivei </a:t>
            </a:r>
            <a:r>
              <a:rPr lang="en-US" dirty="0" smtClean="0"/>
              <a:t>125/2009/CE;</a:t>
            </a:r>
            <a:endParaRPr lang="ro-RO" dirty="0" smtClean="0"/>
          </a:p>
          <a:p>
            <a:pPr algn="just">
              <a:spcAft>
                <a:spcPts val="0"/>
              </a:spcAft>
            </a:pPr>
            <a:endParaRPr lang="ro-RO" dirty="0"/>
          </a:p>
          <a:p>
            <a:pPr algn="just">
              <a:spcAft>
                <a:spcPts val="0"/>
              </a:spcAft>
            </a:pPr>
            <a:r>
              <a:rPr lang="en-US" dirty="0"/>
              <a:t>b) sprijinirea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reprezentan</a:t>
            </a:r>
            <a:r>
              <a:rPr lang="ro-RO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ți</a:t>
            </a:r>
            <a:r>
              <a:rPr lang="en-US" b="1" dirty="0" err="1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lor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industriei </a:t>
            </a:r>
            <a:r>
              <a:rPr lang="ro-RO" dirty="0" smtClean="0"/>
              <a:t>de </a:t>
            </a:r>
            <a:r>
              <a:rPr lang="en-US" dirty="0" smtClean="0"/>
              <a:t>echipamente </a:t>
            </a:r>
            <a:r>
              <a:rPr lang="en-US" dirty="0"/>
              <a:t>industriale de mare complexitate </a:t>
            </a:r>
            <a:r>
              <a:rPr lang="ro-RO" dirty="0"/>
              <a:t>ș</a:t>
            </a:r>
            <a:r>
              <a:rPr lang="en-US" dirty="0"/>
              <a:t>i </a:t>
            </a:r>
            <a:r>
              <a:rPr lang="en-US" dirty="0" smtClean="0"/>
              <a:t>agabaritice</a:t>
            </a:r>
            <a:r>
              <a:rPr lang="ro-RO" dirty="0" smtClean="0"/>
              <a:t>,</a:t>
            </a:r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ro-RO" dirty="0"/>
              <a:t>ă</a:t>
            </a:r>
            <a:r>
              <a:rPr lang="en-US" dirty="0"/>
              <a:t>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cunoasc</a:t>
            </a:r>
            <a:r>
              <a:rPr lang="ro-RO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obliga</a:t>
            </a:r>
            <a:r>
              <a:rPr lang="ro-RO" dirty="0"/>
              <a:t>ț</a:t>
            </a:r>
            <a:r>
              <a:rPr lang="en-US" dirty="0"/>
              <a:t>iile ce le revin din </a:t>
            </a:r>
            <a:r>
              <a:rPr lang="en-US" dirty="0" smtClean="0"/>
              <a:t>prevederile</a:t>
            </a:r>
            <a:r>
              <a:rPr lang="ro-RO" dirty="0"/>
              <a:t> </a:t>
            </a:r>
            <a:r>
              <a:rPr lang="ro-RO" dirty="0" smtClean="0"/>
              <a:t>D</a:t>
            </a:r>
            <a:r>
              <a:rPr lang="en-US" dirty="0"/>
              <a:t>irectivei 1</a:t>
            </a:r>
            <a:r>
              <a:rPr lang="en-US" dirty="0" smtClean="0"/>
              <a:t>25/2009/CE </a:t>
            </a:r>
            <a:r>
              <a:rPr lang="ro-RO" dirty="0"/>
              <a:t>ș</a:t>
            </a:r>
            <a:r>
              <a:rPr lang="en-US" dirty="0"/>
              <a:t>i s</a:t>
            </a:r>
            <a:r>
              <a:rPr lang="ro-RO" dirty="0"/>
              <a:t>ă</a:t>
            </a:r>
            <a:r>
              <a:rPr lang="en-US" dirty="0"/>
              <a:t> se conformeze </a:t>
            </a:r>
            <a:r>
              <a:rPr lang="ro-RO" dirty="0"/>
              <a:t>într-o</a:t>
            </a:r>
            <a:r>
              <a:rPr lang="en-US" dirty="0"/>
              <a:t> manier</a:t>
            </a:r>
            <a:r>
              <a:rPr lang="ro-RO" dirty="0"/>
              <a:t>ă</a:t>
            </a:r>
            <a:r>
              <a:rPr lang="en-US" dirty="0"/>
              <a:t> acceptat</a:t>
            </a:r>
            <a:r>
              <a:rPr lang="ro-RO" dirty="0"/>
              <a:t>ă</a:t>
            </a:r>
            <a:r>
              <a:rPr lang="en-US" dirty="0"/>
              <a:t> de </a:t>
            </a:r>
            <a:r>
              <a:rPr lang="en-US" dirty="0" smtClean="0"/>
              <a:t>autorit</a:t>
            </a:r>
            <a:r>
              <a:rPr lang="ro-RO" dirty="0" err="1" smtClean="0"/>
              <a:t>ăț</a:t>
            </a:r>
            <a:r>
              <a:rPr lang="en-US" dirty="0" smtClean="0"/>
              <a:t>ile </a:t>
            </a:r>
            <a:r>
              <a:rPr lang="en-US" dirty="0"/>
              <a:t>europene de supraveghere</a:t>
            </a:r>
            <a:r>
              <a:rPr lang="ro-RO" dirty="0"/>
              <a:t> a pieței</a:t>
            </a:r>
            <a:r>
              <a:rPr lang="en-US" dirty="0"/>
              <a:t>; </a:t>
            </a:r>
            <a:endParaRPr lang="ro-RO" dirty="0"/>
          </a:p>
          <a:p>
            <a:pPr algn="just">
              <a:spcAft>
                <a:spcPts val="0"/>
              </a:spcAft>
            </a:pPr>
            <a:endParaRPr lang="ro-RO" dirty="0"/>
          </a:p>
          <a:p>
            <a:pPr algn="just">
              <a:spcAft>
                <a:spcPts val="0"/>
              </a:spcAft>
            </a:pPr>
            <a:r>
              <a:rPr lang="en-US" dirty="0"/>
              <a:t>c) stabilirea unei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proceduri e</a:t>
            </a:r>
            <a:r>
              <a:rPr lang="en-US" b="1" dirty="0" smtClean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uropene </a:t>
            </a:r>
            <a:r>
              <a:rPr lang="en-US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comune</a:t>
            </a:r>
            <a:r>
              <a:rPr lang="en-US" dirty="0" smtClean="0"/>
              <a:t> </a:t>
            </a:r>
            <a:r>
              <a:rPr lang="en-US" dirty="0"/>
              <a:t>pentru verificarea conform</a:t>
            </a:r>
            <a:r>
              <a:rPr lang="ro-RO" dirty="0"/>
              <a:t>ă</a:t>
            </a:r>
            <a:r>
              <a:rPr lang="en-US" dirty="0"/>
              <a:t>rii produselor industriale de gabarit mare</a:t>
            </a:r>
            <a:r>
              <a:rPr lang="ro-RO" dirty="0"/>
              <a:t> (transformatoare și ventilatoare)</a:t>
            </a:r>
            <a:r>
              <a:rPr lang="en-US" dirty="0"/>
              <a:t> cu prevederile </a:t>
            </a:r>
            <a:r>
              <a:rPr lang="ro-RO" dirty="0"/>
              <a:t>Di</a:t>
            </a:r>
            <a:r>
              <a:rPr lang="en-US" dirty="0"/>
              <a:t>rectivei </a:t>
            </a:r>
            <a:r>
              <a:rPr lang="en-US" dirty="0" smtClean="0"/>
              <a:t>125/2009/CE</a:t>
            </a:r>
            <a:r>
              <a:rPr lang="en-US" dirty="0"/>
              <a:t>.</a:t>
            </a:r>
            <a:endParaRPr lang="ro-RO" dirty="0"/>
          </a:p>
        </p:txBody>
      </p:sp>
      <p:sp>
        <p:nvSpPr>
          <p:cNvPr id="5" name="Rectangle 4"/>
          <p:cNvSpPr/>
          <p:nvPr/>
        </p:nvSpPr>
        <p:spPr>
          <a:xfrm>
            <a:off x="859969" y="1781138"/>
            <a:ext cx="104720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o-RO" dirty="0"/>
              <a:t>Proiectul INTAS </a:t>
            </a:r>
            <a:r>
              <a:rPr lang="ro-RO" dirty="0" smtClean="0"/>
              <a:t>a avut </a:t>
            </a:r>
            <a:r>
              <a:rPr lang="ro-RO" dirty="0"/>
              <a:t>ca </a:t>
            </a:r>
            <a:r>
              <a:rPr lang="ro-RO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obiectiv principal </a:t>
            </a:r>
            <a:r>
              <a:rPr lang="ro-RO" dirty="0"/>
              <a:t>creșterea conformării echipamentelor de pe piața europeană cu </a:t>
            </a:r>
            <a:r>
              <a:rPr lang="ro-RO" dirty="0" smtClean="0"/>
              <a:t>cerințele </a:t>
            </a:r>
            <a:r>
              <a:rPr lang="ro-RO" i="1" dirty="0">
                <a:solidFill>
                  <a:srgbClr val="FF0000"/>
                </a:solidFill>
              </a:rPr>
              <a:t>Directivei de proiectare ecologică </a:t>
            </a:r>
            <a:r>
              <a:rPr lang="ro-RO" i="1" dirty="0" smtClean="0">
                <a:solidFill>
                  <a:srgbClr val="FF0000"/>
                </a:solidFill>
              </a:rPr>
              <a:t>125</a:t>
            </a:r>
            <a:r>
              <a:rPr lang="ro-RO" i="1" dirty="0">
                <a:solidFill>
                  <a:srgbClr val="FF0000"/>
                </a:solidFill>
              </a:rPr>
              <a:t>/</a:t>
            </a:r>
            <a:r>
              <a:rPr lang="ro-RO" i="1" dirty="0" smtClean="0">
                <a:solidFill>
                  <a:srgbClr val="FF0000"/>
                </a:solidFill>
              </a:rPr>
              <a:t>2009/CE </a:t>
            </a:r>
            <a:r>
              <a:rPr lang="ro-RO" dirty="0"/>
              <a:t>pentru un număr de </a:t>
            </a:r>
            <a:r>
              <a:rPr lang="ro-RO" b="1" dirty="0"/>
              <a:t>transformatoare de putere și instalații de ventilație </a:t>
            </a:r>
            <a:r>
              <a:rPr lang="ro-RO" b="1" dirty="0" smtClean="0"/>
              <a:t>industriale.</a:t>
            </a:r>
            <a:endParaRPr lang="ro-RO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1497" y="713554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66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39788" y="1808017"/>
            <a:ext cx="9779721" cy="4353791"/>
          </a:xfrm>
        </p:spPr>
        <p:txBody>
          <a:bodyPr>
            <a:no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o-RO" dirty="0" smtClean="0"/>
              <a:t>Privire </a:t>
            </a:r>
            <a:r>
              <a:rPr lang="ro-RO" dirty="0"/>
              <a:t>de ansamblu </a:t>
            </a:r>
            <a:r>
              <a:rPr lang="ro-RO" dirty="0" smtClean="0"/>
              <a:t>asupra </a:t>
            </a:r>
            <a:r>
              <a:rPr lang="ro-RO" b="1" dirty="0" smtClean="0">
                <a:solidFill>
                  <a:srgbClr val="0070C0"/>
                </a:solidFill>
              </a:rPr>
              <a:t>disponibilităților </a:t>
            </a:r>
            <a:r>
              <a:rPr lang="ro-RO" b="1" dirty="0">
                <a:solidFill>
                  <a:srgbClr val="0070C0"/>
                </a:solidFill>
              </a:rPr>
              <a:t>de testare</a:t>
            </a:r>
            <a:r>
              <a:rPr lang="ro-RO" dirty="0"/>
              <a:t>: INTAS </a:t>
            </a:r>
            <a:r>
              <a:rPr lang="ro-RO" dirty="0" smtClean="0"/>
              <a:t>și-a propus să analizeze opțiunile </a:t>
            </a:r>
            <a:r>
              <a:rPr lang="ro-RO" dirty="0"/>
              <a:t>existente de testare din Europa </a:t>
            </a:r>
            <a:r>
              <a:rPr lang="ro-RO" dirty="0" smtClean="0"/>
              <a:t>și </a:t>
            </a:r>
            <a:r>
              <a:rPr lang="ro-RO" dirty="0"/>
              <a:t>din restul lumii </a:t>
            </a:r>
            <a:r>
              <a:rPr lang="ro-RO" dirty="0" smtClean="0"/>
              <a:t>și </a:t>
            </a:r>
            <a:r>
              <a:rPr lang="ro-RO" dirty="0"/>
              <a:t>va studia standardele de testare, </a:t>
            </a:r>
            <a:r>
              <a:rPr lang="ro-RO" dirty="0" smtClean="0"/>
              <a:t>facilitățile </a:t>
            </a:r>
            <a:r>
              <a:rPr lang="ro-RO" dirty="0"/>
              <a:t>(laboratoare), procedurile </a:t>
            </a:r>
            <a:r>
              <a:rPr lang="ro-RO" dirty="0" smtClean="0"/>
              <a:t>și </a:t>
            </a:r>
            <a:r>
              <a:rPr lang="ro-RO" dirty="0"/>
              <a:t>metodele existente pentru </a:t>
            </a:r>
            <a:r>
              <a:rPr lang="ro-RO" dirty="0" smtClean="0"/>
              <a:t>transformatoare </a:t>
            </a:r>
            <a:r>
              <a:rPr lang="ro-RO" dirty="0"/>
              <a:t>si ventilatoare </a:t>
            </a:r>
            <a:r>
              <a:rPr lang="ro-RO" dirty="0" smtClean="0"/>
              <a:t>industriale. </a:t>
            </a:r>
          </a:p>
          <a:p>
            <a:pPr algn="just"/>
            <a:endParaRPr lang="ro-RO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o-RO" dirty="0" smtClean="0"/>
              <a:t>Definirea </a:t>
            </a:r>
            <a:r>
              <a:rPr lang="ro-RO" b="1" dirty="0">
                <a:solidFill>
                  <a:srgbClr val="0070C0"/>
                </a:solidFill>
              </a:rPr>
              <a:t>cadrului de conformitate </a:t>
            </a:r>
            <a:r>
              <a:rPr lang="ro-RO" dirty="0"/>
              <a:t>efectiva pentru </a:t>
            </a:r>
            <a:r>
              <a:rPr lang="ro-RO" dirty="0" smtClean="0"/>
              <a:t>autoritățile </a:t>
            </a:r>
            <a:r>
              <a:rPr lang="ro-RO" dirty="0"/>
              <a:t>de supraveghere </a:t>
            </a:r>
            <a:r>
              <a:rPr lang="ro-RO" dirty="0" smtClean="0"/>
              <a:t>și producători</a:t>
            </a:r>
            <a:r>
              <a:rPr lang="ro-RO" dirty="0"/>
              <a:t>: INTAS </a:t>
            </a:r>
            <a:r>
              <a:rPr lang="ro-RO" dirty="0" smtClean="0"/>
              <a:t>a contribuit la stabilirea </a:t>
            </a:r>
            <a:r>
              <a:rPr lang="ro-RO" i="1" dirty="0" smtClean="0"/>
              <a:t>procesului </a:t>
            </a:r>
            <a:r>
              <a:rPr lang="ro-RO" i="1" dirty="0"/>
              <a:t>ș</a:t>
            </a:r>
            <a:r>
              <a:rPr lang="ro-RO" i="1" dirty="0" smtClean="0"/>
              <a:t>i metodologiei </a:t>
            </a:r>
            <a:r>
              <a:rPr lang="ro-RO" dirty="0"/>
              <a:t>prin care </a:t>
            </a:r>
            <a:r>
              <a:rPr lang="ro-RO" dirty="0" smtClean="0"/>
              <a:t>autoritățile </a:t>
            </a:r>
            <a:r>
              <a:rPr lang="ro-RO" dirty="0"/>
              <a:t>de supraveghere pot </a:t>
            </a:r>
            <a:r>
              <a:rPr lang="ro-RO" i="1" u="sng" dirty="0"/>
              <a:t>identifica, selecta </a:t>
            </a:r>
            <a:r>
              <a:rPr lang="ro-RO" i="1" u="sng" dirty="0" smtClean="0"/>
              <a:t>și </a:t>
            </a:r>
            <a:r>
              <a:rPr lang="ro-RO" i="1" u="sng" dirty="0"/>
              <a:t>evalua </a:t>
            </a:r>
            <a:r>
              <a:rPr lang="ro-RO" i="1" u="sng" dirty="0" smtClean="0"/>
              <a:t>performanțele </a:t>
            </a:r>
            <a:r>
              <a:rPr lang="ro-RO" dirty="0"/>
              <a:t>transformatoarelor </a:t>
            </a:r>
            <a:r>
              <a:rPr lang="ro-RO" dirty="0" smtClean="0"/>
              <a:t>și </a:t>
            </a:r>
            <a:r>
              <a:rPr lang="ro-RO" dirty="0"/>
              <a:t>ventilatoarelor industriale</a:t>
            </a:r>
            <a:r>
              <a:rPr lang="ro-RO" dirty="0" smtClean="0"/>
              <a:t>.</a:t>
            </a:r>
          </a:p>
          <a:p>
            <a:pPr algn="just"/>
            <a:endParaRPr lang="ro-RO" dirty="0" smtClean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o-RO" b="1" dirty="0">
                <a:solidFill>
                  <a:srgbClr val="0070C0"/>
                </a:solidFill>
              </a:rPr>
              <a:t>Metodologia de evaluare a conformității</a:t>
            </a:r>
            <a:r>
              <a:rPr lang="ro-RO" dirty="0"/>
              <a:t>: INTAS </a:t>
            </a:r>
            <a:r>
              <a:rPr lang="ro-RO" dirty="0" smtClean="0"/>
              <a:t>a evaluat rezultatele </a:t>
            </a:r>
            <a:r>
              <a:rPr lang="ro-RO" dirty="0"/>
              <a:t>analizelor </a:t>
            </a:r>
            <a:r>
              <a:rPr lang="ro-RO" dirty="0" smtClean="0"/>
              <a:t>și </a:t>
            </a:r>
            <a:r>
              <a:rPr lang="ro-RO" dirty="0"/>
              <a:t>proceselor anterioare </a:t>
            </a:r>
            <a:r>
              <a:rPr lang="ro-RO" dirty="0" smtClean="0"/>
              <a:t>și s-a asigurat că </a:t>
            </a:r>
            <a:r>
              <a:rPr lang="ro-RO" i="1" dirty="0"/>
              <a:t>metodologia </a:t>
            </a:r>
            <a:r>
              <a:rPr lang="ro-RO" i="1" dirty="0" smtClean="0"/>
              <a:t>propusă </a:t>
            </a:r>
            <a:r>
              <a:rPr lang="ro-RO" dirty="0"/>
              <a:t>prin proiect este </a:t>
            </a:r>
            <a:r>
              <a:rPr lang="ro-RO" dirty="0" smtClean="0"/>
              <a:t>validată și </a:t>
            </a:r>
            <a:r>
              <a:rPr lang="ro-RO" dirty="0"/>
              <a:t>de </a:t>
            </a:r>
            <a:r>
              <a:rPr lang="ro-RO" dirty="0" smtClean="0"/>
              <a:t>încredere </a:t>
            </a:r>
            <a:r>
              <a:rPr lang="ro-RO" dirty="0"/>
              <a:t>prin preluarea de scheme-pilot existente </a:t>
            </a:r>
            <a:r>
              <a:rPr lang="ro-RO" dirty="0" smtClean="0"/>
              <a:t>în </a:t>
            </a:r>
            <a:r>
              <a:rPr lang="ro-RO" dirty="0"/>
              <a:t>cadrul unor </a:t>
            </a:r>
            <a:r>
              <a:rPr lang="ro-RO" dirty="0" smtClean="0"/>
              <a:t>autorități naționale </a:t>
            </a:r>
            <a:r>
              <a:rPr lang="ro-RO" dirty="0"/>
              <a:t>de supraveghere. </a:t>
            </a:r>
            <a:endParaRPr lang="ro-RO" dirty="0" smtClean="0"/>
          </a:p>
          <a:p>
            <a:pPr algn="just"/>
            <a:endParaRPr lang="ro-RO" dirty="0"/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o-RO" b="1" dirty="0">
                <a:solidFill>
                  <a:srgbClr val="0070C0"/>
                </a:solidFill>
              </a:rPr>
              <a:t>Colaborare între autoritățile de supraveghere </a:t>
            </a:r>
            <a:r>
              <a:rPr lang="ro-RO" dirty="0" smtClean="0"/>
              <a:t>și creșterea </a:t>
            </a:r>
            <a:r>
              <a:rPr lang="ro-RO" b="1" dirty="0">
                <a:solidFill>
                  <a:srgbClr val="0070C0"/>
                </a:solidFill>
              </a:rPr>
              <a:t>capacității strategice</a:t>
            </a:r>
            <a:r>
              <a:rPr lang="ro-RO" dirty="0"/>
              <a:t>: </a:t>
            </a:r>
            <a:r>
              <a:rPr lang="ro-RO" dirty="0" smtClean="0"/>
              <a:t>în </a:t>
            </a:r>
            <a:r>
              <a:rPr lang="ro-RO" dirty="0"/>
              <a:t>timpul proiectului, partenerii din </a:t>
            </a:r>
            <a:r>
              <a:rPr lang="ro-RO" dirty="0" smtClean="0"/>
              <a:t>consorțiu </a:t>
            </a:r>
            <a:r>
              <a:rPr lang="ro-RO" i="1" dirty="0" smtClean="0"/>
              <a:t>au dezvoltat </a:t>
            </a:r>
            <a:r>
              <a:rPr lang="ro-RO" i="1" dirty="0"/>
              <a:t>colaborarea </a:t>
            </a:r>
            <a:r>
              <a:rPr lang="ro-RO" i="1" dirty="0" smtClean="0"/>
              <a:t>între autoritățile </a:t>
            </a:r>
            <a:r>
              <a:rPr lang="ro-RO" i="1" dirty="0"/>
              <a:t>de supraveghere</a:t>
            </a:r>
            <a:r>
              <a:rPr lang="ro-RO" dirty="0"/>
              <a:t>, </a:t>
            </a:r>
            <a:r>
              <a:rPr lang="ro-RO" dirty="0" smtClean="0"/>
              <a:t>au întreprins acțiuni care au dus la creșterea vizibilității </a:t>
            </a:r>
            <a:r>
              <a:rPr lang="ro-RO" dirty="0"/>
              <a:t>ș</a:t>
            </a:r>
            <a:r>
              <a:rPr lang="ro-RO" dirty="0" smtClean="0"/>
              <a:t>i a schimbului </a:t>
            </a:r>
            <a:r>
              <a:rPr lang="ro-RO" dirty="0"/>
              <a:t>de </a:t>
            </a:r>
            <a:r>
              <a:rPr lang="ro-RO" dirty="0" smtClean="0"/>
              <a:t>informații </a:t>
            </a:r>
            <a:r>
              <a:rPr lang="ro-RO" dirty="0"/>
              <a:t>privind </a:t>
            </a:r>
            <a:r>
              <a:rPr lang="ro-RO" dirty="0" smtClean="0"/>
              <a:t>performanțele </a:t>
            </a:r>
            <a:r>
              <a:rPr lang="ro-RO" dirty="0"/>
              <a:t>energetice ale echipamentelor ș</a:t>
            </a:r>
            <a:r>
              <a:rPr lang="ro-RO" dirty="0" smtClean="0"/>
              <a:t>i </a:t>
            </a:r>
            <a:r>
              <a:rPr lang="ro-RO" dirty="0"/>
              <a:t>supravegherea de </a:t>
            </a:r>
            <a:r>
              <a:rPr lang="ro-RO" dirty="0" smtClean="0"/>
              <a:t>piață </a:t>
            </a:r>
            <a:r>
              <a:rPr lang="ro-RO" i="1" dirty="0"/>
              <a:t>printre </a:t>
            </a:r>
            <a:r>
              <a:rPr lang="ro-RO" i="1" dirty="0" smtClean="0"/>
              <a:t>părțile </a:t>
            </a:r>
            <a:r>
              <a:rPr lang="ro-RO" i="1" dirty="0"/>
              <a:t>interesate, </a:t>
            </a:r>
            <a:r>
              <a:rPr lang="ro-RO" i="1" dirty="0" smtClean="0"/>
              <a:t>decidenți </a:t>
            </a:r>
            <a:r>
              <a:rPr lang="ro-RO" i="1" dirty="0"/>
              <a:t>ș</a:t>
            </a:r>
            <a:r>
              <a:rPr lang="ro-RO" i="1" dirty="0" smtClean="0"/>
              <a:t>i finanțatori</a:t>
            </a:r>
            <a:r>
              <a:rPr lang="ro-RO" dirty="0"/>
              <a:t>. 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9788" y="1282700"/>
            <a:ext cx="9582150" cy="442913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indent="0" algn="ctr" eaLnBrk="1" hangingPunct="1">
              <a:buNone/>
            </a:pPr>
            <a:r>
              <a:rPr lang="ro-RO" altLang="ro-RO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Arii de lucru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5022" y="673594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06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9970" y="1870364"/>
            <a:ext cx="10403776" cy="4260272"/>
          </a:xfrm>
        </p:spPr>
        <p:txBody>
          <a:bodyPr>
            <a:normAutofit/>
          </a:bodyPr>
          <a:lstStyle/>
          <a:p>
            <a:pPr algn="just"/>
            <a:r>
              <a:rPr lang="ro-RO" sz="2000" b="1" dirty="0" smtClean="0">
                <a:solidFill>
                  <a:srgbClr val="0070C0"/>
                </a:solidFill>
              </a:rPr>
              <a:t>WP-1</a:t>
            </a:r>
            <a:r>
              <a:rPr lang="ro-RO" sz="2000" dirty="0" smtClean="0"/>
              <a:t> </a:t>
            </a:r>
            <a:r>
              <a:rPr lang="ro-RO" b="1" dirty="0"/>
              <a:t>Management ș</a:t>
            </a:r>
            <a:r>
              <a:rPr lang="ro-RO" b="1" dirty="0" smtClean="0"/>
              <a:t>i Coordonare </a:t>
            </a:r>
          </a:p>
          <a:p>
            <a:pPr algn="just"/>
            <a:r>
              <a:rPr lang="ro-RO" dirty="0" smtClean="0"/>
              <a:t> </a:t>
            </a:r>
            <a:r>
              <a:rPr lang="ro-RO" b="1" dirty="0">
                <a:solidFill>
                  <a:srgbClr val="00B050"/>
                </a:solidFill>
              </a:rPr>
              <a:t>WIP Renewable Energies - </a:t>
            </a:r>
            <a:r>
              <a:rPr lang="ro-RO" b="1" dirty="0">
                <a:solidFill>
                  <a:srgbClr val="FF0000"/>
                </a:solidFill>
              </a:rPr>
              <a:t>Germania </a:t>
            </a:r>
          </a:p>
          <a:p>
            <a:r>
              <a:rPr lang="ro-RO" sz="1700" b="1" dirty="0" smtClean="0">
                <a:solidFill>
                  <a:srgbClr val="0070C0"/>
                </a:solidFill>
              </a:rPr>
              <a:t>WP-2</a:t>
            </a:r>
            <a:r>
              <a:rPr lang="ro-RO" sz="1700" dirty="0" smtClean="0"/>
              <a:t> </a:t>
            </a:r>
            <a:r>
              <a:rPr lang="ro-RO" b="1" dirty="0"/>
              <a:t>Situația posibilităților de testare în Europa </a:t>
            </a:r>
          </a:p>
          <a:p>
            <a:r>
              <a:rPr lang="ro-RO" dirty="0" smtClean="0"/>
              <a:t> </a:t>
            </a:r>
            <a:r>
              <a:rPr lang="ro-RO" b="1" dirty="0" smtClean="0">
                <a:solidFill>
                  <a:srgbClr val="00B050"/>
                </a:solidFill>
              </a:rPr>
              <a:t>Engineering </a:t>
            </a:r>
            <a:r>
              <a:rPr lang="ro-RO" b="1" dirty="0">
                <a:solidFill>
                  <a:srgbClr val="00B050"/>
                </a:solidFill>
              </a:rPr>
              <a:t>Consulting and Design - 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WP-3</a:t>
            </a:r>
            <a:r>
              <a:rPr lang="ro-RO" sz="1700" dirty="0" smtClean="0"/>
              <a:t> </a:t>
            </a:r>
            <a:r>
              <a:rPr lang="ro-RO" b="1" dirty="0"/>
              <a:t>Stabilirea </a:t>
            </a:r>
            <a:r>
              <a:rPr lang="ro-RO" b="1" dirty="0" smtClean="0"/>
              <a:t>cadrului </a:t>
            </a:r>
            <a:r>
              <a:rPr lang="ro-RO" b="1" dirty="0"/>
              <a:t>de </a:t>
            </a:r>
            <a:r>
              <a:rPr lang="ro-RO" b="1" dirty="0" smtClean="0"/>
              <a:t>asigurare a conformității </a:t>
            </a:r>
            <a:r>
              <a:rPr lang="ro-RO" b="1" dirty="0"/>
              <a:t>pentru autoritățile de supraveghere și </a:t>
            </a:r>
            <a:r>
              <a:rPr lang="ro-RO" b="1" dirty="0" smtClean="0"/>
              <a:t>producători </a:t>
            </a:r>
            <a:r>
              <a:rPr lang="ro-RO" sz="1700" b="1" dirty="0" smtClean="0"/>
              <a:t> </a:t>
            </a:r>
          </a:p>
          <a:p>
            <a:pPr algn="just"/>
            <a:r>
              <a:rPr lang="ro-RO" b="1" dirty="0" smtClean="0">
                <a:solidFill>
                  <a:srgbClr val="00B050"/>
                </a:solidFill>
              </a:rPr>
              <a:t>Austrian </a:t>
            </a:r>
            <a:r>
              <a:rPr lang="ro-RO" b="1" dirty="0">
                <a:solidFill>
                  <a:srgbClr val="00B050"/>
                </a:solidFill>
              </a:rPr>
              <a:t>Energy Agency - </a:t>
            </a:r>
            <a:r>
              <a:rPr lang="ro-RO" b="1" dirty="0" smtClean="0">
                <a:solidFill>
                  <a:srgbClr val="FF0000"/>
                </a:solidFill>
              </a:rPr>
              <a:t>Austria</a:t>
            </a:r>
            <a:endParaRPr lang="ro-RO" dirty="0">
              <a:solidFill>
                <a:srgbClr val="FF0000"/>
              </a:solidFill>
            </a:endParaRP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WP-4</a:t>
            </a:r>
            <a:r>
              <a:rPr lang="ro-RO" sz="1700" dirty="0" smtClean="0"/>
              <a:t> </a:t>
            </a:r>
            <a:r>
              <a:rPr lang="ro-RO" b="1" dirty="0"/>
              <a:t>Evaluarea metodologiei </a:t>
            </a:r>
            <a:r>
              <a:rPr lang="ro-RO" b="1" dirty="0" smtClean="0"/>
              <a:t>propuse</a:t>
            </a:r>
          </a:p>
          <a:p>
            <a:pPr algn="just"/>
            <a:r>
              <a:rPr lang="ro-RO" b="1" dirty="0">
                <a:solidFill>
                  <a:srgbClr val="00B050"/>
                </a:solidFill>
              </a:rPr>
              <a:t>Environmental Citizens’ Organisation for Standardisation –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pPr algn="just"/>
            <a:r>
              <a:rPr lang="ro-RO" sz="1700" b="1" dirty="0" smtClean="0">
                <a:solidFill>
                  <a:srgbClr val="0070C0"/>
                </a:solidFill>
              </a:rPr>
              <a:t>WP-5</a:t>
            </a:r>
            <a:r>
              <a:rPr lang="ro-RO" sz="1700" dirty="0" smtClean="0"/>
              <a:t> </a:t>
            </a:r>
            <a:r>
              <a:rPr lang="ro-RO" b="1" dirty="0"/>
              <a:t>Creșterea nivelului de colaborare între autoritățile de supraveghere </a:t>
            </a:r>
            <a:r>
              <a:rPr lang="ro-RO" b="1" dirty="0" smtClean="0"/>
              <a:t>piață</a:t>
            </a:r>
          </a:p>
          <a:p>
            <a:pPr algn="just"/>
            <a:r>
              <a:rPr lang="ro-RO" b="1" dirty="0">
                <a:solidFill>
                  <a:srgbClr val="00B050"/>
                </a:solidFill>
              </a:rPr>
              <a:t>Waide Strategic Efficiency –</a:t>
            </a:r>
            <a:r>
              <a:rPr lang="ro-RO" b="1" dirty="0">
                <a:solidFill>
                  <a:srgbClr val="FF0000"/>
                </a:solidFill>
              </a:rPr>
              <a:t>Europa</a:t>
            </a:r>
          </a:p>
          <a:p>
            <a:r>
              <a:rPr lang="ro-RO" sz="1700" b="1" dirty="0" smtClean="0">
                <a:solidFill>
                  <a:srgbClr val="0070C0"/>
                </a:solidFill>
              </a:rPr>
              <a:t>WP-6</a:t>
            </a:r>
            <a:r>
              <a:rPr lang="ro-RO" sz="1700" dirty="0" smtClean="0"/>
              <a:t> </a:t>
            </a:r>
            <a:r>
              <a:rPr lang="ro-RO" b="1" dirty="0"/>
              <a:t>Comunicare și </a:t>
            </a:r>
            <a:r>
              <a:rPr lang="ro-RO" b="1" dirty="0" smtClean="0"/>
              <a:t>diseminare </a:t>
            </a:r>
          </a:p>
          <a:p>
            <a:r>
              <a:rPr lang="ro-RO" b="1" dirty="0" smtClean="0">
                <a:solidFill>
                  <a:srgbClr val="00B050"/>
                </a:solidFill>
              </a:rPr>
              <a:t>SEVEn </a:t>
            </a:r>
            <a:r>
              <a:rPr lang="ro-RO" b="1" dirty="0">
                <a:solidFill>
                  <a:srgbClr val="00B050"/>
                </a:solidFill>
              </a:rPr>
              <a:t>Energy Efficiency Center - </a:t>
            </a:r>
            <a:r>
              <a:rPr lang="ro-RO" b="1" dirty="0">
                <a:solidFill>
                  <a:srgbClr val="FF0000"/>
                </a:solidFill>
              </a:rPr>
              <a:t>Cehia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9787" y="1282701"/>
            <a:ext cx="10559039" cy="359064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indent="0" algn="ctr" eaLnBrk="1" hangingPunct="1">
              <a:buNone/>
            </a:pPr>
            <a:r>
              <a:rPr lang="ro-RO" altLang="ro-RO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Pachete de lucru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3259" y="642980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2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859970" y="1870364"/>
            <a:ext cx="10403776" cy="4260272"/>
          </a:xfrm>
        </p:spPr>
        <p:txBody>
          <a:bodyPr>
            <a:normAutofit/>
          </a:bodyPr>
          <a:lstStyle/>
          <a:p>
            <a:pPr marL="342900" indent="-342900" algn="just">
              <a:buFontTx/>
              <a:buChar char="-"/>
            </a:pPr>
            <a:r>
              <a:rPr lang="ro-RO" sz="2000" b="1" dirty="0" smtClean="0">
                <a:solidFill>
                  <a:srgbClr val="0070C0"/>
                </a:solidFill>
              </a:rPr>
              <a:t>Prima întâlnire a Punctului Focal Național (23 martie 2017)</a:t>
            </a:r>
          </a:p>
          <a:p>
            <a:pPr marL="285750" indent="-285750" algn="just">
              <a:buFontTx/>
              <a:buChar char="-"/>
            </a:pPr>
            <a:r>
              <a:rPr lang="ro-RO" sz="2000" b="1" dirty="0" smtClean="0">
                <a:solidFill>
                  <a:srgbClr val="0070C0"/>
                </a:solidFill>
              </a:rPr>
              <a:t>A doua întâlnire a Punctului Focal Național (19 iunie 2018)</a:t>
            </a:r>
          </a:p>
          <a:p>
            <a:pPr algn="just"/>
            <a:r>
              <a:rPr lang="ro-RO" sz="2000" b="1" dirty="0">
                <a:solidFill>
                  <a:srgbClr val="0070C0"/>
                </a:solidFill>
              </a:rPr>
              <a:t> </a:t>
            </a:r>
            <a:r>
              <a:rPr lang="ro-RO" sz="2000" b="1" dirty="0" smtClean="0">
                <a:solidFill>
                  <a:srgbClr val="0070C0"/>
                </a:solidFill>
              </a:rPr>
              <a:t>                                                    - Rezultate WP3, WP4 și WP6</a:t>
            </a:r>
            <a:endParaRPr lang="ro-RO" b="1" dirty="0">
              <a:solidFill>
                <a:srgbClr val="FF0000"/>
              </a:solidFill>
            </a:endParaRPr>
          </a:p>
          <a:p>
            <a:pPr lvl="0" algn="just"/>
            <a:endParaRPr lang="ro-RO" sz="2000" b="1" dirty="0" smtClean="0">
              <a:solidFill>
                <a:srgbClr val="0070C0"/>
              </a:solidFill>
            </a:endParaRPr>
          </a:p>
          <a:p>
            <a:pPr lvl="0" algn="just"/>
            <a:r>
              <a:rPr lang="ro-RO" sz="2000" b="1" dirty="0" smtClean="0">
                <a:solidFill>
                  <a:srgbClr val="0070C0"/>
                </a:solidFill>
              </a:rPr>
              <a:t>WP-3</a:t>
            </a:r>
            <a:r>
              <a:rPr lang="ro-RO" sz="2000" dirty="0" smtClean="0">
                <a:solidFill>
                  <a:prstClr val="black"/>
                </a:solidFill>
              </a:rPr>
              <a:t> </a:t>
            </a:r>
            <a:r>
              <a:rPr lang="ro-RO" sz="2000" b="1" dirty="0">
                <a:solidFill>
                  <a:prstClr val="black"/>
                </a:solidFill>
              </a:rPr>
              <a:t>Stabilirea cadrului de asigurare a conformității pentru autoritățile de supraveghere și producători  </a:t>
            </a:r>
            <a:endParaRPr lang="ro-RO" sz="2000" b="1" dirty="0" smtClean="0">
              <a:solidFill>
                <a:prstClr val="black"/>
              </a:solidFill>
            </a:endParaRPr>
          </a:p>
          <a:p>
            <a:pPr lvl="0" algn="just"/>
            <a:r>
              <a:rPr lang="ro-RO" sz="2000" dirty="0" smtClean="0">
                <a:solidFill>
                  <a:prstClr val="black"/>
                </a:solidFill>
              </a:rPr>
              <a:t>Obiectivul general al pachetului </a:t>
            </a:r>
            <a:r>
              <a:rPr lang="en-US" sz="2000" dirty="0" smtClean="0">
                <a:solidFill>
                  <a:prstClr val="black"/>
                </a:solidFill>
              </a:rPr>
              <a:t>a </a:t>
            </a:r>
            <a:r>
              <a:rPr lang="en-US" sz="2000" dirty="0" err="1" smtClean="0">
                <a:solidFill>
                  <a:prstClr val="black"/>
                </a:solidFill>
              </a:rPr>
              <a:t>fost</a:t>
            </a:r>
            <a:r>
              <a:rPr lang="en-US" sz="2000" dirty="0" smtClean="0">
                <a:solidFill>
                  <a:prstClr val="black"/>
                </a:solidFill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</a:rPr>
              <a:t>acela</a:t>
            </a:r>
            <a:r>
              <a:rPr lang="ro-RO" sz="2000" dirty="0" smtClean="0">
                <a:solidFill>
                  <a:prstClr val="black"/>
                </a:solidFill>
              </a:rPr>
              <a:t> de a defini în mod clar procesul și metodologia prin care ASP-urile pot identifica, selecta și evalua echipamentele mari, industriale. Pachetul de lucru </a:t>
            </a:r>
            <a:r>
              <a:rPr lang="en-US" sz="2000" dirty="0" smtClean="0">
                <a:solidFill>
                  <a:prstClr val="black"/>
                </a:solidFill>
              </a:rPr>
              <a:t>a </a:t>
            </a:r>
            <a:r>
              <a:rPr lang="en-US" sz="2000" dirty="0" err="1" smtClean="0">
                <a:solidFill>
                  <a:prstClr val="black"/>
                </a:solidFill>
              </a:rPr>
              <a:t>fost</a:t>
            </a:r>
            <a:r>
              <a:rPr lang="ro-RO" sz="2000" dirty="0" smtClean="0">
                <a:solidFill>
                  <a:prstClr val="black"/>
                </a:solidFill>
              </a:rPr>
              <a:t> împărțit în activități legate între ele, care sunt esențiale pentru testarea și evaluarea conformității.</a:t>
            </a:r>
          </a:p>
          <a:p>
            <a:pPr lvl="0" algn="just"/>
            <a:r>
              <a:rPr lang="ro-RO" sz="2000" dirty="0" smtClean="0">
                <a:solidFill>
                  <a:prstClr val="black"/>
                </a:solidFill>
              </a:rPr>
              <a:t>Metodologia a fost exprimată într-o diagramă de flux de lucru, grafic care evidențiază importanța fiecărei etape a acțiunilor de supraveghere a pieței.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9787" y="1282701"/>
            <a:ext cx="10559039" cy="359064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indent="0" algn="ctr" eaLnBrk="1" hangingPunct="1">
              <a:buNone/>
            </a:pP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Întâlniri Punct Focal Național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7972" y="639538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9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995050" y="1876710"/>
            <a:ext cx="10403776" cy="4260272"/>
          </a:xfrm>
        </p:spPr>
        <p:txBody>
          <a:bodyPr>
            <a:normAutofit/>
          </a:bodyPr>
          <a:lstStyle/>
          <a:p>
            <a:pPr lvl="0" algn="just"/>
            <a:r>
              <a:rPr lang="ro-RO" sz="2400" b="1" dirty="0" smtClean="0">
                <a:solidFill>
                  <a:srgbClr val="0070C0"/>
                </a:solidFill>
              </a:rPr>
              <a:t>WP-4</a:t>
            </a:r>
            <a:r>
              <a:rPr lang="ro-RO" sz="2400" b="1" dirty="0" smtClean="0">
                <a:solidFill>
                  <a:prstClr val="black"/>
                </a:solidFill>
              </a:rPr>
              <a:t> </a:t>
            </a:r>
            <a:r>
              <a:rPr lang="ro-RO" sz="2000" b="1" dirty="0">
                <a:solidFill>
                  <a:prstClr val="black"/>
                </a:solidFill>
              </a:rPr>
              <a:t>Evaluarea metodologiei propuse</a:t>
            </a:r>
          </a:p>
          <a:p>
            <a:pPr lvl="0" algn="just"/>
            <a:r>
              <a:rPr lang="ro-RO" sz="2000" dirty="0" smtClean="0">
                <a:solidFill>
                  <a:prstClr val="black"/>
                </a:solidFill>
              </a:rPr>
              <a:t>Acest </a:t>
            </a:r>
            <a:r>
              <a:rPr lang="ro-RO" sz="2000" dirty="0">
                <a:solidFill>
                  <a:prstClr val="black"/>
                </a:solidFill>
              </a:rPr>
              <a:t>pachet de lucru </a:t>
            </a:r>
            <a:r>
              <a:rPr lang="en-US" sz="2000" dirty="0" smtClean="0">
                <a:solidFill>
                  <a:prstClr val="black"/>
                </a:solidFill>
              </a:rPr>
              <a:t>a </a:t>
            </a:r>
            <a:r>
              <a:rPr lang="en-US" sz="2000" dirty="0" err="1" smtClean="0">
                <a:solidFill>
                  <a:prstClr val="black"/>
                </a:solidFill>
              </a:rPr>
              <a:t>fost</a:t>
            </a:r>
            <a:r>
              <a:rPr lang="ro-RO" sz="2000" dirty="0" smtClean="0">
                <a:solidFill>
                  <a:prstClr val="black"/>
                </a:solidFill>
              </a:rPr>
              <a:t> </a:t>
            </a:r>
            <a:r>
              <a:rPr lang="ro-RO" sz="2000" dirty="0">
                <a:solidFill>
                  <a:prstClr val="black"/>
                </a:solidFill>
              </a:rPr>
              <a:t>responsabil pentru elaborarea orientărilor și recomandărilor finale. </a:t>
            </a:r>
          </a:p>
          <a:p>
            <a:pPr lvl="0" algn="just"/>
            <a:r>
              <a:rPr lang="ro-RO" sz="2000" dirty="0" smtClean="0">
                <a:solidFill>
                  <a:prstClr val="black"/>
                </a:solidFill>
              </a:rPr>
              <a:t>A</a:t>
            </a:r>
            <a:r>
              <a:rPr lang="en-US" sz="2000" dirty="0" smtClean="0">
                <a:solidFill>
                  <a:prstClr val="black"/>
                </a:solidFill>
              </a:rPr>
              <a:t> </a:t>
            </a:r>
            <a:r>
              <a:rPr lang="en-US" sz="2000" dirty="0" err="1" smtClean="0">
                <a:solidFill>
                  <a:prstClr val="black"/>
                </a:solidFill>
              </a:rPr>
              <a:t>analizat</a:t>
            </a:r>
            <a:r>
              <a:rPr lang="ro-RO" sz="2000" dirty="0" smtClean="0">
                <a:solidFill>
                  <a:prstClr val="black"/>
                </a:solidFill>
              </a:rPr>
              <a:t> rezultatele evaluării </a:t>
            </a:r>
            <a:r>
              <a:rPr lang="ro-RO" sz="2000" dirty="0">
                <a:solidFill>
                  <a:prstClr val="black"/>
                </a:solidFill>
              </a:rPr>
              <a:t>planificate și testate în  WP2 și WP3, astfel încât să se asigure că metodologia propusă este valabilă, fiabilă, în conformitate cu reglementările în vigoare.</a:t>
            </a:r>
          </a:p>
          <a:p>
            <a:pPr lvl="0"/>
            <a:endParaRPr lang="en-US" sz="2400" b="1" dirty="0" smtClean="0">
              <a:solidFill>
                <a:srgbClr val="0070C0"/>
              </a:solidFill>
            </a:endParaRPr>
          </a:p>
          <a:p>
            <a:pPr lvl="0"/>
            <a:r>
              <a:rPr lang="ro-RO" sz="2400" b="1" dirty="0" smtClean="0">
                <a:solidFill>
                  <a:srgbClr val="0070C0"/>
                </a:solidFill>
              </a:rPr>
              <a:t>WP-6</a:t>
            </a:r>
            <a:r>
              <a:rPr lang="ro-RO" sz="2400" b="1" dirty="0" smtClean="0">
                <a:solidFill>
                  <a:prstClr val="black"/>
                </a:solidFill>
              </a:rPr>
              <a:t> </a:t>
            </a:r>
            <a:r>
              <a:rPr lang="ro-RO" sz="2000" b="1" dirty="0">
                <a:solidFill>
                  <a:prstClr val="black"/>
                </a:solidFill>
              </a:rPr>
              <a:t>Comunicare și diseminare </a:t>
            </a:r>
            <a:endParaRPr lang="ro-RO" sz="2000" b="1" dirty="0" smtClean="0">
              <a:solidFill>
                <a:prstClr val="black"/>
              </a:solidFill>
            </a:endParaRP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endParaRPr lang="en-US" sz="1800" dirty="0" smtClean="0">
              <a:solidFill>
                <a:prstClr val="black"/>
              </a:solidFill>
            </a:endParaRPr>
          </a:p>
          <a:p>
            <a:pPr lvl="0" algn="just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>
                <a:solidFill>
                  <a:prstClr val="black"/>
                </a:solidFill>
              </a:rPr>
              <a:t>P</a:t>
            </a:r>
            <a:r>
              <a:rPr lang="ro-RO" sz="1800" dirty="0" err="1" smtClean="0">
                <a:solidFill>
                  <a:prstClr val="black"/>
                </a:solidFill>
              </a:rPr>
              <a:t>rin</a:t>
            </a:r>
            <a:r>
              <a:rPr lang="ro-RO" sz="1800" dirty="0" smtClean="0">
                <a:solidFill>
                  <a:prstClr val="black"/>
                </a:solidFill>
              </a:rPr>
              <a:t> </a:t>
            </a:r>
            <a:r>
              <a:rPr lang="ro-RO" sz="1800" dirty="0">
                <a:solidFill>
                  <a:prstClr val="black"/>
                </a:solidFill>
              </a:rPr>
              <a:t>instrumentele specifice folosite în acest pachet de lucru  </a:t>
            </a:r>
            <a:r>
              <a:rPr lang="en-US" sz="1800" dirty="0" smtClean="0">
                <a:solidFill>
                  <a:prstClr val="black"/>
                </a:solidFill>
              </a:rPr>
              <a:t>au </a:t>
            </a:r>
            <a:r>
              <a:rPr lang="en-US" sz="1800" dirty="0" err="1" smtClean="0">
                <a:solidFill>
                  <a:prstClr val="black"/>
                </a:solidFill>
              </a:rPr>
              <a:t>fost</a:t>
            </a:r>
            <a:r>
              <a:rPr lang="en-US" sz="1800" dirty="0" smtClean="0">
                <a:solidFill>
                  <a:prstClr val="black"/>
                </a:solidFill>
              </a:rPr>
              <a:t> </a:t>
            </a:r>
            <a:r>
              <a:rPr lang="ro-RO" sz="1800" dirty="0" smtClean="0">
                <a:solidFill>
                  <a:srgbClr val="5B9BD5">
                    <a:lumMod val="75000"/>
                  </a:srgbClr>
                </a:solidFill>
              </a:rPr>
              <a:t>diseminate  </a:t>
            </a:r>
            <a:r>
              <a:rPr lang="ro-RO" sz="1800" dirty="0">
                <a:solidFill>
                  <a:srgbClr val="5B9BD5">
                    <a:lumMod val="75000"/>
                  </a:srgbClr>
                </a:solidFill>
              </a:rPr>
              <a:t>informații </a:t>
            </a:r>
            <a:r>
              <a:rPr lang="ro-RO" sz="1800" dirty="0">
                <a:solidFill>
                  <a:prstClr val="black"/>
                </a:solidFill>
              </a:rPr>
              <a:t>către ASP-uri dar și către producători, asociațiile profesionale ale acestora, comercianți cu amănuntul, importatori, consumatori, organizații și departamente guvernamentale naționale relevante din domeniul mediului. </a:t>
            </a:r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9787" y="1282701"/>
            <a:ext cx="10559039" cy="359064"/>
          </a:xfrm>
          <a:gradFill rotWithShape="1">
            <a:gsLst>
              <a:gs pos="0">
                <a:srgbClr val="000076"/>
              </a:gs>
              <a:gs pos="50000">
                <a:srgbClr val="0000FF"/>
              </a:gs>
              <a:gs pos="100000">
                <a:srgbClr val="000076"/>
              </a:gs>
            </a:gsLst>
            <a:lin ang="5400000" scaled="1"/>
          </a:gradFill>
          <a:ln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marL="0" indent="0" algn="ctr" eaLnBrk="1" hangingPunct="1">
              <a:buNone/>
            </a:pPr>
            <a:r>
              <a:rPr lang="ro-RO" altLang="ro-RO" sz="28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Întâlniri Punct Focal Național</a:t>
            </a:r>
            <a:endParaRPr lang="en-US" altLang="ro-RO" sz="26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3259" y="642980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0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9969" y="6371927"/>
            <a:ext cx="1034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200" dirty="0" smtClean="0"/>
              <a:t>www.anre.ro</a:t>
            </a:r>
            <a:endParaRPr lang="en-GB" sz="1200" dirty="0"/>
          </a:p>
        </p:txBody>
      </p:sp>
      <p:sp>
        <p:nvSpPr>
          <p:cNvPr id="2" name="TextBox 1"/>
          <p:cNvSpPr txBox="1"/>
          <p:nvPr/>
        </p:nvSpPr>
        <p:spPr>
          <a:xfrm>
            <a:off x="4333009" y="2462645"/>
            <a:ext cx="3408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 smtClean="0">
                <a:solidFill>
                  <a:srgbClr val="FF0000"/>
                </a:solidFill>
              </a:rPr>
              <a:t>Vă mulțumesc pentru atenție!</a:t>
            </a:r>
            <a:endParaRPr lang="ro-RO" sz="20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8055" y="3522518"/>
            <a:ext cx="58292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dirty="0">
                <a:solidFill>
                  <a:srgbClr val="00B050"/>
                </a:solidFill>
                <a:hlinkClick r:id="rId3"/>
              </a:rPr>
              <a:t>http://www.intas-testing.eu</a:t>
            </a:r>
            <a:r>
              <a:rPr lang="ro-RO" dirty="0" smtClean="0">
                <a:solidFill>
                  <a:srgbClr val="00B050"/>
                </a:solidFill>
                <a:hlinkClick r:id="rId3"/>
              </a:rPr>
              <a:t>/</a:t>
            </a:r>
            <a:endParaRPr lang="en-US" dirty="0" smtClean="0">
              <a:solidFill>
                <a:srgbClr val="00B05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 smtClean="0"/>
          </a:p>
          <a:p>
            <a:endParaRPr lang="en-GB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50308" y="709178"/>
            <a:ext cx="1298561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cheta ANRE" id="{718FEDF5-87A6-48CB-BFCB-84B632DDEAE4}" vid="{48FE45D5-F73E-484F-80D5-210EDFF24FE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Macheta ANRE</Template>
  <TotalTime>1199</TotalTime>
  <Words>775</Words>
  <Application>Microsoft Office PowerPoint</Application>
  <PresentationFormat>Widescreen</PresentationFormat>
  <Paragraphs>96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Comic Sans MS</vt:lpstr>
      <vt:lpstr>Times New Roman</vt:lpstr>
      <vt:lpstr>Wingdings</vt:lpstr>
      <vt:lpstr>Office Theme</vt:lpstr>
      <vt:lpstr>Proiectul INTAS - instrument important în implementarea politicii de eficiență energetică în industria din România </vt:lpstr>
      <vt:lpstr>Scop</vt:lpstr>
      <vt:lpstr>Parteneri</vt:lpstr>
      <vt:lpstr>PowerPoint Presentation</vt:lpstr>
      <vt:lpstr>Arii de lucru</vt:lpstr>
      <vt:lpstr>Pachete de lucru</vt:lpstr>
      <vt:lpstr>Întâlniri Punct Focal Național</vt:lpstr>
      <vt:lpstr>Întâlniri Punct Focal Național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Manuela NISTOR</dc:creator>
  <cp:lastModifiedBy>Irina BIRLICA</cp:lastModifiedBy>
  <cp:revision>83</cp:revision>
  <cp:lastPrinted>2019-02-18T12:46:42Z</cp:lastPrinted>
  <dcterms:created xsi:type="dcterms:W3CDTF">2016-12-29T14:41:45Z</dcterms:created>
  <dcterms:modified xsi:type="dcterms:W3CDTF">2019-02-18T14:05:26Z</dcterms:modified>
</cp:coreProperties>
</file>